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6" r:id="rId38"/>
    <p:sldId id="295" r:id="rId3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1DCFC2-131D-4112-8BE5-5DFA1D8C57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C62EB89-EFBC-4515-957D-700DF7A502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12F18B-2CF1-4A53-9E86-D6DE9479B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3F06-2A91-4565-84B9-728819E33023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6F3955-9ADC-4803-A946-7AFEFF137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588F68-1A31-49E6-BB57-85FB0FF72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5397-8FCE-4DB7-B8BD-42F9B7680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48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F2C484-AD99-4269-9734-C5683F767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9B64E45-31AD-448B-82CA-9F28A1165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9F833A-2B1E-41D1-9A69-683B6E33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3F06-2A91-4565-84B9-728819E33023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97B292-7866-4542-9E7C-9C55C2859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AC6654-DE08-4F75-951F-A20677676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5397-8FCE-4DB7-B8BD-42F9B7680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91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7A45A52-1971-4141-9A8D-5D93890DAC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9CBFB74-E3B8-4F7A-B4D6-7C495C6FAA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466EDD-A0C8-4497-B5AE-C5B90C372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3F06-2A91-4565-84B9-728819E33023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9DA230-813D-47FF-B1BC-B395E778D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F87E38-B141-475D-9A43-7F55BA2BA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5397-8FCE-4DB7-B8BD-42F9B7680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88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6E8E8-25F7-4385-80CB-38C0FDD3E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5D2DC6-1333-4674-BC60-F4BF0D40F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9111B9-39A1-458B-A17F-0BD8223F3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3F06-2A91-4565-84B9-728819E33023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70FEFD-B95C-411B-8689-B9BF9FBDC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FB8924-AC92-45EC-851A-DCC31AD53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5397-8FCE-4DB7-B8BD-42F9B7680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97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DBD9B5-1BB4-4D95-A5F4-03CC30225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249575-DEAC-40B5-819A-E708C16DE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33DC52-C0C9-4B85-9FFC-B3B8B1756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3F06-2A91-4565-84B9-728819E33023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C28067-1887-4B43-938B-04D0D85BE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F55220-91BB-4E1A-ACAF-9A842902D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5397-8FCE-4DB7-B8BD-42F9B7680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7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46B4CB-F02B-4459-BAA4-3A4F9A4FB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2C471C-93C0-46D4-9BA9-2D14332E35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69421CF-BE57-4D00-8778-612DBB5C43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518A62-5609-447A-8C88-AB99BFC2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3F06-2A91-4565-84B9-728819E33023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468FA9F-E586-4A97-A231-3A522264F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219C23-B0BB-4843-A450-4784BB0F1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5397-8FCE-4DB7-B8BD-42F9B7680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45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218FA4-5006-4205-B9FB-AC996B653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2BB181F-F80A-4632-8B08-430E52BAB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97AEE7A-2D19-4487-B357-69865CD8C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A497AB0-B630-41C4-BE0E-704FE7BE6C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5E014C-142F-4C87-8D66-7EA86AB3FA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EAE198-D51F-4141-9549-FC832DD6E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3F06-2A91-4565-84B9-728819E33023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97CCE64-2C63-469D-AEAF-E5A91FC0F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77C701B-F55A-4D07-B378-3C1200326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5397-8FCE-4DB7-B8BD-42F9B7680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337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384F7E-FBFE-460F-ABF7-B9D463769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A3C6F9F-2223-490A-9B0B-2D245103E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3F06-2A91-4565-84B9-728819E33023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05B3531-F882-405E-8138-2E05F7EAF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71C76B9-9421-4844-B5A3-296FC0A5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5397-8FCE-4DB7-B8BD-42F9B7680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606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27F29B4-A6CE-4F38-85A0-D67E5B993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3F06-2A91-4565-84B9-728819E33023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FCC7B46-328D-434F-9B23-BC7C69C15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C454409-7C6D-427E-8EC2-5049D81C1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5397-8FCE-4DB7-B8BD-42F9B7680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4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572753-5AA6-4A1C-9C7C-31B350A1D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FAC52E-F6AA-4527-B565-AA0F76FD6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BC6759D-2347-4748-8CF0-1913EEAE0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9A0311-6297-4A49-9989-435C13CFF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3F06-2A91-4565-84B9-728819E33023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7E5643-D6B7-4DC4-9C9F-14C3AF0AE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FAACC0-3782-47C3-9F43-45B8FD8A6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5397-8FCE-4DB7-B8BD-42F9B7680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99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E42136-BBB0-4779-AE20-86A483CBC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FA77FAF-8B66-43F5-B8F3-7B19CC9E87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882DB96-1F12-4FEC-806C-77502AC64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B839733-F4BD-46B2-B91A-770C737A4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3F06-2A91-4565-84B9-728819E33023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2D0595-90CC-4624-83E8-9B772B973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2C133A4-12BA-477B-8D65-7DFA40119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5397-8FCE-4DB7-B8BD-42F9B7680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10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BDDBA4-EDDD-4B7D-B866-C8F670F28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7BE648C-8E63-45C8-816C-7B6BCCD7B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5DE184-D754-4DA1-834B-A303ED15D8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33F06-2A91-4565-84B9-728819E33023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43C28D-73F3-43D3-96DA-0A621377E5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0820EB-5156-4E38-B104-9B1F08968C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35397-8FCE-4DB7-B8BD-42F9B7680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79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5.xml"/><Relationship Id="rId21" Type="http://schemas.openxmlformats.org/officeDocument/2006/relationships/slide" Target="slide27.xml"/><Relationship Id="rId34" Type="http://schemas.openxmlformats.org/officeDocument/2006/relationships/slide" Target="slide35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4.xml"/><Relationship Id="rId33" Type="http://schemas.openxmlformats.org/officeDocument/2006/relationships/slide" Target="slide34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29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3.xml"/><Relationship Id="rId32" Type="http://schemas.openxmlformats.org/officeDocument/2006/relationships/slide" Target="slide32.xml"/><Relationship Id="rId37" Type="http://schemas.openxmlformats.org/officeDocument/2006/relationships/slide" Target="slide38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2.xml"/><Relationship Id="rId28" Type="http://schemas.openxmlformats.org/officeDocument/2006/relationships/slide" Target="slide28.xml"/><Relationship Id="rId36" Type="http://schemas.openxmlformats.org/officeDocument/2006/relationships/slide" Target="slide37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31" Type="http://schemas.openxmlformats.org/officeDocument/2006/relationships/slide" Target="slide31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33.xml"/><Relationship Id="rId27" Type="http://schemas.openxmlformats.org/officeDocument/2006/relationships/slide" Target="slide26.xml"/><Relationship Id="rId30" Type="http://schemas.openxmlformats.org/officeDocument/2006/relationships/slide" Target="slide30.xml"/><Relationship Id="rId35" Type="http://schemas.openxmlformats.org/officeDocument/2006/relationships/slide" Target="slide36.xml"/><Relationship Id="rId8" Type="http://schemas.openxmlformats.org/officeDocument/2006/relationships/slide" Target="slide9.xml"/><Relationship Id="rId3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DE2E0C-4BA3-41F8-9083-4F011FD4A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8036" y="2623127"/>
            <a:ext cx="11055927" cy="180679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«Безопасность в сети Интернет»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3B75DE9-700A-444A-821E-3B97E342CA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375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036" y="703534"/>
            <a:ext cx="10531764" cy="209619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Решите ребус. Пояснение: запятые спереди картинки указывают на кол-во букв, которые не стоит учитывать, «отнимая» их из начала слова; а запятые сзади картинки – на кол-во отнимаемых букв с конца слова. Цифры под картинкой указывают на порядок букв из слова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8112EBA-5C46-4DB9-B8E0-E07F72EC8DC3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3571A23-E14C-42AB-AEA6-3BF32F96FD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379" y="2993238"/>
            <a:ext cx="5706980" cy="225301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Объект 2">
            <a:extLst>
              <a:ext uri="{FF2B5EF4-FFF2-40B4-BE49-F238E27FC236}">
                <a16:creationId xmlns:a16="http://schemas.microsoft.com/office/drawing/2014/main" id="{A419AB8A-8246-4799-B95B-BFD326768A70}"/>
              </a:ext>
            </a:extLst>
          </p:cNvPr>
          <p:cNvSpPr txBox="1">
            <a:spLocks/>
          </p:cNvSpPr>
          <p:nvPr/>
        </p:nvSpPr>
        <p:spPr>
          <a:xfrm>
            <a:off x="3974448" y="5739966"/>
            <a:ext cx="3599003" cy="830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Безопасность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80475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102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622" y="540617"/>
            <a:ext cx="7197436" cy="113116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Что такое персональные данные? 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 Персональные данные – это абсолютно любая информация о конкретном человеке (физическом лице);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Персональные данные – это те данные, которые позволяют нам узнать человека в толпе, идентифицировать и определить как конкретную личность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B2CA0E4-3620-4548-8D62-0FD3BBF038FA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229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9599"/>
            <a:ext cx="10515600" cy="128991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ваш адрес электронной почты стали часто приходить письма, многие из которых называются “спам”. Что это за письма?</a:t>
            </a:r>
            <a:endParaRPr lang="ru-RU" sz="3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3182"/>
            <a:ext cx="10515600" cy="4351338"/>
          </a:xfrm>
        </p:spPr>
        <p:txBody>
          <a:bodyPr/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Обычные письма, их можно открывать и читать.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Письма, в которых находится важная информация.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Письма, которые не следует открывать и читать.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14C1F89-6843-49B5-BF94-A758ADACD033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2139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6347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Всемирная компьютерная сеть, соединяющая вместе тысячи сетей – это … 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 интернет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000D8D9-E730-414A-8433-45BB3F41EFC0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9838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6241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нужно мошенникам, чтобы выманивать деньги или информацию у обычных пользователей?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0562"/>
            <a:ext cx="10515600" cy="4351338"/>
          </a:xfrm>
        </p:spPr>
        <p:txBody>
          <a:bodyPr/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Достаточно простой хитрости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Специальные «хакерские» программы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Продвинутые устройства взлома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A6F3960-DAB7-4A4E-B19A-E205C287823E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5634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523" y="420868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Совокупность всей информации, накопленной человечеством в процессе развития науки, культуры, образования и практической деятельности – это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…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523" y="19605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1) Информационные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средства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2) Информационные ресурсы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3) Информационные продукты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9626A78-82DF-4A82-93C2-C69DE0A042CA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71647" y="6019513"/>
            <a:ext cx="111337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(10б.)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9740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916478" cy="20991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известно, злоумышленникам не составляет труда подобрать простой пароль. Именно поэтому в Интернете вас часто просят придумать или автоматически сгенерировать сложный (надёжный) пароль. Какой из этих паролей не является надёжным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ru-RU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72509"/>
            <a:ext cx="10515600" cy="3896188"/>
          </a:xfrm>
        </p:spPr>
        <p:txBody>
          <a:bodyPr/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qwerty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0078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15062010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Pripev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04@!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A537546-6323-4DFD-A80E-0BED0F21A6BE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9663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327" y="658822"/>
            <a:ext cx="10515600" cy="114040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Назовите минимум три пункта из которых следует составлять надёжный пароль?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1327" y="1960562"/>
            <a:ext cx="10515600" cy="4351338"/>
          </a:xfrm>
        </p:spPr>
        <p:txBody>
          <a:bodyPr/>
          <a:lstStyle/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1) Цифры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2) Дата рождения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3) Строчные буквы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4) Номер телефона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5) Имя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6) Заглавные буквы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05F7E4E-F489-4034-9DF4-A21A440A71F2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71647" y="6019513"/>
            <a:ext cx="111337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(10б.)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6171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8058" y="466726"/>
            <a:ext cx="6477000" cy="108498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Что такое </a:t>
            </a:r>
            <a:r>
              <a:rPr lang="ru-RU" sz="28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нетикет</a:t>
            </a:r>
            <a:r>
              <a:rPr lang="ru-RU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?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Правила этикета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Правила работы на компьютере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Правила сетевого этикета</a:t>
            </a:r>
          </a:p>
          <a:p>
            <a:pPr marL="0" indent="0" algn="l">
              <a:buNone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Нетикет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нравственные правила поведения в компьютерных сетях.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95833EE-3722-4729-B3EA-E43D8580A719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71647" y="6019513"/>
            <a:ext cx="111337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(10б.)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408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8397"/>
            <a:ext cx="10850217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Разновидность компьютерных программ или вредоносный код, отличительной особенностью которых является способность к размножению – это …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5963"/>
            <a:ext cx="10515600" cy="3950999"/>
          </a:xfrm>
        </p:spPr>
        <p:txBody>
          <a:bodyPr/>
          <a:lstStyle/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Ответ: компьютерный вирус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98ABE78-ECA5-4AE5-8434-747D50D087AE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71647" y="6019513"/>
            <a:ext cx="111337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(10б.)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9248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E69F49AD-7F66-4EB3-A119-80CF44892C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1238666"/>
              </p:ext>
            </p:extLst>
          </p:nvPr>
        </p:nvGraphicFramePr>
        <p:xfrm>
          <a:off x="1881809" y="202037"/>
          <a:ext cx="8746430" cy="64539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9490">
                  <a:extLst>
                    <a:ext uri="{9D8B030D-6E8A-4147-A177-3AD203B41FA5}">
                      <a16:colId xmlns:a16="http://schemas.microsoft.com/office/drawing/2014/main" val="861594726"/>
                    </a:ext>
                  </a:extLst>
                </a:gridCol>
                <a:gridCol w="1249490">
                  <a:extLst>
                    <a:ext uri="{9D8B030D-6E8A-4147-A177-3AD203B41FA5}">
                      <a16:colId xmlns:a16="http://schemas.microsoft.com/office/drawing/2014/main" val="4129590675"/>
                    </a:ext>
                  </a:extLst>
                </a:gridCol>
                <a:gridCol w="1249490">
                  <a:extLst>
                    <a:ext uri="{9D8B030D-6E8A-4147-A177-3AD203B41FA5}">
                      <a16:colId xmlns:a16="http://schemas.microsoft.com/office/drawing/2014/main" val="3138113021"/>
                    </a:ext>
                  </a:extLst>
                </a:gridCol>
                <a:gridCol w="1249490">
                  <a:extLst>
                    <a:ext uri="{9D8B030D-6E8A-4147-A177-3AD203B41FA5}">
                      <a16:colId xmlns:a16="http://schemas.microsoft.com/office/drawing/2014/main" val="3951409027"/>
                    </a:ext>
                  </a:extLst>
                </a:gridCol>
                <a:gridCol w="1249490">
                  <a:extLst>
                    <a:ext uri="{9D8B030D-6E8A-4147-A177-3AD203B41FA5}">
                      <a16:colId xmlns:a16="http://schemas.microsoft.com/office/drawing/2014/main" val="1099588811"/>
                    </a:ext>
                  </a:extLst>
                </a:gridCol>
                <a:gridCol w="1249490">
                  <a:extLst>
                    <a:ext uri="{9D8B030D-6E8A-4147-A177-3AD203B41FA5}">
                      <a16:colId xmlns:a16="http://schemas.microsoft.com/office/drawing/2014/main" val="1170617889"/>
                    </a:ext>
                  </a:extLst>
                </a:gridCol>
                <a:gridCol w="1249490">
                  <a:extLst>
                    <a:ext uri="{9D8B030D-6E8A-4147-A177-3AD203B41FA5}">
                      <a16:colId xmlns:a16="http://schemas.microsoft.com/office/drawing/2014/main" val="2742062608"/>
                    </a:ext>
                  </a:extLst>
                </a:gridCol>
              </a:tblGrid>
              <a:tr h="875392"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/>
                        <a:t>А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/>
                        <a:t>Б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/>
                        <a:t>В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/>
                        <a:t>Г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/>
                        <a:t>Д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/>
                        <a:t>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309471"/>
                  </a:ext>
                </a:extLst>
              </a:tr>
              <a:tr h="1025605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/>
                        <a:t>1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129080"/>
                  </a:ext>
                </a:extLst>
              </a:tr>
              <a:tr h="1051361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/>
                        <a:t>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897213"/>
                  </a:ext>
                </a:extLst>
              </a:tr>
              <a:tr h="8753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/>
                        <a:t>3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794428"/>
                  </a:ext>
                </a:extLst>
              </a:tr>
              <a:tr h="875392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/>
                        <a:t>4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6765"/>
                  </a:ext>
                </a:extLst>
              </a:tr>
              <a:tr h="875392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/>
                        <a:t>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796668"/>
                  </a:ext>
                </a:extLst>
              </a:tr>
              <a:tr h="875392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/>
                        <a:t>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033091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hlinkClick r:id="rId2" action="ppaction://hlinksldjump"/>
            <a:extLst>
              <a:ext uri="{FF2B5EF4-FFF2-40B4-BE49-F238E27FC236}">
                <a16:creationId xmlns:a16="http://schemas.microsoft.com/office/drawing/2014/main" id="{CF747C64-FE33-4F0A-AF45-080B7A2E2F7E}"/>
              </a:ext>
            </a:extLst>
          </p:cNvPr>
          <p:cNvSpPr/>
          <p:nvPr/>
        </p:nvSpPr>
        <p:spPr>
          <a:xfrm>
            <a:off x="3101009" y="1046922"/>
            <a:ext cx="1285461" cy="104692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3" action="ppaction://hlinksldjump"/>
            <a:extLst>
              <a:ext uri="{FF2B5EF4-FFF2-40B4-BE49-F238E27FC236}">
                <a16:creationId xmlns:a16="http://schemas.microsoft.com/office/drawing/2014/main" id="{73AE2457-762C-4B09-91A4-231CFF0711FA}"/>
              </a:ext>
            </a:extLst>
          </p:cNvPr>
          <p:cNvSpPr/>
          <p:nvPr/>
        </p:nvSpPr>
        <p:spPr>
          <a:xfrm>
            <a:off x="4320209" y="1046922"/>
            <a:ext cx="1311969" cy="10659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4" action="ppaction://hlinksldjump"/>
            <a:extLst>
              <a:ext uri="{FF2B5EF4-FFF2-40B4-BE49-F238E27FC236}">
                <a16:creationId xmlns:a16="http://schemas.microsoft.com/office/drawing/2014/main" id="{2DDE499D-244A-4338-A016-08691C7459D6}"/>
              </a:ext>
            </a:extLst>
          </p:cNvPr>
          <p:cNvSpPr/>
          <p:nvPr/>
        </p:nvSpPr>
        <p:spPr>
          <a:xfrm>
            <a:off x="5645411" y="1033670"/>
            <a:ext cx="1252340" cy="106017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5" action="ppaction://hlinksldjump"/>
            <a:extLst>
              <a:ext uri="{FF2B5EF4-FFF2-40B4-BE49-F238E27FC236}">
                <a16:creationId xmlns:a16="http://schemas.microsoft.com/office/drawing/2014/main" id="{BA027E9D-FB4D-4244-8447-9C660CDBE295}"/>
              </a:ext>
            </a:extLst>
          </p:cNvPr>
          <p:cNvSpPr/>
          <p:nvPr/>
        </p:nvSpPr>
        <p:spPr>
          <a:xfrm>
            <a:off x="6891122" y="1046921"/>
            <a:ext cx="1285461" cy="104692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6" action="ppaction://hlinksldjump"/>
            <a:extLst>
              <a:ext uri="{FF2B5EF4-FFF2-40B4-BE49-F238E27FC236}">
                <a16:creationId xmlns:a16="http://schemas.microsoft.com/office/drawing/2014/main" id="{C529BE94-3130-4769-8ED3-E27B8E077483}"/>
              </a:ext>
            </a:extLst>
          </p:cNvPr>
          <p:cNvSpPr/>
          <p:nvPr/>
        </p:nvSpPr>
        <p:spPr>
          <a:xfrm>
            <a:off x="8123577" y="1046922"/>
            <a:ext cx="1285461" cy="104692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7" action="ppaction://hlinksldjump"/>
            <a:extLst>
              <a:ext uri="{FF2B5EF4-FFF2-40B4-BE49-F238E27FC236}">
                <a16:creationId xmlns:a16="http://schemas.microsoft.com/office/drawing/2014/main" id="{62626FDA-F47C-4CFC-8C04-379227A682C9}"/>
              </a:ext>
            </a:extLst>
          </p:cNvPr>
          <p:cNvSpPr/>
          <p:nvPr/>
        </p:nvSpPr>
        <p:spPr>
          <a:xfrm>
            <a:off x="9329530" y="1046921"/>
            <a:ext cx="1298709" cy="104692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8" action="ppaction://hlinksldjump"/>
            <a:extLst>
              <a:ext uri="{FF2B5EF4-FFF2-40B4-BE49-F238E27FC236}">
                <a16:creationId xmlns:a16="http://schemas.microsoft.com/office/drawing/2014/main" id="{67C04592-A16E-4E7C-A984-5420FCDC5562}"/>
              </a:ext>
            </a:extLst>
          </p:cNvPr>
          <p:cNvSpPr/>
          <p:nvPr/>
        </p:nvSpPr>
        <p:spPr>
          <a:xfrm>
            <a:off x="3101008" y="2093842"/>
            <a:ext cx="1232463" cy="104692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>
            <a:hlinkClick r:id="rId9" action="ppaction://hlinksldjump"/>
            <a:extLst>
              <a:ext uri="{FF2B5EF4-FFF2-40B4-BE49-F238E27FC236}">
                <a16:creationId xmlns:a16="http://schemas.microsoft.com/office/drawing/2014/main" id="{439F5BB5-B0C7-46B8-8777-B4DD835FFEDB}"/>
              </a:ext>
            </a:extLst>
          </p:cNvPr>
          <p:cNvSpPr/>
          <p:nvPr/>
        </p:nvSpPr>
        <p:spPr>
          <a:xfrm>
            <a:off x="4333472" y="2112849"/>
            <a:ext cx="1331817" cy="102791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>
            <a:hlinkClick r:id="rId10" action="ppaction://hlinksldjump"/>
            <a:extLst>
              <a:ext uri="{FF2B5EF4-FFF2-40B4-BE49-F238E27FC236}">
                <a16:creationId xmlns:a16="http://schemas.microsoft.com/office/drawing/2014/main" id="{55200566-A0AA-43B5-8AEC-D9F13D7D7458}"/>
              </a:ext>
            </a:extLst>
          </p:cNvPr>
          <p:cNvSpPr/>
          <p:nvPr/>
        </p:nvSpPr>
        <p:spPr>
          <a:xfrm>
            <a:off x="5652046" y="2093842"/>
            <a:ext cx="1285461" cy="104692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1" action="ppaction://hlinksldjump"/>
            <a:extLst>
              <a:ext uri="{FF2B5EF4-FFF2-40B4-BE49-F238E27FC236}">
                <a16:creationId xmlns:a16="http://schemas.microsoft.com/office/drawing/2014/main" id="{AEFF6851-4706-40A3-8244-7058CCCFBF04}"/>
              </a:ext>
            </a:extLst>
          </p:cNvPr>
          <p:cNvSpPr/>
          <p:nvPr/>
        </p:nvSpPr>
        <p:spPr>
          <a:xfrm>
            <a:off x="6877867" y="2093841"/>
            <a:ext cx="1285461" cy="104692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2" action="ppaction://hlinksldjump"/>
            <a:extLst>
              <a:ext uri="{FF2B5EF4-FFF2-40B4-BE49-F238E27FC236}">
                <a16:creationId xmlns:a16="http://schemas.microsoft.com/office/drawing/2014/main" id="{88838A93-10CE-461A-AAD2-D7CD93F781B2}"/>
              </a:ext>
            </a:extLst>
          </p:cNvPr>
          <p:cNvSpPr/>
          <p:nvPr/>
        </p:nvSpPr>
        <p:spPr>
          <a:xfrm>
            <a:off x="8130200" y="2093841"/>
            <a:ext cx="1285461" cy="104692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13" action="ppaction://hlinksldjump"/>
            <a:extLst>
              <a:ext uri="{FF2B5EF4-FFF2-40B4-BE49-F238E27FC236}">
                <a16:creationId xmlns:a16="http://schemas.microsoft.com/office/drawing/2014/main" id="{5F62B650-B870-481D-AFCF-DFAD03A908DA}"/>
              </a:ext>
            </a:extLst>
          </p:cNvPr>
          <p:cNvSpPr/>
          <p:nvPr/>
        </p:nvSpPr>
        <p:spPr>
          <a:xfrm>
            <a:off x="9329507" y="2093841"/>
            <a:ext cx="1305355" cy="104692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14" action="ppaction://hlinksldjump"/>
            <a:extLst>
              <a:ext uri="{FF2B5EF4-FFF2-40B4-BE49-F238E27FC236}">
                <a16:creationId xmlns:a16="http://schemas.microsoft.com/office/drawing/2014/main" id="{4CB16A85-6E86-4BAD-9D68-44A0674815BE}"/>
              </a:ext>
            </a:extLst>
          </p:cNvPr>
          <p:cNvSpPr/>
          <p:nvPr/>
        </p:nvSpPr>
        <p:spPr>
          <a:xfrm>
            <a:off x="3114263" y="3140762"/>
            <a:ext cx="1285461" cy="9409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15" action="ppaction://hlinksldjump"/>
            <a:extLst>
              <a:ext uri="{FF2B5EF4-FFF2-40B4-BE49-F238E27FC236}">
                <a16:creationId xmlns:a16="http://schemas.microsoft.com/office/drawing/2014/main" id="{2CA87E5B-0618-4528-BB3F-AF185577E5C3}"/>
              </a:ext>
            </a:extLst>
          </p:cNvPr>
          <p:cNvSpPr/>
          <p:nvPr/>
        </p:nvSpPr>
        <p:spPr>
          <a:xfrm>
            <a:off x="4333445" y="3140761"/>
            <a:ext cx="1305355" cy="9409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6" action="ppaction://hlinksldjump"/>
            <a:extLst>
              <a:ext uri="{FF2B5EF4-FFF2-40B4-BE49-F238E27FC236}">
                <a16:creationId xmlns:a16="http://schemas.microsoft.com/office/drawing/2014/main" id="{AED50B13-D6D2-4F43-82DD-CAD508D48952}"/>
              </a:ext>
            </a:extLst>
          </p:cNvPr>
          <p:cNvSpPr/>
          <p:nvPr/>
        </p:nvSpPr>
        <p:spPr>
          <a:xfrm>
            <a:off x="5632178" y="3140760"/>
            <a:ext cx="1285461" cy="9409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hlinkClick r:id="rId17" action="ppaction://hlinksldjump"/>
            <a:extLst>
              <a:ext uri="{FF2B5EF4-FFF2-40B4-BE49-F238E27FC236}">
                <a16:creationId xmlns:a16="http://schemas.microsoft.com/office/drawing/2014/main" id="{1253F2AD-97D3-4F9D-8A29-6DCB5C4B8902}"/>
              </a:ext>
            </a:extLst>
          </p:cNvPr>
          <p:cNvSpPr/>
          <p:nvPr/>
        </p:nvSpPr>
        <p:spPr>
          <a:xfrm>
            <a:off x="6871231" y="3141686"/>
            <a:ext cx="1285461" cy="9409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hlinkClick r:id="rId18" action="ppaction://hlinksldjump"/>
            <a:extLst>
              <a:ext uri="{FF2B5EF4-FFF2-40B4-BE49-F238E27FC236}">
                <a16:creationId xmlns:a16="http://schemas.microsoft.com/office/drawing/2014/main" id="{31FB7512-7C39-4248-8CC9-22A984283B56}"/>
              </a:ext>
            </a:extLst>
          </p:cNvPr>
          <p:cNvSpPr/>
          <p:nvPr/>
        </p:nvSpPr>
        <p:spPr>
          <a:xfrm>
            <a:off x="8123577" y="3140757"/>
            <a:ext cx="1285461" cy="9409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hlinkClick r:id="rId19" action="ppaction://hlinksldjump"/>
            <a:extLst>
              <a:ext uri="{FF2B5EF4-FFF2-40B4-BE49-F238E27FC236}">
                <a16:creationId xmlns:a16="http://schemas.microsoft.com/office/drawing/2014/main" id="{3C568D76-9F06-4EBB-AE59-08EC37EB308E}"/>
              </a:ext>
            </a:extLst>
          </p:cNvPr>
          <p:cNvSpPr/>
          <p:nvPr/>
        </p:nvSpPr>
        <p:spPr>
          <a:xfrm>
            <a:off x="9329507" y="3140757"/>
            <a:ext cx="1298731" cy="9409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rId20" action="ppaction://hlinksldjump"/>
            <a:extLst>
              <a:ext uri="{FF2B5EF4-FFF2-40B4-BE49-F238E27FC236}">
                <a16:creationId xmlns:a16="http://schemas.microsoft.com/office/drawing/2014/main" id="{7838F7B2-BBEC-4721-8E35-FBBB2CD72125}"/>
              </a:ext>
            </a:extLst>
          </p:cNvPr>
          <p:cNvSpPr/>
          <p:nvPr/>
        </p:nvSpPr>
        <p:spPr>
          <a:xfrm>
            <a:off x="3114262" y="4081664"/>
            <a:ext cx="1285461" cy="8647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hlinkClick r:id="rId21" action="ppaction://hlinksldjump"/>
            <a:extLst>
              <a:ext uri="{FF2B5EF4-FFF2-40B4-BE49-F238E27FC236}">
                <a16:creationId xmlns:a16="http://schemas.microsoft.com/office/drawing/2014/main" id="{C9EC2E25-4F86-414B-969E-A275F315C5ED}"/>
              </a:ext>
            </a:extLst>
          </p:cNvPr>
          <p:cNvSpPr/>
          <p:nvPr/>
        </p:nvSpPr>
        <p:spPr>
          <a:xfrm>
            <a:off x="3114262" y="4942303"/>
            <a:ext cx="1285461" cy="8687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hlinkClick r:id="rId22" action="ppaction://hlinksldjump"/>
            <a:extLst>
              <a:ext uri="{FF2B5EF4-FFF2-40B4-BE49-F238E27FC236}">
                <a16:creationId xmlns:a16="http://schemas.microsoft.com/office/drawing/2014/main" id="{B84ECBAB-7F56-4A43-A0F8-0FA779411452}"/>
              </a:ext>
            </a:extLst>
          </p:cNvPr>
          <p:cNvSpPr/>
          <p:nvPr/>
        </p:nvSpPr>
        <p:spPr>
          <a:xfrm>
            <a:off x="3114262" y="5811078"/>
            <a:ext cx="1285461" cy="85488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hlinkClick r:id="rId23" action="ppaction://hlinksldjump"/>
            <a:extLst>
              <a:ext uri="{FF2B5EF4-FFF2-40B4-BE49-F238E27FC236}">
                <a16:creationId xmlns:a16="http://schemas.microsoft.com/office/drawing/2014/main" id="{7DFBF465-9E8C-426D-AF51-3A66EC339CE8}"/>
              </a:ext>
            </a:extLst>
          </p:cNvPr>
          <p:cNvSpPr/>
          <p:nvPr/>
        </p:nvSpPr>
        <p:spPr>
          <a:xfrm>
            <a:off x="4340081" y="4081663"/>
            <a:ext cx="1285461" cy="86453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hlinkClick r:id="rId24" action="ppaction://hlinksldjump"/>
            <a:extLst>
              <a:ext uri="{FF2B5EF4-FFF2-40B4-BE49-F238E27FC236}">
                <a16:creationId xmlns:a16="http://schemas.microsoft.com/office/drawing/2014/main" id="{9C508819-3E6A-4E13-9CE8-1DF7AF7F2803}"/>
              </a:ext>
            </a:extLst>
          </p:cNvPr>
          <p:cNvSpPr/>
          <p:nvPr/>
        </p:nvSpPr>
        <p:spPr>
          <a:xfrm>
            <a:off x="5632154" y="4077538"/>
            <a:ext cx="1278848" cy="83901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hlinkClick r:id="rId25" action="ppaction://hlinksldjump"/>
            <a:extLst>
              <a:ext uri="{FF2B5EF4-FFF2-40B4-BE49-F238E27FC236}">
                <a16:creationId xmlns:a16="http://schemas.microsoft.com/office/drawing/2014/main" id="{59C3016E-392D-4383-9A6C-53F7B8B1FEA2}"/>
              </a:ext>
            </a:extLst>
          </p:cNvPr>
          <p:cNvSpPr/>
          <p:nvPr/>
        </p:nvSpPr>
        <p:spPr>
          <a:xfrm>
            <a:off x="6884500" y="4081664"/>
            <a:ext cx="1285461" cy="8647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hlinkClick r:id="rId26" action="ppaction://hlinksldjump"/>
            <a:extLst>
              <a:ext uri="{FF2B5EF4-FFF2-40B4-BE49-F238E27FC236}">
                <a16:creationId xmlns:a16="http://schemas.microsoft.com/office/drawing/2014/main" id="{92631A01-7936-408F-B929-CC813B0C6C99}"/>
              </a:ext>
            </a:extLst>
          </p:cNvPr>
          <p:cNvSpPr/>
          <p:nvPr/>
        </p:nvSpPr>
        <p:spPr>
          <a:xfrm>
            <a:off x="8123583" y="4081664"/>
            <a:ext cx="1272196" cy="8647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hlinkClick r:id="rId27" action="ppaction://hlinksldjump"/>
            <a:extLst>
              <a:ext uri="{FF2B5EF4-FFF2-40B4-BE49-F238E27FC236}">
                <a16:creationId xmlns:a16="http://schemas.microsoft.com/office/drawing/2014/main" id="{02B0EB1A-6EEC-4D0A-92F0-E4A694E43F2B}"/>
              </a:ext>
            </a:extLst>
          </p:cNvPr>
          <p:cNvSpPr/>
          <p:nvPr/>
        </p:nvSpPr>
        <p:spPr>
          <a:xfrm>
            <a:off x="9329507" y="4081664"/>
            <a:ext cx="1298716" cy="8647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>
            <a:hlinkClick r:id="rId28" action="ppaction://hlinksldjump"/>
            <a:extLst>
              <a:ext uri="{FF2B5EF4-FFF2-40B4-BE49-F238E27FC236}">
                <a16:creationId xmlns:a16="http://schemas.microsoft.com/office/drawing/2014/main" id="{814C2337-DF17-4971-8FD7-52C8A2FC4246}"/>
              </a:ext>
            </a:extLst>
          </p:cNvPr>
          <p:cNvSpPr/>
          <p:nvPr/>
        </p:nvSpPr>
        <p:spPr>
          <a:xfrm>
            <a:off x="4340081" y="4932307"/>
            <a:ext cx="1285461" cy="8687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hlinkClick r:id="rId29" action="ppaction://hlinksldjump"/>
            <a:extLst>
              <a:ext uri="{FF2B5EF4-FFF2-40B4-BE49-F238E27FC236}">
                <a16:creationId xmlns:a16="http://schemas.microsoft.com/office/drawing/2014/main" id="{00BC5E6B-42D4-49F7-86AE-62379DE45532}"/>
              </a:ext>
            </a:extLst>
          </p:cNvPr>
          <p:cNvSpPr/>
          <p:nvPr/>
        </p:nvSpPr>
        <p:spPr>
          <a:xfrm>
            <a:off x="5618915" y="4915361"/>
            <a:ext cx="1285461" cy="90397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>
            <a:hlinkClick r:id="rId30" action="ppaction://hlinksldjump"/>
            <a:extLst>
              <a:ext uri="{FF2B5EF4-FFF2-40B4-BE49-F238E27FC236}">
                <a16:creationId xmlns:a16="http://schemas.microsoft.com/office/drawing/2014/main" id="{B790A854-AFD4-494A-86DF-0A4BF823D43F}"/>
              </a:ext>
            </a:extLst>
          </p:cNvPr>
          <p:cNvSpPr/>
          <p:nvPr/>
        </p:nvSpPr>
        <p:spPr>
          <a:xfrm>
            <a:off x="6891122" y="4915362"/>
            <a:ext cx="1285461" cy="8687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hlinkClick r:id="rId31" action="ppaction://hlinksldjump"/>
            <a:extLst>
              <a:ext uri="{FF2B5EF4-FFF2-40B4-BE49-F238E27FC236}">
                <a16:creationId xmlns:a16="http://schemas.microsoft.com/office/drawing/2014/main" id="{330DFE05-CEDB-4D08-A2FC-56D7717CED82}"/>
              </a:ext>
            </a:extLst>
          </p:cNvPr>
          <p:cNvSpPr/>
          <p:nvPr/>
        </p:nvSpPr>
        <p:spPr>
          <a:xfrm>
            <a:off x="8136820" y="4922310"/>
            <a:ext cx="1235766" cy="8687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>
            <a:hlinkClick r:id="rId32" action="ppaction://hlinksldjump"/>
            <a:extLst>
              <a:ext uri="{FF2B5EF4-FFF2-40B4-BE49-F238E27FC236}">
                <a16:creationId xmlns:a16="http://schemas.microsoft.com/office/drawing/2014/main" id="{0AB027D7-EC88-4FE2-9C5F-39719D76FF41}"/>
              </a:ext>
            </a:extLst>
          </p:cNvPr>
          <p:cNvSpPr/>
          <p:nvPr/>
        </p:nvSpPr>
        <p:spPr>
          <a:xfrm>
            <a:off x="9329523" y="4922310"/>
            <a:ext cx="1298715" cy="8687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hlinkClick r:id="rId33" action="ppaction://hlinksldjump"/>
            <a:extLst>
              <a:ext uri="{FF2B5EF4-FFF2-40B4-BE49-F238E27FC236}">
                <a16:creationId xmlns:a16="http://schemas.microsoft.com/office/drawing/2014/main" id="{E23EA3EC-474A-4E02-A6EA-6C23C8BB5F1E}"/>
              </a:ext>
            </a:extLst>
          </p:cNvPr>
          <p:cNvSpPr/>
          <p:nvPr/>
        </p:nvSpPr>
        <p:spPr>
          <a:xfrm>
            <a:off x="4333445" y="5805966"/>
            <a:ext cx="1285461" cy="84694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Прямоугольник 38">
            <a:hlinkClick r:id="rId34" action="ppaction://hlinksldjump"/>
            <a:extLst>
              <a:ext uri="{FF2B5EF4-FFF2-40B4-BE49-F238E27FC236}">
                <a16:creationId xmlns:a16="http://schemas.microsoft.com/office/drawing/2014/main" id="{EA477850-E299-4AEF-BD6A-8C5541556FC2}"/>
              </a:ext>
            </a:extLst>
          </p:cNvPr>
          <p:cNvSpPr/>
          <p:nvPr/>
        </p:nvSpPr>
        <p:spPr>
          <a:xfrm>
            <a:off x="5618906" y="5801082"/>
            <a:ext cx="1265594" cy="85488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>
            <a:hlinkClick r:id="rId35" action="ppaction://hlinksldjump"/>
            <a:extLst>
              <a:ext uri="{FF2B5EF4-FFF2-40B4-BE49-F238E27FC236}">
                <a16:creationId xmlns:a16="http://schemas.microsoft.com/office/drawing/2014/main" id="{1CC0D037-42F3-42A8-B932-10866FCBC64E}"/>
              </a:ext>
            </a:extLst>
          </p:cNvPr>
          <p:cNvSpPr/>
          <p:nvPr/>
        </p:nvSpPr>
        <p:spPr>
          <a:xfrm>
            <a:off x="6877867" y="5791086"/>
            <a:ext cx="1270565" cy="85488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hlinkClick r:id="rId36" action="ppaction://hlinksldjump"/>
            <a:extLst>
              <a:ext uri="{FF2B5EF4-FFF2-40B4-BE49-F238E27FC236}">
                <a16:creationId xmlns:a16="http://schemas.microsoft.com/office/drawing/2014/main" id="{228ABE91-B1EF-40B7-B043-2EBDABD80E87}"/>
              </a:ext>
            </a:extLst>
          </p:cNvPr>
          <p:cNvSpPr/>
          <p:nvPr/>
        </p:nvSpPr>
        <p:spPr>
          <a:xfrm>
            <a:off x="8148432" y="5805208"/>
            <a:ext cx="1224153" cy="8477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hlinkClick r:id="rId37" action="ppaction://hlinksldjump"/>
            <a:extLst>
              <a:ext uri="{FF2B5EF4-FFF2-40B4-BE49-F238E27FC236}">
                <a16:creationId xmlns:a16="http://schemas.microsoft.com/office/drawing/2014/main" id="{CD5A7798-2684-4344-B58E-B2B7C0A64FE8}"/>
              </a:ext>
            </a:extLst>
          </p:cNvPr>
          <p:cNvSpPr/>
          <p:nvPr/>
        </p:nvSpPr>
        <p:spPr>
          <a:xfrm>
            <a:off x="9329523" y="5791086"/>
            <a:ext cx="1298715" cy="85488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94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730" y="385693"/>
            <a:ext cx="10515600" cy="158165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Любая программа для обнаружения компьютерных вирусов, а также нежелательных программ и восстановления зараженных такими программами файлов называется…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730" y="215077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Ответ: антивирусная программа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139C1F8-AA07-489F-BF41-6A66A15C6376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71647" y="6019513"/>
            <a:ext cx="111337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(10б.)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8658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5872" y="466725"/>
            <a:ext cx="8241145" cy="121429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 «информационной безопасностью» понимают: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8109"/>
            <a:ext cx="10515600" cy="4218854"/>
          </a:xfrm>
        </p:spPr>
        <p:txBody>
          <a:bodyPr/>
          <a:lstStyle/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1) Защиту от несанкционированного доступа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2) Защиту информации от случайных и преднамеренных воздействий естественного и искусственного характера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3) Защиту информации от компьютерных вирусов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4FCAFF6-3BC1-4FEE-B9E1-1D64D41D7C2D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19792" y="6050290"/>
            <a:ext cx="111337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(10б.)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0812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8213"/>
            <a:ext cx="10515600" cy="178775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 нашли объявление, в котором за невысокую цену продают смартфон, который вы давно хотели приобрести. Цена настолько низкая, что продавец предлагает доставить смартфон прямо до вашей двери, с условием предоплаты 50% от цены. Ваши действия?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7942"/>
            <a:ext cx="10515600" cy="4351338"/>
          </a:xfrm>
        </p:spPr>
        <p:txBody>
          <a:bodyPr/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Срочно откликнуться на объявление, пока кто-нибудь вас не опередил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Посоветоваться с родителями и написать продавцу вместе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писать продавцу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6684095-BCAD-4A5B-BB75-DF3044E7E5F0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1998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454" y="381983"/>
            <a:ext cx="11628581" cy="189345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Решите ребус. Пояснение: запятые спереди картинки указывают на кол-во букв, которые не стоит учитывать, «отнимая» их из начала слова; а запятые сзади картинки – на кол-во отнимаемых букв с конца слова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98B135F-BB14-4EDE-B10D-62DAF6BF6251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A6568F9-303E-4A14-874B-BDED172F1F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4512" y="2473436"/>
            <a:ext cx="6233307" cy="2218635"/>
          </a:xfrm>
          <a:prstGeom prst="rect">
            <a:avLst/>
          </a:prstGeom>
        </p:spPr>
      </p:pic>
      <p:sp>
        <p:nvSpPr>
          <p:cNvPr id="6" name="Объект 2">
            <a:extLst>
              <a:ext uri="{FF2B5EF4-FFF2-40B4-BE49-F238E27FC236}">
                <a16:creationId xmlns:a16="http://schemas.microsoft.com/office/drawing/2014/main" id="{04DCBC26-34E7-4EAE-AF7B-041A09BAD5D3}"/>
              </a:ext>
            </a:extLst>
          </p:cNvPr>
          <p:cNvSpPr txBox="1">
            <a:spLocks/>
          </p:cNvSpPr>
          <p:nvPr/>
        </p:nvSpPr>
        <p:spPr>
          <a:xfrm>
            <a:off x="4296498" y="5019454"/>
            <a:ext cx="3599003" cy="830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пароль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4746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8808" y="491259"/>
            <a:ext cx="7677727" cy="133436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Лудоманией</a:t>
            </a:r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или «игроманией» называется…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727" y="2111952"/>
            <a:ext cx="10515600" cy="291263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Ответ: патологическая склонность к азартным играм, заключается в частых повторных эпизодах участия в азартных играх, которые доминируют в жизни человека и ведут к снижению социальных, профессиональных, материальных и семейных ценностей: такой человек не уделяет должного внимания своим обязанностям в этих сферах, иначе говоря, зависимость от игр.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70A0547-80D1-4787-AA92-DEEA9A05C083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0909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8854" y="360219"/>
            <a:ext cx="8506858" cy="137621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Программное обеспечение и инструменты, которые позволяют родителям контролировать использование интернета своими детьми называется …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05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Ответ: Родительский контроль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FF4ECAD-E9BB-4BB1-845D-E42769A63750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0132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Какую информацию о себе можно выкладывать в Интернет в открытом доступе?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Домашний адрес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Место работы родителей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Свои увлечения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Свой номер телефона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9515564-3802-473C-A38D-A49AD9163C37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5894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1331" y="574386"/>
            <a:ext cx="6153727" cy="125123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Что запрещено в Интернете?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394" y="224673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Отправлять смайлики собеседнику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Оскорблять других пользователей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Общаться с друзьями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Игры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EED55B5-DEAA-40E9-8219-D66ADB0A5870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5518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690" y="566241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 вы поступите, если неизвестный пользователь прислал сообщение со ссылкой на интересную игру?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8255"/>
            <a:ext cx="10515600" cy="397870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Поделюсь ссылкой с друзьями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Перейду по ссылке и начну играть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Сохраню ссылку, потом поиграю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Не открою ссылку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053A82D-038F-4548-BDDA-428991D8846E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5476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454" y="665018"/>
            <a:ext cx="10515600" cy="250305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Одним из способов ограничения действий пользователей в Интернете, при котором ограничения накладываются на какие-либо права пользователя (на создание/отправление новых сообщений или создание новых тем на веб-форуме, на отправление сообщений в чате, на комментирование в блогах, запрет доступа к личным страницам и др.) называется…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1208" y="3398982"/>
            <a:ext cx="4722092" cy="284480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Бан (Блокировка)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E0F367E-B7C9-4FC1-BFE6-E6A29214D836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71647" y="6019513"/>
            <a:ext cx="111337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(10б.)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9164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7743DE-BFCF-4660-8196-39C8F4B88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471055"/>
            <a:ext cx="10823713" cy="241069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Решите ребус. Пояснение: запятые спереди картинки указывают на кол-во букв, которые не стоит учитывать, «отнимая» их из начала слова; а запятые сзади картинки – на кол-во отнимаемых букв с конца слова.</a:t>
            </a:r>
            <a:r>
              <a:rPr lang="ru-RU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4C7684-834F-4309-A3A4-842A5374D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6644" y="5359704"/>
            <a:ext cx="7189190" cy="923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Вирус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F554426-8749-4442-A61D-452DC8A92302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2991389-D9A7-4C45-8D84-0342A16BF3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16"/>
          <a:stretch/>
        </p:blipFill>
        <p:spPr bwMode="auto">
          <a:xfrm>
            <a:off x="2655461" y="2983345"/>
            <a:ext cx="7189189" cy="2039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0386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6" y="669927"/>
            <a:ext cx="12182764" cy="143596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какого возраста в России разрешен доступ к видео-контенту сети Интернет?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0122" y="2410690"/>
            <a:ext cx="10515600" cy="3702822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11 лет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13 лет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15 лет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Такого ограничения не существует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9A1E029-458F-4FA7-A647-91D3863E8C9D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5885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8565" y="475962"/>
            <a:ext cx="4057072" cy="119582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Что такое </a:t>
            </a:r>
            <a:r>
              <a:rPr lang="ru-RU" sz="28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кибербуллинг</a:t>
            </a:r>
            <a:r>
              <a:rPr lang="ru-RU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?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Ответ: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Кибербуллинг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это намеренное, неоднократное и враждебное поведение одного человека или группы лиц, направленное на оскорбление и унижение других людей с использованием информационных и коммуникационных технологий (мобильного телефона, электронной почты, личных интернет-сайтов).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6171917-48CF-4921-A8CE-CC8DD526515B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71647" y="6019513"/>
            <a:ext cx="111337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(10б.)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904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243" y="694026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Какие действия в интернете запрещены законом? Назовите не менее 2х правильных ответов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5955"/>
            <a:ext cx="10515600" cy="4351338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Размещать информацию о других без их согласия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Общаться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Вести экстремистскую деятельность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Призывать к суициду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Участвовать в онлайн-опросах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736D159-4E5A-4D37-AA6E-CF9C6C75082E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5475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0" y="611332"/>
            <a:ext cx="5969000" cy="121429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Чем трояны отличаются от вирусов?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4435"/>
            <a:ext cx="10515600" cy="3932527"/>
          </a:xfrm>
        </p:spPr>
        <p:txBody>
          <a:bodyPr/>
          <a:lstStyle/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1) Ничем, это одно и то же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2) Трояны распространяются самостоятельно, а вирусы распространяет человек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3) Трояны распространяют люди, а вирусы распространяются самостоятельно</a:t>
            </a:r>
            <a:b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BA619A5-08E3-4C14-9EF7-39FD69121A6C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71647" y="6019513"/>
            <a:ext cx="111337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(10б.)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1798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9273" y="429780"/>
            <a:ext cx="10014527" cy="124200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1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Что нужно делать, когда вы заходите в свой аккаунт на компьютере друга?</a:t>
            </a:r>
            <a:endParaRPr lang="ru-RU" sz="31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Компьютер друга такой же безопасный, как и ваш собственный, поэтому можно ничего не предпринимать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Попросить друга отвернуться или закрыть глаза, когда вы вводите пароль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нажимать галочку «Запомнить пароль», а также почистить историю браузера после завершения сессии, или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включить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инкогнито режим браузера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B170190-E543-44C5-9F27-82FF2F991677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5545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Какие действия в интернете запрещены законом? Назовите не менее 2х правильных ответов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8181"/>
            <a:ext cx="10515600" cy="4098781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Осуществлять неправомерный доступ к закрытой информации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Копировать файлы для личного использования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Создавать, использовать и распространять вредоносное ПО (Программное обеспечение)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Размещать информацию о себе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Совершать покупки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E27B241-ADB5-42AB-AC59-31CC218B92CC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4273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80DA11-1858-4F6A-86D1-BA299009C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3873" y="546677"/>
            <a:ext cx="7345218" cy="127894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Чем опасны социальные сети?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A60058-8771-41F1-9BD8-87302A8B7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2909"/>
            <a:ext cx="10515600" cy="3914054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Личная информация может быть использована кем угодно в различных целях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При просмотре неопознанных ссылок компьютер может быть взломан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Социальные сети не представляют опасности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724E56A-A520-4723-9332-DAB8EE5FA606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3097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A84B76-EFDF-41A9-B3CC-879CC7FBA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272" y="726064"/>
            <a:ext cx="10515600" cy="109956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Назовите как минимум 2 способа, как вирус может попасть на компьютер?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550415-7656-446E-BACC-0B57BF5C9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272" y="2158134"/>
            <a:ext cx="10515600" cy="4351338"/>
          </a:xfrm>
        </p:spPr>
        <p:txBody>
          <a:bodyPr/>
          <a:lstStyle/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1. Через интернет (при скачивании подменённого файла; при переходе по незащищённым соединениям; при переходе по ссылкам из писем);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2. Через съёмные носители информации (при подключении заражённого носителя информации)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3. Через другой компьютер в локальной сети (через общедоступные папки или при помощи сетевых атак)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34EE12B-29DC-4B70-9116-790984CA02D1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71647" y="6019513"/>
            <a:ext cx="111337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(10б.)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5083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22B51E-E9B7-4F1B-AC64-1FF9E0CC8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46" y="638545"/>
            <a:ext cx="10377054" cy="11809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Закончите предложение. </a:t>
            </a:r>
            <a:b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«Использование компьютера является безопасным, если …»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A03AA6-4CE1-4AF4-807B-95FE70836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473" y="2152072"/>
            <a:ext cx="10515600" cy="406183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Ответ: Защитить свой компьютер в интернете и соблюдать все правила информационной безопасности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E865ACA-C449-46B1-9331-4716CDD7AA86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2652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CAA01F-7AAC-48B3-A25C-7B1B630E2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221" y="378691"/>
            <a:ext cx="10969487" cy="259541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вашу электронную почту пришло сообщение, в котором сообщалось о попытке взлома вашего аккаунта в социальной сети с чужого устройства. Вам настоятельно рекомендовалось пройти по ссылке, указанной в сообщении, для смены пароля. Как правильно поступить в такой ситуации? </a:t>
            </a: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983D7A-DF31-4B8F-96C3-72C600F97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812" y="3105718"/>
            <a:ext cx="10515600" cy="2824028"/>
          </a:xfrm>
        </p:spPr>
        <p:txBody>
          <a:bodyPr>
            <a:normAutofit lnSpcReduction="10000"/>
          </a:bodyPr>
          <a:lstStyle/>
          <a:p>
            <a:pPr marL="514350" lvl="0" indent="-514350" algn="just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Самостоятельно зайти в свой аккаунт социальной сети и сменить пароль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 algn="just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Написать в ответ гневное письмо с критикой работы социальной сети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 algn="just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Пройти по ссылке, указанной в письме, и сменить пароль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Проигнорировать письмо и добавить его в спам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7A20AFA-1C83-4F3C-B516-23BC8AEC9986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2291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 ли мошенничество быть электронным риском?</a:t>
            </a:r>
            <a:r>
              <a:rPr lang="ru-RU" sz="3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Нет, потому что мошенничество осуществляется только в реальной жизни, а не в Интернете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Да, так как часто мошенники для достижения своих целей прибегают к помощи технических средств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FF881E7-E9FC-43FC-8CDF-98A736C638FC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9651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974" y="476854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Найдите в каждой строчке по одному слову, связанному с интернетом и компьютером. Назовите их (необходимо найти не менее 10)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2321458-1F08-4243-B6B7-1E2C8B52A12B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25916A7-BA77-4648-AA10-8E0BABF26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212" y="1802417"/>
            <a:ext cx="4768144" cy="4568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20AAE447-E46B-4BFC-92CD-9FA502AD88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212" y="1802417"/>
            <a:ext cx="4846640" cy="461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0721012" y="5327015"/>
            <a:ext cx="111337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(10б.)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3404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436" y="568325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Решите ребус. Пояснение: условие «А=Б» указывает на замену буквы в изначальном слове с А на Б</a:t>
            </a:r>
            <a:endParaRPr lang="ru-RU" sz="28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B1C48D7-2B72-44F3-B0E3-171767B53E5E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D2D5BBD-5E97-4914-80AA-FF72008A30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053" y="2369344"/>
            <a:ext cx="4598504" cy="211931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Объект 2">
            <a:extLst>
              <a:ext uri="{FF2B5EF4-FFF2-40B4-BE49-F238E27FC236}">
                <a16:creationId xmlns:a16="http://schemas.microsoft.com/office/drawing/2014/main" id="{DB543E28-AA0F-44C4-A5B9-4C7833C40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2157" y="5167311"/>
            <a:ext cx="3599003" cy="830125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Мошенник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9771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0618" y="392835"/>
            <a:ext cx="7188200" cy="102956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Что такое сетевой этикет?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 Сетевой этикет – это правила поведения в Интернете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2515BDF-A3A5-46FE-B602-1285FCBC7243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71239" y="6050290"/>
            <a:ext cx="90334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(5б.)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3016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B3F19-CBE9-4197-8157-A4E9D8DCFFBB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Какое правило безопасного поведения в сети Интернет можно связать с понятием «спам»?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C9E2D-F9A9-4405-A006-DAC007FEA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1) Используй веб-камеру только при общении с друзьями.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2) Не скачивай и не открывай неизвестные тебе или присланные незнакомцами файлы из Интернета.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3) Не добавляй незнакомых людей в свои контакты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4) Общаясь в Интернете, будь дружелюбен. Не пиши грубых слов! Ты можешь нечаянно обидеть человека, читать грубости так же неприятно, как и слышать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DCDCE95-A92F-4DA9-8B69-700506CFEE72}"/>
              </a:ext>
            </a:extLst>
          </p:cNvPr>
          <p:cNvSpPr/>
          <p:nvPr/>
        </p:nvSpPr>
        <p:spPr>
          <a:xfrm>
            <a:off x="9345058" y="5850235"/>
            <a:ext cx="2751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2" action="ppaction://hlinksldjump"/>
              </a:rPr>
              <a:t>Обратно</a:t>
            </a:r>
            <a:endParaRPr lang="ru-RU" sz="5400" b="1" cap="none" spc="0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71647" y="6019513"/>
            <a:ext cx="1113372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(10б.)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7989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1550</Words>
  <Application>Microsoft Office PowerPoint</Application>
  <PresentationFormat>Широкоэкранный</PresentationFormat>
  <Paragraphs>213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3" baseType="lpstr">
      <vt:lpstr>Arial</vt:lpstr>
      <vt:lpstr>Calibri</vt:lpstr>
      <vt:lpstr>Calibri Light</vt:lpstr>
      <vt:lpstr>Times New Roman</vt:lpstr>
      <vt:lpstr>Тема Office</vt:lpstr>
      <vt:lpstr>КиберБой «Безопасность в сети Интернет»</vt:lpstr>
      <vt:lpstr>Презентация PowerPoint</vt:lpstr>
      <vt:lpstr>Решите ребус. Пояснение: запятые спереди картинки указывают на кол-во букв, которые не стоит учитывать, «отнимая» их из начала слова; а запятые сзади картинки – на кол-во отнимаемых букв с конца слова. </vt:lpstr>
      <vt:lpstr>На вашу электронную почту пришло сообщение, в котором сообщалось о попытке взлома вашего аккаунта в социальной сети с чужого устройства. Вам настоятельно рекомендовалось пройти по ссылке, указанной в сообщении, для смены пароля. Как правильно поступить в такой ситуации?  </vt:lpstr>
      <vt:lpstr>Может ли мошенничество быть электронным риском? </vt:lpstr>
      <vt:lpstr>Найдите в каждой строчке по одному слову, связанному с интернетом и компьютером. Назовите их (необходимо найти не менее 10)</vt:lpstr>
      <vt:lpstr>Решите ребус. Пояснение: условие «А=Б» указывает на замену буквы в изначальном слове с А на Б</vt:lpstr>
      <vt:lpstr>Что такое сетевой этикет?</vt:lpstr>
      <vt:lpstr>Какое правило безопасного поведения в сети Интернет можно связать с понятием «спам»?</vt:lpstr>
      <vt:lpstr>Решите ребус. Пояснение: запятые спереди картинки указывают на кол-во букв, которые не стоит учитывать, «отнимая» их из начала слова; а запятые сзади картинки – на кол-во отнимаемых букв с конца слова. Цифры под картинкой указывают на порядок букв из слова</vt:lpstr>
      <vt:lpstr>Что такое персональные данные? </vt:lpstr>
      <vt:lpstr>На ваш адрес электронной почты стали часто приходить письма, многие из которых называются “спам”. Что это за письма?</vt:lpstr>
      <vt:lpstr>Всемирная компьютерная сеть, соединяющая вместе тысячи сетей – это … </vt:lpstr>
      <vt:lpstr>Что нужно мошенникам, чтобы выманивать деньги или информацию у обычных пользователей?</vt:lpstr>
      <vt:lpstr>Совокупность всей информации, накопленной человечеством в процессе развития науки, культуры, образования и практической деятельности – это …</vt:lpstr>
      <vt:lpstr>Как известно, злоумышленникам не составляет труда подобрать простой пароль. Именно поэтому в Интернете вас часто просят придумать или автоматически сгенерировать сложный (надёжный) пароль. Какой из этих паролей не является надёжным? </vt:lpstr>
      <vt:lpstr>Назовите минимум три пункта из которых следует составлять надёжный пароль?</vt:lpstr>
      <vt:lpstr>Что такое нетикет?</vt:lpstr>
      <vt:lpstr>Разновидность компьютерных программ или вредоносный код, отличительной особенностью которых является способность к размножению – это …</vt:lpstr>
      <vt:lpstr>Любая программа для обнаружения компьютерных вирусов, а также нежелательных программ и восстановления зараженных такими программами файлов называется…</vt:lpstr>
      <vt:lpstr>Под «информационной безопасностью» понимают:</vt:lpstr>
      <vt:lpstr>Вы нашли объявление, в котором за невысокую цену продают смартфон, который вы давно хотели приобрести. Цена настолько низкая, что продавец предлагает доставить смартфон прямо до вашей двери, с условием предоплаты 50% от цены. Ваши действия?</vt:lpstr>
      <vt:lpstr>Решите ребус. Пояснение: запятые спереди картинки указывают на кол-во букв, которые не стоит учитывать, «отнимая» их из начала слова; а запятые сзади картинки – на кол-во отнимаемых букв с конца слова</vt:lpstr>
      <vt:lpstr>«Лудоманией» или «игроманией» называется…</vt:lpstr>
      <vt:lpstr>Программное обеспечение и инструменты, которые позволяют родителям контролировать использование интернета своими детьми называется …</vt:lpstr>
      <vt:lpstr>Какую информацию о себе можно выкладывать в Интернет в открытом доступе?</vt:lpstr>
      <vt:lpstr>Что запрещено в Интернете?</vt:lpstr>
      <vt:lpstr>Как вы поступите, если неизвестный пользователь прислал сообщение со ссылкой на интересную игру?</vt:lpstr>
      <vt:lpstr>Одним из способов ограничения действий пользователей в Интернете, при котором ограничения накладываются на какие-либо права пользователя (на создание/отправление новых сообщений или создание новых тем на веб-форуме, на отправление сообщений в чате, на комментирование в блогах, запрет доступа к личным страницам и др.) называется…</vt:lpstr>
      <vt:lpstr>С какого возраста в России разрешен доступ к видео-контенту сети Интернет?</vt:lpstr>
      <vt:lpstr>Что такое кибербуллинг?</vt:lpstr>
      <vt:lpstr>Какие действия в интернете запрещены законом? Назовите не менее 2х правильных ответов</vt:lpstr>
      <vt:lpstr>Чем трояны отличаются от вирусов?</vt:lpstr>
      <vt:lpstr> Что нужно делать, когда вы заходите в свой аккаунт на компьютере друга?</vt:lpstr>
      <vt:lpstr>Какие действия в интернете запрещены законом? Назовите не менее 2х правильных ответов</vt:lpstr>
      <vt:lpstr>Чем опасны социальные сети?</vt:lpstr>
      <vt:lpstr>Назовите как минимум 2 способа, как вирус может попасть на компьютер?</vt:lpstr>
      <vt:lpstr>Закончите предложение.  «Использование компьютера является безопасным, если …»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КИБЕР - БОЙ «Безопасность в сети Интернет»</dc:title>
  <dc:creator>Королёва Александра Сергеевна</dc:creator>
  <cp:lastModifiedBy>Бобылева Елизавета Олеговна</cp:lastModifiedBy>
  <cp:revision>31</cp:revision>
  <dcterms:created xsi:type="dcterms:W3CDTF">2021-11-03T11:18:49Z</dcterms:created>
  <dcterms:modified xsi:type="dcterms:W3CDTF">2022-09-07T17:45:14Z</dcterms:modified>
</cp:coreProperties>
</file>