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6" r:id="rId3"/>
    <p:sldId id="256" r:id="rId4"/>
    <p:sldId id="280" r:id="rId5"/>
    <p:sldId id="281" r:id="rId6"/>
    <p:sldId id="285" r:id="rId7"/>
    <p:sldId id="282" r:id="rId8"/>
    <p:sldId id="284" r:id="rId9"/>
    <p:sldId id="286" r:id="rId10"/>
    <p:sldId id="287" r:id="rId11"/>
    <p:sldId id="288" r:id="rId12"/>
    <p:sldId id="289" r:id="rId13"/>
    <p:sldId id="290" r:id="rId14"/>
    <p:sldId id="296" r:id="rId15"/>
    <p:sldId id="297" r:id="rId16"/>
    <p:sldId id="298" r:id="rId17"/>
    <p:sldId id="262" r:id="rId18"/>
    <p:sldId id="301" r:id="rId19"/>
    <p:sldId id="304" r:id="rId20"/>
    <p:sldId id="305" r:id="rId21"/>
    <p:sldId id="306" r:id="rId22"/>
    <p:sldId id="307" r:id="rId23"/>
    <p:sldId id="278" r:id="rId24"/>
    <p:sldId id="308" r:id="rId25"/>
    <p:sldId id="309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C4B2BB-EE28-4591-A88C-2E739233D3EE}" v="302" dt="2019-10-26T12:22:32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6" d="100"/>
          <a:sy n="76" d="100"/>
        </p:scale>
        <p:origin x="102" y="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ÐÐ¾ÑÐ¾Ð¶ÐµÐµ Ð¸Ð·Ð¾Ð±ÑÐ°Ð¶ÐµÐ½Ð¸Ð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7794"/>
            <a:ext cx="360040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ÐÐ°ÑÑÐ¸Ð½ÐºÐ¸ Ð¿Ð¾ Ð·Ð°Ð¿ÑÐ¾ÑÑ Ð¾Ð¿Ð»Ð°ÑÐ° ÑÐµÑÐµÐ· ÐºÐ°ÑÑÑ Ð°Ð²ÑÐ¾Ð±ÑÑ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024336" cy="191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ÐÐ°ÑÑÐ¸Ð½ÐºÐ¸ Ð¿Ð¾ Ð·Ð°Ð¿ÑÐ¾ÑÑ Ð³Ð¾Ñ ÑÑÐ»ÑÐ³Ð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59108"/>
            <a:ext cx="2664296" cy="21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ÐÐ°ÑÑÐ¸Ð½ÐºÐ¸ Ð¿Ð¾ Ð·Ð°Ð¿ÑÐ¾ÑÑ Ð¼Ð¾Ð±Ð¸Ð»ÑÐ½ÑÐ¹ Ð±Ð°Ð½ÐºÐ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68" y="3717032"/>
            <a:ext cx="3384376" cy="2022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29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319" y="1394861"/>
            <a:ext cx="864816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Кибербезопасность</a:t>
            </a:r>
            <a:r>
              <a:rPr lang="ru-RU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это набор методов и способов, предназначенных для защиты </a:t>
            </a:r>
            <a:r>
              <a:rPr lang="ru-RU" sz="2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компьютеров, компьютерных сетей, программ и данных </a:t>
            </a:r>
          </a:p>
          <a:p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несанкционированного доступа к информации, </a:t>
            </a:r>
          </a:p>
          <a:p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её копирования, изменения или уничтожения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ÐÐ°ÑÑÐ¸Ð½ÐºÐ¸ Ð¿Ð¾ Ð·Ð°Ð¿ÑÐ¾ÑÑ ÐºÐ¸Ð±ÐµÑÐ±ÐµÐ·Ð¾Ð¿Ð°ÑÐ½Ð¾ÑÑ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37295"/>
            <a:ext cx="4710488" cy="24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63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319" y="1394860"/>
            <a:ext cx="4975753" cy="4626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Киберпрострнаство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- глобальное информационное пространство, которое состоит из множества компьютеров, устройств, их соединяющих, спутников. В нем происходит общение через социальные сети, чаты, телефонные разговоры, передача больших объемов данных на очень высокой скорости.</a:t>
            </a:r>
          </a:p>
        </p:txBody>
      </p:sp>
      <p:pic>
        <p:nvPicPr>
          <p:cNvPr id="71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60" y="1897894"/>
            <a:ext cx="3500328" cy="26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70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5838" y="2474973"/>
            <a:ext cx="864816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Кибербезопасность</a:t>
            </a:r>
            <a:r>
              <a:rPr lang="ru-RU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это набор методов и способов, предназначенных для защиты компьютеров, компьютерных сетей, программ и данных </a:t>
            </a:r>
          </a:p>
          <a:p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</a:t>
            </a:r>
            <a:r>
              <a:rPr lang="ru-RU" sz="2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несанкционированного доступа к информации, </a:t>
            </a:r>
          </a:p>
          <a:p>
            <a:r>
              <a:rPr lang="ru-RU" sz="2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её копирования, изменения или уничтожения</a:t>
            </a:r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8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0077" y="1118599"/>
            <a:ext cx="86481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Киберугроза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это незаконное проникновение или угроза вредоносного проникновения в виртуальное пространство для достижения политических, социальных или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иных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целей.</a:t>
            </a:r>
          </a:p>
        </p:txBody>
      </p:sp>
      <p:pic>
        <p:nvPicPr>
          <p:cNvPr id="92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144478"/>
            <a:ext cx="5715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4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1052736"/>
            <a:ext cx="5520346" cy="4536504"/>
            <a:chOff x="359429" y="1052736"/>
            <a:chExt cx="5520346" cy="4536504"/>
          </a:xfrm>
        </p:grpSpPr>
        <p:pic>
          <p:nvPicPr>
            <p:cNvPr id="7" name="Рисунок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29" y="1052736"/>
              <a:ext cx="5520346" cy="45365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>
              <a:off x="1547664" y="1700808"/>
              <a:ext cx="15121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3754152" y="2204864"/>
            <a:ext cx="5210336" cy="4308970"/>
            <a:chOff x="3761455" y="2276872"/>
            <a:chExt cx="5210336" cy="430897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1455" y="2276872"/>
              <a:ext cx="5210336" cy="4308970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4716016" y="2924944"/>
              <a:ext cx="15121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2267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15" y="1196752"/>
            <a:ext cx="6929189" cy="51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9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401080" cy="454344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Фи́шинг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 - вид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Интернет-мошенничества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целью которого является получение доступа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к 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конфиденциальным данным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пользователей  - логинам и паролям.</a:t>
            </a:r>
          </a:p>
          <a:p>
            <a:pPr>
              <a:buNone/>
            </a:pPr>
            <a:endParaRPr lang="ru-RU" sz="2800" dirty="0"/>
          </a:p>
        </p:txBody>
      </p:sp>
      <p:pic>
        <p:nvPicPr>
          <p:cNvPr id="2050" name="Picture 2" descr="ÐÐ°ÑÑÐ¸Ð½ÐºÐ¸ Ð¿Ð¾ Ð·Ð°Ð¿ÑÐ¾ÑÑ ÑÐ¸ÑÐ¸Ð½Ð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/>
          <a:stretch/>
        </p:blipFill>
        <p:spPr bwMode="auto">
          <a:xfrm>
            <a:off x="2319324" y="3356992"/>
            <a:ext cx="4762500" cy="265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 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105831127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dirty="0">
                <a:latin typeface="Arial"/>
                <a:cs typeface="Arial"/>
              </a:rPr>
              <a:t>Защита данных</a:t>
            </a:r>
            <a:endParaRPr lang="ru-RU" dirty="0"/>
          </a:p>
        </p:txBody>
      </p:sp>
      <p:pic>
        <p:nvPicPr>
          <p:cNvPr id="2" name="Рисунок 2" descr="Изображение выглядит как большой, стол, легкий, желт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A3F98DC-37F9-45A4-83A9-05530B7F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1" y="861922"/>
            <a:ext cx="3677728" cy="276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D2B9C65-0D85-4ADD-8101-23B6DF61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759" y="1382789"/>
            <a:ext cx="4180935" cy="2784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7" descr="Изображение выглядит как человек, мужчина, держит, смотр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B3A39DB-E469-450D-88A1-AD94A4F7A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947" y="3789239"/>
            <a:ext cx="2743200" cy="281635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dirty="0">
                <a:latin typeface="Arial"/>
                <a:cs typeface="Arial"/>
              </a:rPr>
              <a:t>Защита данных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90F685-D49A-4DE9-BF51-B67896DDD594}"/>
              </a:ext>
            </a:extLst>
          </p:cNvPr>
          <p:cNvSpPr txBox="1"/>
          <p:nvPr/>
        </p:nvSpPr>
        <p:spPr>
          <a:xfrm>
            <a:off x="943156" y="928778"/>
            <a:ext cx="727206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"/>
                <a:cs typeface="Arial"/>
              </a:rPr>
              <a:t>Биометрическая защита данных</a:t>
            </a:r>
            <a:r>
              <a:rPr lang="ru-RU" sz="2800" dirty="0">
                <a:latin typeface="Arial"/>
                <a:cs typeface="Arial"/>
              </a:rPr>
              <a:t> — это способ защиты информации с помощью </a:t>
            </a:r>
            <a:r>
              <a:rPr lang="ru-RU" sz="2800" dirty="0">
                <a:solidFill>
                  <a:srgbClr val="FF0000"/>
                </a:solidFill>
                <a:latin typeface="Arial"/>
                <a:cs typeface="Arial"/>
              </a:rPr>
              <a:t>физиологических и биологических</a:t>
            </a:r>
            <a:r>
              <a:rPr lang="ru-RU" sz="2800" dirty="0">
                <a:latin typeface="Arial"/>
                <a:cs typeface="Arial"/>
              </a:rPr>
              <a:t> особенностей человека, на основании которых можно </a:t>
            </a:r>
            <a:r>
              <a:rPr lang="ru-RU" sz="2800" dirty="0">
                <a:solidFill>
                  <a:srgbClr val="FF0000"/>
                </a:solidFill>
                <a:latin typeface="Arial"/>
                <a:cs typeface="Arial"/>
              </a:rPr>
              <a:t>установить его личность.</a:t>
            </a:r>
            <a:r>
              <a:rPr lang="ru-RU" sz="2800" dirty="0">
                <a:latin typeface="Arial"/>
                <a:cs typeface="Times New Roman"/>
              </a:rPr>
              <a:t> </a:t>
            </a:r>
            <a:endParaRPr lang="ru-RU" sz="2800" dirty="0">
              <a:latin typeface="Arial"/>
            </a:endParaRPr>
          </a:p>
        </p:txBody>
      </p:sp>
      <p:pic>
        <p:nvPicPr>
          <p:cNvPr id="5" name="Рисунок 7" descr="Изображение выглядит как сидит, монитор, автобус, телефон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0A231D7-8DAA-4757-9C70-7B61EB2AD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306" y="3329378"/>
            <a:ext cx="3907766" cy="285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039064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928670"/>
            <a:ext cx="810740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 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1328759053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Интернета в жизни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84784"/>
            <a:ext cx="828092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оплата счетов (мобильный, банковский и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перевод средств (с карты на карту, с карты</a:t>
            </a:r>
          </a:p>
          <a:p>
            <a:pPr lvl="0">
              <a:lnSpc>
                <a:spcPct val="150000"/>
              </a:lnSpc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мобильный телефон 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т.д.);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безналичная оплата (магазин, автобус,</a:t>
            </a:r>
          </a:p>
          <a:p>
            <a:pPr lvl="0">
              <a:lnSpc>
                <a:spcPct val="150000"/>
              </a:lnSpc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кинотеатр и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услуги (оплата штрафов,</a:t>
            </a:r>
          </a:p>
          <a:p>
            <a:pPr lvl="0">
              <a:lnSpc>
                <a:spcPct val="150000"/>
              </a:lnSpc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коммунальных услуг, запись к врачу 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т.д.);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3786190"/>
            <a:ext cx="2313376" cy="23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429684" cy="445423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Информация, которую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безопасно размещать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хобби;</a:t>
            </a:r>
          </a:p>
          <a:p>
            <a:pPr marL="0" indent="0">
              <a:spcBef>
                <a:spcPts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любимые фильмы/музыка;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Информация, которую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следует размещать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номер школы;</a:t>
            </a:r>
          </a:p>
          <a:p>
            <a:pPr marL="0" indent="0">
              <a:spcBef>
                <a:spcPts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адрес проживания;</a:t>
            </a:r>
          </a:p>
          <a:p>
            <a:pPr marL="0" indent="0">
              <a:spcBef>
                <a:spcPts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номер телефона;</a:t>
            </a:r>
          </a:p>
          <a:p>
            <a:pPr marL="0" indent="0">
              <a:spcBef>
                <a:spcPts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паспортные данные.</a:t>
            </a:r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 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118800540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 в Интернете</a:t>
            </a:r>
          </a:p>
        </p:txBody>
      </p:sp>
      <p:pic>
        <p:nvPicPr>
          <p:cNvPr id="5" name="Рисунок 5" descr="Изображение выглядит как человек, держит, еда, проигрывател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DC319BC-C17C-4442-AEBB-9A9A447BB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536" y="1255143"/>
            <a:ext cx="4311719" cy="247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8" descr="Изображение выглядит как человек, женщина, ноутбу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3705670-D5AD-479E-973B-029C1EE22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967" y="4080834"/>
            <a:ext cx="3879011" cy="219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983732"/>
      </p:ext>
    </p:extLst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 в Интернете</a:t>
            </a:r>
          </a:p>
        </p:txBody>
      </p:sp>
      <p:pic>
        <p:nvPicPr>
          <p:cNvPr id="2" name="Рисунок 4" descr="Изображение выглядит как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7B2BE62-C99F-4051-BDB8-5ECADF852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449351"/>
            <a:ext cx="2743200" cy="1959299"/>
          </a:xfrm>
          <a:prstGeom prst="rect">
            <a:avLst/>
          </a:prstGeom>
        </p:spPr>
      </p:pic>
      <p:pic>
        <p:nvPicPr>
          <p:cNvPr id="6" name="Рисунок 6" descr="Изображение выглядит как внутренний, человек, держит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0815D39-FCA8-4325-8AE9-AD26FBB6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70" y="1025992"/>
            <a:ext cx="7200180" cy="517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141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6175" y="2109409"/>
            <a:ext cx="8501090" cy="24488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Российские законы защиты авторских прав: 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>
                <a:latin typeface="Arial" pitchFamily="34" charset="0"/>
                <a:cs typeface="Arial" pitchFamily="34" charset="0"/>
              </a:rPr>
              <a:t> Гражданский кодекс Российской Федерации;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>
                <a:latin typeface="Arial" pitchFamily="34" charset="0"/>
                <a:cs typeface="Arial" pitchFamily="34" charset="0"/>
              </a:rPr>
              <a:t> Конституция Российской Федерации;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>
                <a:latin typeface="Arial" pitchFamily="34" charset="0"/>
                <a:cs typeface="Arial" pitchFamily="34" charset="0"/>
              </a:rPr>
              <a:t> Федеральный закон  №5351–1 «Об авторском праве и смежных правах».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dirty="0">
                <a:latin typeface="Arial"/>
                <a:cs typeface="Arial"/>
              </a:rPr>
              <a:t>Авторское право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dirty="0">
                <a:latin typeface="Arial"/>
                <a:cs typeface="Arial"/>
              </a:rPr>
              <a:t>Авторское право</a:t>
            </a:r>
            <a:endParaRPr lang="ru-RU" dirty="0"/>
          </a:p>
        </p:txBody>
      </p:sp>
      <p:pic>
        <p:nvPicPr>
          <p:cNvPr id="2" name="Рисунок 5" descr="Изображение выглядит как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21CDBE9-5AC9-45FD-930A-EAD2643C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524" y="1424550"/>
            <a:ext cx="5805577" cy="3994522"/>
          </a:xfrm>
          <a:prstGeom prst="rect">
            <a:avLst/>
          </a:prstGeom>
        </p:spPr>
      </p:pic>
      <p:pic>
        <p:nvPicPr>
          <p:cNvPr id="7" name="Рисунок 7" descr="Изображение выглядит как носит, смотрит, телефон, желт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74D0671-EE73-44E4-B575-085F2D6EA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252" y="1587260"/>
            <a:ext cx="1700969" cy="36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142852"/>
            <a:ext cx="500066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dirty="0">
                <a:latin typeface="Arial"/>
                <a:cs typeface="Arial"/>
              </a:rPr>
              <a:t>Авторское право</a:t>
            </a:r>
            <a:endParaRPr lang="ru-RU" dirty="0"/>
          </a:p>
        </p:txBody>
      </p:sp>
      <p:pic>
        <p:nvPicPr>
          <p:cNvPr id="6" name="Рисунок 7" descr="Изображение выглядит как еда, внутренний, сладость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C62DDBE-79E5-401C-A5D7-2D608643C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0" y="2370762"/>
            <a:ext cx="3821503" cy="2389647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стол, сидит, еда, короб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164459A-6E39-46B8-8D09-5F28A4400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45" y="1554192"/>
            <a:ext cx="3562709" cy="35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87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3116"/>
            <a:ext cx="8501122" cy="4543444"/>
          </a:xfrm>
        </p:spPr>
        <p:txBody>
          <a:bodyPr/>
          <a:lstStyle/>
          <a:p>
            <a:pPr algn="just">
              <a:buNone/>
            </a:pPr>
            <a:r>
              <a:rPr lang="ru-RU" sz="2800" dirty="0"/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214554"/>
            <a:ext cx="7733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Благодарю за внимание!</a:t>
            </a: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Ð°ÑÑÐ¸Ð½ÐºÐ¸ Ð¿Ð¾ Ð·Ð°Ð¿ÑÐ¾ÑÑ ÑÐµÐ»Ð¾Ð²ÐµÑÐµÐ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96" y="1628800"/>
            <a:ext cx="4166465" cy="41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347">
            <a:off x="112940" y="2576908"/>
            <a:ext cx="3015695" cy="32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¸Ð½ÑÐµÑÐ½ÐµÑ  Ð±ÐµÐ·Ð¾Ð¿Ð°ÑÐ½Ð¾ÑÑÑ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20" y="3284984"/>
            <a:ext cx="256443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484784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7757057" cy="1668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8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670" y="3049692"/>
            <a:ext cx="2490250" cy="922114"/>
          </a:xfrm>
        </p:spPr>
        <p:txBody>
          <a:bodyPr>
            <a:normAutofit/>
          </a:bodyPr>
          <a:lstStyle/>
          <a:p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киберигрок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64088" y="2962958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киберустройства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49288" y="6050050"/>
            <a:ext cx="2314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кибернетика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24128" y="6021288"/>
            <a:ext cx="2314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кибератака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19" y="961469"/>
            <a:ext cx="3058617" cy="22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¸Ð±ÐµÑ ÑÑÑÑÐ¾Ð¹ÑÑÐ²Ð° ÑÑÐ¾ ÑÑ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32894"/>
            <a:ext cx="2979375" cy="25225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9"/>
          <a:stretch/>
        </p:blipFill>
        <p:spPr bwMode="auto">
          <a:xfrm>
            <a:off x="886423" y="4029972"/>
            <a:ext cx="3109513" cy="21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81" y="3933716"/>
            <a:ext cx="2833427" cy="226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9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941" y="3049692"/>
            <a:ext cx="2314600" cy="922114"/>
          </a:xfrm>
        </p:spPr>
        <p:txBody>
          <a:bodyPr>
            <a:normAutofit/>
          </a:bodyPr>
          <a:lstStyle/>
          <a:p>
            <a:r>
              <a:rPr lang="ru-RU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игрок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483692" y="2962958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устройства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55236" y="6050050"/>
            <a:ext cx="2314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нетика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78181" y="6050050"/>
            <a:ext cx="2314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атака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2" y="961469"/>
            <a:ext cx="3058617" cy="22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¸Ð±ÐµÑ ÑÑÑÑÐ¾Ð¹ÑÑÐ²Ð° ÑÑÐ¾ ÑÑ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32894"/>
            <a:ext cx="2979375" cy="25225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9"/>
          <a:stretch/>
        </p:blipFill>
        <p:spPr bwMode="auto">
          <a:xfrm>
            <a:off x="946485" y="4029972"/>
            <a:ext cx="3109513" cy="21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65" y="3933716"/>
            <a:ext cx="2833427" cy="226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0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484784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2" y="2348880"/>
            <a:ext cx="8234136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4" descr="ÐÐ°ÑÑÐ¸Ð½ÐºÐ¸ Ð¿Ð¾ Ð·Ð°Ð¿ÑÐ¾ÑÑ ÐºÐ¸Ð±ÐµÑÐ±ÐµÐ·Ð¾Ð¿Ð°ÑÐ½Ð¾ÑÑ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20" y="4691531"/>
            <a:ext cx="2818150" cy="18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1" y="783868"/>
            <a:ext cx="2372542" cy="23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36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3166667"/>
            <a:ext cx="6038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кибербезопасность</a:t>
            </a:r>
            <a:endParaRPr lang="ru-RU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2052" name="Picture 4" descr="ÐÐ°ÑÑÐ¸Ð½ÐºÐ¸ Ð¿Ð¾ Ð·Ð°Ð¿ÑÐ¾ÑÑ ÐºÐ¸Ð±ÐµÑÐ±ÐµÐ·Ð¾Ð¿Ð°ÑÐ½Ð¾ÑÑ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20" y="4691531"/>
            <a:ext cx="2818150" cy="18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1" y="783868"/>
            <a:ext cx="2372542" cy="23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7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150" y="3212227"/>
            <a:ext cx="828092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в Интернете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319" y="1124744"/>
            <a:ext cx="864816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Кибербезопасность</a:t>
            </a:r>
            <a:r>
              <a:rPr lang="ru-RU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это набор методов и способов, предназначенных для защиты компьютеров, компьютерных сетей, программ и данных </a:t>
            </a:r>
          </a:p>
          <a:p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несанкционированного доступа к информации, </a:t>
            </a:r>
          </a:p>
          <a:p>
            <a:r>
              <a:rPr lang="ru-RU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её копирования, изменения или уничтожения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ÐÐ°ÑÑÐ¸Ð½ÐºÐ¸ Ð¿Ð¾ Ð·Ð°Ð¿ÑÐ¾ÑÑ ÐºÐ¸Ð±ÐµÑÐ±ÐµÐ·Ð¾Ð¿Ð°ÑÐ½Ð¾ÑÑ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5024"/>
            <a:ext cx="4710488" cy="24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525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381</Words>
  <Application>Microsoft Office PowerPoint</Application>
  <PresentationFormat>Экран (4:3)</PresentationFormat>
  <Paragraphs>70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киберигрок</vt:lpstr>
      <vt:lpstr>киберигрок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в Интернете</dc:title>
  <dc:creator>Татьяна</dc:creator>
  <cp:lastModifiedBy>olga-troizkaya@yandex.ru</cp:lastModifiedBy>
  <cp:revision>157</cp:revision>
  <dcterms:created xsi:type="dcterms:W3CDTF">2018-10-07T00:59:16Z</dcterms:created>
  <dcterms:modified xsi:type="dcterms:W3CDTF">2019-10-27T18:58:02Z</dcterms:modified>
</cp:coreProperties>
</file>