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9" r:id="rId3"/>
    <p:sldId id="260" r:id="rId4"/>
    <p:sldId id="258" r:id="rId5"/>
    <p:sldId id="261" r:id="rId6"/>
    <p:sldId id="289" r:id="rId7"/>
    <p:sldId id="263" r:id="rId8"/>
    <p:sldId id="262" r:id="rId9"/>
    <p:sldId id="279" r:id="rId10"/>
    <p:sldId id="280" r:id="rId11"/>
    <p:sldId id="282" r:id="rId12"/>
    <p:sldId id="281" r:id="rId13"/>
    <p:sldId id="270" r:id="rId14"/>
    <p:sldId id="271" r:id="rId15"/>
    <p:sldId id="283" r:id="rId16"/>
    <p:sldId id="284" r:id="rId17"/>
    <p:sldId id="285" r:id="rId18"/>
    <p:sldId id="268" r:id="rId19"/>
    <p:sldId id="286" r:id="rId20"/>
    <p:sldId id="287" r:id="rId21"/>
    <p:sldId id="265" r:id="rId22"/>
    <p:sldId id="266" r:id="rId23"/>
    <p:sldId id="288" r:id="rId24"/>
    <p:sldId id="290" r:id="rId25"/>
    <p:sldId id="269" r:id="rId2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7F0"/>
    <a:srgbClr val="BEC6DC"/>
    <a:srgbClr val="D2CDC8"/>
    <a:srgbClr val="D6D1CC"/>
    <a:srgbClr val="1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6209" autoAdjust="0"/>
  </p:normalViewPr>
  <p:slideViewPr>
    <p:cSldViewPr>
      <p:cViewPr varScale="1">
        <p:scale>
          <a:sx n="86" d="100"/>
          <a:sy n="86" d="100"/>
        </p:scale>
        <p:origin x="90" y="9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2151-FD0A-4703-907E-F8F85BD980D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F2C52-9EE8-40F3-B56E-0BB2B1AE0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8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2C52-9EE8-40F3-B56E-0BB2B1AE0B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8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BAF-A008-4FF1-9820-C1907F55EBC8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3607-DC93-413B-B3EB-67C2E13E0932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39D3-FF50-4C5D-BB30-BC19578401F6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0B61-87B7-4C16-BC7A-51B1C4E54737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FEA-5311-4554-AEEE-7C33C99D49D7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F82-882A-4FC2-84CD-AD1F871DD9DE}" type="datetime1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542D-9D4B-414B-93B8-9D3F22EB9610}" type="datetime1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EFF5-9539-445C-BEE0-AFF86BCF09CD}" type="datetime1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5C3E-20B3-4A1F-A9B1-BE8C0455F492}" type="datetime1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1434-7771-4D76-884B-81AA708DBD0E}" type="datetime1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29C-7D27-422D-B8C0-48D4FAB4959C}" type="datetime1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94AE-587E-44A3-B272-CFF7D28324CF}" type="datetime1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mmunity-manager-empresas.jpg"/>
          <p:cNvPicPr>
            <a:picLocks noChangeAspect="1"/>
          </p:cNvPicPr>
          <p:nvPr/>
        </p:nvPicPr>
        <p:blipFill>
          <a:blip r:embed="rId2" cstate="print"/>
          <a:srcRect t="10430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teknolojioku.com/2/1280/720/storage/files/images/2018/07/29/o-phone-facebook-Uvct_co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/>
        </p:blipFill>
        <p:spPr bwMode="auto">
          <a:xfrm>
            <a:off x="1" y="321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teknolojioku.com/2/1280/720/storage/files/images/2018/07/29/o-phone-facebook-Uvct_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/>
        </p:blipFill>
        <p:spPr bwMode="auto">
          <a:xfrm>
            <a:off x="1" y="321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2050" name="Picture 2" descr="https://m.vn.ru/upload/iblock/a76/a76bf6a5_39c8877bfe814883d477b299_thumb_680-420_07bb787f327ca1d6-5638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6" t="15401" r="9107" b="18956"/>
          <a:stretch/>
        </p:blipFill>
        <p:spPr bwMode="auto">
          <a:xfrm>
            <a:off x="3203848" y="1020727"/>
            <a:ext cx="4896544" cy="3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6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3074" name="Picture 2" descr="https://htstatic.imgsmail.ru/pic_share/6eef3d81578a939bfb50e575a2cada8f/1204835/c/28310?time=15222280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8" r="37468"/>
          <a:stretch/>
        </p:blipFill>
        <p:spPr bwMode="auto">
          <a:xfrm>
            <a:off x="6439499" y="0"/>
            <a:ext cx="27045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201316"/>
            <a:ext cx="60486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dirty="0">
                <a:latin typeface="Century Gothic" pitchFamily="34" charset="0"/>
                <a:cs typeface="Arial" pitchFamily="34" charset="0"/>
              </a:rPr>
              <a:t>Мобильные вирусы </a:t>
            </a:r>
            <a:r>
              <a:rPr lang="ru-RU" sz="2400" dirty="0">
                <a:latin typeface="Century Gothic" pitchFamily="34" charset="0"/>
                <a:cs typeface="Arial" pitchFamily="34" charset="0"/>
              </a:rPr>
              <a:t>– это программы, предназначенные для вмешательства в работу мобильного телефона, которые записывают, повреждают или удаляют данные и распространяются на другие устройства через SMS и Интернет.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pbs.twimg.com/media/Bwguui8CEAAs1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0"/>
          <a:stretch/>
        </p:blipFill>
        <p:spPr bwMode="auto">
          <a:xfrm>
            <a:off x="1259632" y="409229"/>
            <a:ext cx="6372475" cy="53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849388"/>
            <a:ext cx="576064" cy="288032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830749"/>
            <a:ext cx="83529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Century Gothic" panose="020B0502020202020204" pitchFamily="34" charset="0"/>
                <a:cs typeface="Arial" pitchFamily="34" charset="0"/>
              </a:rPr>
              <a:t>Последствия  заражения компьютерными вирусами</a:t>
            </a: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  прекращение нормальной работы устройств,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  потеря персональных данных,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  уничтожение информации,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  заражение всех дополнительных устройств</a:t>
            </a:r>
          </a:p>
          <a:p>
            <a:endParaRPr lang="ru-RU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4100" name="Picture 4" descr="https://d2v9y0dukr6mq2.cloudfront.net/video/thumbnail/P3IPDsA/4k-downloading-virus-smartphone-alert_nycow70h__F0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32399"/>
          <a:stretch/>
        </p:blipFill>
        <p:spPr bwMode="auto">
          <a:xfrm>
            <a:off x="6449" y="3438525"/>
            <a:ext cx="9144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ga4ip.ru/wp-content/uploads/2016/01/say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"/>
          <a:stretch/>
        </p:blipFill>
        <p:spPr bwMode="auto">
          <a:xfrm>
            <a:off x="4615" y="-29716"/>
            <a:ext cx="9144000" cy="57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2050" name="Picture 2" descr="https://www.allindiablogging.in/wp-content/uploads/2018/05/aib_free_wifi_risk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4" b="13070"/>
          <a:stretch/>
        </p:blipFill>
        <p:spPr bwMode="auto">
          <a:xfrm>
            <a:off x="4615" y="3215603"/>
            <a:ext cx="9143999" cy="24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6" y="1057300"/>
            <a:ext cx="4752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не доверяйте сетям с подозрительными названиями, такими как </a:t>
            </a:r>
            <a:r>
              <a:rPr lang="ru-RU" b="1" dirty="0" err="1">
                <a:latin typeface="Century Gothic" panose="020B0502020202020204" pitchFamily="34" charset="0"/>
              </a:rPr>
              <a:t>FreeInternet</a:t>
            </a:r>
            <a:r>
              <a:rPr lang="ru-RU" dirty="0">
                <a:latin typeface="Century Gothic" panose="020B0502020202020204" pitchFamily="34" charset="0"/>
              </a:rPr>
              <a:t> или </a:t>
            </a:r>
            <a:r>
              <a:rPr lang="ru-RU" b="1" dirty="0" err="1">
                <a:latin typeface="Century Gothic" panose="020B0502020202020204" pitchFamily="34" charset="0"/>
              </a:rPr>
              <a:t>FreeWiFi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  <a:endParaRPr lang="ru-RU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не совершайте онлайн-покупки и банковские переводы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5365" y="1057299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не передавайте конфиденциальную информацию в публичных сетях,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не переходите по подозрительным ссылкам</a:t>
            </a:r>
          </a:p>
        </p:txBody>
      </p:sp>
      <p:pic>
        <p:nvPicPr>
          <p:cNvPr id="2052" name="Picture 4" descr="http://pngimg.com/uploads/wifi/wifi_PNG623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13" y="2353444"/>
            <a:ext cx="1245803" cy="12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8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5122" name="Picture 2" descr="https://cryptospec.ru/wp-content/uploads/2018/01/ha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r="30956"/>
          <a:stretch/>
        </p:blipFill>
        <p:spPr bwMode="auto">
          <a:xfrm>
            <a:off x="6063884" y="-15038"/>
            <a:ext cx="308011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268" y="1201316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entury Gothic" panose="020B0502020202020204" pitchFamily="34" charset="0"/>
              </a:rPr>
              <a:t>Киберпреступление</a:t>
            </a:r>
            <a:r>
              <a:rPr lang="ru-RU" sz="2400" dirty="0">
                <a:latin typeface="Century Gothic" panose="020B0502020202020204" pitchFamily="34" charset="0"/>
              </a:rPr>
              <a:t>  –  это любое незаконное действие в электронной сфере, которое совершено с использованием компьютерных технологий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7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08" y="3166862"/>
            <a:ext cx="4067279" cy="2192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26540"/>
            <a:ext cx="3299594" cy="2062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6862"/>
            <a:ext cx="3901440" cy="2194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4310"/>
            <a:ext cx="4086718" cy="22971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143" y="985292"/>
            <a:ext cx="561200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Виды </a:t>
            </a:r>
            <a:r>
              <a:rPr lang="ru-RU" sz="2400" b="1" dirty="0" err="1">
                <a:latin typeface="Century Gothic" panose="020B0502020202020204" pitchFamily="34" charset="0"/>
              </a:rPr>
              <a:t>киберпреступлений</a:t>
            </a:r>
            <a:r>
              <a:rPr lang="ru-RU" sz="2400" b="1" dirty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Финансово-ориентированные киберпреступления: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</a:rPr>
              <a:t>фишинг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</a:rPr>
              <a:t>кибервымогательство</a:t>
            </a:r>
          </a:p>
          <a:p>
            <a:pPr lvl="1"/>
            <a:endParaRPr lang="ru-RU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Киберпреступления, связанные с вторжением в личную жизнь: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</a:rPr>
              <a:t>кража персональных данных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</a:rPr>
              <a:t>шпионаж</a:t>
            </a:r>
          </a:p>
          <a:p>
            <a:pPr lvl="1"/>
            <a:endParaRPr lang="ru-RU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Нарушение авторского права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Кибербуллинг и др.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100" name="Picture 4" descr="https://meduza.io/image/attachments/images/002/340/950/large/Khgh5hGx2qpmL-ZZm8qLc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-2" r="19185" b="136"/>
          <a:stretch/>
        </p:blipFill>
        <p:spPr bwMode="auto">
          <a:xfrm>
            <a:off x="6032665" y="16998"/>
            <a:ext cx="3106173" cy="56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lg7.dszn.ru/files/newspic/2018/06/1/RfHny3xkQ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5212"/>
            <a:ext cx="7452320" cy="5214753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32exi8v9av3ux.cloudfront.net/blog/Phishing2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r="24519"/>
          <a:stretch/>
        </p:blipFill>
        <p:spPr bwMode="auto">
          <a:xfrm>
            <a:off x="6099651" y="-22598"/>
            <a:ext cx="3044349" cy="28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8196" name="Picture 4" descr="https://www.cablelabs.com/wp-content/uploads/2016/10/Giving_Up_Bad_Security_Habits_Brian_Scrib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701"/>
          <a:stretch/>
        </p:blipFill>
        <p:spPr bwMode="auto">
          <a:xfrm>
            <a:off x="6099651" y="2857500"/>
            <a:ext cx="304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3926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Фишинг</a:t>
            </a:r>
            <a:r>
              <a:rPr lang="ru-RU" sz="2400" dirty="0">
                <a:latin typeface="Century Gothic" panose="020B0502020202020204" pitchFamily="34" charset="0"/>
              </a:rPr>
              <a:t> (англ. «рыбная ловля») — вид интернет-мошенничества, целью которого является получение доступа к конфиденциальным данным пользователей — логинам и паролям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732" y="913284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Arial" pitchFamily="34" charset="0"/>
              </a:rPr>
              <a:t>«Закон о персональных данных»</a:t>
            </a:r>
          </a:p>
          <a:p>
            <a:endParaRPr lang="ru-RU" sz="10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Цель закона: </a:t>
            </a:r>
          </a:p>
          <a:p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обеспечение защиты прав </a:t>
            </a:r>
          </a:p>
          <a:p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и свобод человека </a:t>
            </a:r>
          </a:p>
          <a:p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и гражданина при обработке </a:t>
            </a:r>
          </a:p>
          <a:p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его персональных данных, в том числе защиты прав на неприкосновенность частной жизни, личную и семейную тайну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8" r="6881" b="680"/>
          <a:stretch/>
        </p:blipFill>
        <p:spPr bwMode="auto">
          <a:xfrm>
            <a:off x="6075004" y="0"/>
            <a:ext cx="308758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580894-6118-467A-87D5-34FB01E80424}"/>
              </a:ext>
            </a:extLst>
          </p:cNvPr>
          <p:cNvGrpSpPr/>
          <p:nvPr/>
        </p:nvGrpSpPr>
        <p:grpSpPr>
          <a:xfrm>
            <a:off x="190216" y="924572"/>
            <a:ext cx="3969622" cy="2943515"/>
            <a:chOff x="395535" y="2353444"/>
            <a:chExt cx="3969622" cy="294351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2AB197-19C5-4AA0-A864-5C29A7A406C5}"/>
                </a:ext>
              </a:extLst>
            </p:cNvPr>
            <p:cNvSpPr/>
            <p:nvPr/>
          </p:nvSpPr>
          <p:spPr>
            <a:xfrm>
              <a:off x="395535" y="2353444"/>
              <a:ext cx="3681589" cy="2655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Похожее изображение">
              <a:extLst>
                <a:ext uri="{FF2B5EF4-FFF2-40B4-BE49-F238E27FC236}">
                  <a16:creationId xmlns:a16="http://schemas.microsoft.com/office/drawing/2014/main" id="{CA3F8986-9B4F-4FBC-A7DF-96DF959274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0" t="7407" r="6670" b="9197"/>
            <a:stretch/>
          </p:blipFill>
          <p:spPr bwMode="auto">
            <a:xfrm>
              <a:off x="683568" y="2641476"/>
              <a:ext cx="3681589" cy="265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610ADBA-2BFA-4018-B60A-15BEE9235D3E}"/>
              </a:ext>
            </a:extLst>
          </p:cNvPr>
          <p:cNvSpPr/>
          <p:nvPr/>
        </p:nvSpPr>
        <p:spPr>
          <a:xfrm>
            <a:off x="3562514" y="3499690"/>
            <a:ext cx="3248542" cy="1970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37003B0-711E-4FC9-A8AE-CDA5BAEEB911}"/>
              </a:ext>
            </a:extLst>
          </p:cNvPr>
          <p:cNvGrpSpPr/>
          <p:nvPr/>
        </p:nvGrpSpPr>
        <p:grpSpPr>
          <a:xfrm>
            <a:off x="4572000" y="484307"/>
            <a:ext cx="4381784" cy="2840203"/>
            <a:chOff x="4572000" y="924572"/>
            <a:chExt cx="4381784" cy="284020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49362" y="924572"/>
              <a:ext cx="4104422" cy="2582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0" name="Picture 6" descr="Похожее изображение">
              <a:extLst>
                <a:ext uri="{FF2B5EF4-FFF2-40B4-BE49-F238E27FC236}">
                  <a16:creationId xmlns:a16="http://schemas.microsoft.com/office/drawing/2014/main" id="{75B40EA5-1165-45F3-9AE5-A087B7D36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82147"/>
              <a:ext cx="4104421" cy="25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Похожее изображение">
            <a:extLst>
              <a:ext uri="{FF2B5EF4-FFF2-40B4-BE49-F238E27FC236}">
                <a16:creationId xmlns:a16="http://schemas.microsoft.com/office/drawing/2014/main" id="{F5D98EEE-5F29-473B-883C-4C18BF53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00" y="3203076"/>
            <a:ext cx="3133328" cy="19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10242" name="Picture 2" descr="https://assets-a1.kompasiana.com/items/album/2016/05/17/cyberbullying-01-573b170fbb22bd0d0a8faca4.jpg?t=o&amp;v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228"/>
            <a:ext cx="31107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blogging.com/wp-content/uploads/2017/09/Cyber-bullying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8432"/>
            <a:ext cx="45289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insknews.by/wp-content/uploads/2017/12/46f192ec-ffc0-47fd-8f20-5708970ad4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79968"/>
            <a:ext cx="4320480" cy="23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0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10242" name="Picture 2" descr="https://assets-a1.kompasiana.com/items/album/2016/05/17/cyberbullying-01-573b170fbb22bd0d0a8faca4.jpg?t=o&amp;v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03" y="2644771"/>
            <a:ext cx="3182753" cy="26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52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entury Gothic" panose="020B0502020202020204" pitchFamily="34" charset="0"/>
              </a:rPr>
              <a:t>Кибербуллинг</a:t>
            </a:r>
            <a:r>
              <a:rPr lang="ru-RU" sz="2400" dirty="0">
                <a:latin typeface="Century Gothic" panose="020B0502020202020204" pitchFamily="34" charset="0"/>
              </a:rPr>
              <a:t> – это интернет-травля, подразумевающая намеренные оскорбления, угрозы и сообщение другим компрометирующих данных с помощью современных средств коммуникации. </a:t>
            </a:r>
          </a:p>
        </p:txBody>
      </p:sp>
    </p:spTree>
    <p:extLst>
      <p:ext uri="{BB962C8B-B14F-4D97-AF65-F5344CB8AC3E}">
        <p14:creationId xmlns:p14="http://schemas.microsoft.com/office/powerpoint/2010/main" val="230014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o.ru/Content/BlogArticle/2b/5e/2b5ec65c-3477-4350-8ee5-98222d28420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2532"/>
            <a:ext cx="3571100" cy="22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67290"/>
            <a:ext cx="5688632" cy="45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Gothic" panose="020B0502020202020204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1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988" y="3217540"/>
            <a:ext cx="8002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придерживайся правил поведения, которым ты следуешь в реальной жизни,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пиши грамотно и прощай ошибки другим людям,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избегай написания текста ТОЛЬКО ЗАГЛАВНЫМИ БУКВАМИ,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уважай неприкосновенность чужой частной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595" y="1705372"/>
            <a:ext cx="51621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обращайся с другими так, как ты хотел бы, чтобы обращались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              c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 тобой,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не используй неподходящие или оскорбительные слова,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0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rgbClr val="E4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65212"/>
            <a:ext cx="3816424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3283"/>
            <a:ext cx="3888432" cy="231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4700" y="2847826"/>
            <a:ext cx="3587875" cy="2687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5" name="Picture 5" descr="ÐÐ°ÑÑÐ¸Ð½ÐºÐ¸ Ð¿Ð¾ Ð·Ð°Ð¿ÑÐ¾ÑÑ ÐºÐ¸Ð±ÐµÑÐ¿ÑÐ¾ÑÑÑÐ°Ð½ÑÑÐ²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46" y="1145866"/>
            <a:ext cx="3095235" cy="16714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https://s1.1zoom.ru/big0/277/Internet_Planets_453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9900" b="-1"/>
          <a:stretch/>
        </p:blipFill>
        <p:spPr bwMode="auto">
          <a:xfrm>
            <a:off x="5580112" y="502362"/>
            <a:ext cx="3278506" cy="21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919" y="3588994"/>
            <a:ext cx="2591436" cy="19464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9" name="Picture 9" descr="https://static.tumblr.com/df9e5c2085e4a638800b9243ced0bf27/hj8xc9b/RFdp9crlr/tumblr_static_tumblr_static__focused_v3.jpg"/>
          <p:cNvPicPr>
            <a:picLocks noChangeAspect="1" noChangeArrowheads="1"/>
          </p:cNvPicPr>
          <p:nvPr/>
        </p:nvPicPr>
        <p:blipFill>
          <a:blip r:embed="rId5" cstate="print"/>
          <a:srcRect l="26454" r="25667"/>
          <a:stretch>
            <a:fillRect/>
          </a:stretch>
        </p:blipFill>
        <p:spPr bwMode="auto">
          <a:xfrm>
            <a:off x="3832184" y="1556431"/>
            <a:ext cx="1584176" cy="186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13284"/>
            <a:ext cx="6088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itchFamily="34" charset="0"/>
                <a:cs typeface="Arial" pitchFamily="34" charset="0"/>
              </a:rPr>
              <a:t>Киберпространство</a:t>
            </a:r>
            <a:r>
              <a:rPr lang="ru-RU" sz="2400" dirty="0">
                <a:latin typeface="Century Gothic" pitchFamily="34" charset="0"/>
                <a:cs typeface="Arial" pitchFamily="34" charset="0"/>
              </a:rPr>
              <a:t> - глобальное информационное пространство, которое состоит из множества компьютеров, устройств, их соединяющих, спутников. </a:t>
            </a:r>
          </a:p>
          <a:p>
            <a:endParaRPr lang="ru-RU" sz="1000" dirty="0">
              <a:latin typeface="Century Gothic" pitchFamily="34" charset="0"/>
              <a:cs typeface="Arial" pitchFamily="34" charset="0"/>
            </a:endParaRPr>
          </a:p>
          <a:p>
            <a:r>
              <a:rPr lang="ru-RU" sz="2400" dirty="0">
                <a:latin typeface="Century Gothic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Century Gothic" pitchFamily="34" charset="0"/>
                <a:cs typeface="Arial" pitchFamily="34" charset="0"/>
              </a:rPr>
              <a:t>киберпространстве </a:t>
            </a:r>
            <a:r>
              <a:rPr lang="ru-RU" sz="2400" dirty="0">
                <a:latin typeface="Century Gothic" pitchFamily="34" charset="0"/>
                <a:cs typeface="Arial" pitchFamily="34" charset="0"/>
              </a:rPr>
              <a:t>происходит общение через социальные сети, чаты, телефонные разговоры, передача больших объемов данных на очень высокой скорости.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19460" name="Picture 4" descr="https://www.iamagazine.com/images/default-source/strategies/cyber-concept.jpg?sfvrsn=139d6a5_0"/>
          <p:cNvPicPr>
            <a:picLocks noChangeAspect="1" noChangeArrowheads="1"/>
          </p:cNvPicPr>
          <p:nvPr/>
        </p:nvPicPr>
        <p:blipFill>
          <a:blip r:embed="rId2" cstate="print"/>
          <a:srcRect l="36489" r="32805"/>
          <a:stretch>
            <a:fillRect/>
          </a:stretch>
        </p:blipFill>
        <p:spPr bwMode="auto">
          <a:xfrm>
            <a:off x="6516216" y="0"/>
            <a:ext cx="2627784" cy="5715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992" y="1326168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Кибер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пространство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3209704" y="1816119"/>
            <a:ext cx="1080120" cy="108012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19044" y="2908065"/>
            <a:ext cx="3145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безопасность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fs.4geo.ru/get/editors/landingpage/1489024630-524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02" y="2500130"/>
            <a:ext cx="2289772" cy="25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 5"/>
          <p:cNvSpPr/>
          <p:nvPr/>
        </p:nvSpPr>
        <p:spPr>
          <a:xfrm>
            <a:off x="6228184" y="3361556"/>
            <a:ext cx="1008112" cy="79208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4466" y="1561356"/>
            <a:ext cx="353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Кибер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пространство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4565558" y="1415494"/>
            <a:ext cx="798530" cy="753388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561356"/>
            <a:ext cx="2471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безопасность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758" y="2425452"/>
            <a:ext cx="9144000" cy="9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endParaRPr kumimoji="0" lang="ru-RU" sz="5400" b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Равно 7">
            <a:extLst>
              <a:ext uri="{FF2B5EF4-FFF2-40B4-BE49-F238E27FC236}">
                <a16:creationId xmlns:a16="http://schemas.microsoft.com/office/drawing/2014/main" id="{57D85F6A-3117-433F-B9A3-A9F2129211BA}"/>
              </a:ext>
            </a:extLst>
          </p:cNvPr>
          <p:cNvSpPr/>
          <p:nvPr/>
        </p:nvSpPr>
        <p:spPr>
          <a:xfrm>
            <a:off x="7621308" y="1396144"/>
            <a:ext cx="1008112" cy="79208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7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ynet.co.il/PicServer5/2017/10/31/8123197/9582368_9582384_ru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30"/>
            <a:ext cx="9144000" cy="5539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2993" y="1129308"/>
            <a:ext cx="619268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Признаки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Интернет-зависимости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тяга к общению и новым знакомствам в сети,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 отказ от общения в реальной жизни,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постоянное «блуждание по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сети», получение новой информацию («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серфинг» или «Интернет-серфинг»),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игровая зависимость.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15362" name="Picture 2" descr="http://api.ning.com/files/oszb1oYwZCkZvB1DgIv9s-*UwkNrQclaiT1w-tPUUUpEa5weVTM1*nutklJVrAjD3yxV1eHOLR*IT5CHVN9dQHcTyFsEuGK2/igroman_exp.jpg"/>
          <p:cNvPicPr>
            <a:picLocks noChangeAspect="1" noChangeArrowheads="1"/>
          </p:cNvPicPr>
          <p:nvPr/>
        </p:nvPicPr>
        <p:blipFill>
          <a:blip r:embed="rId2" cstate="print"/>
          <a:srcRect l="29580" r="15958"/>
          <a:stretch>
            <a:fillRect/>
          </a:stretch>
        </p:blipFill>
        <p:spPr bwMode="auto">
          <a:xfrm>
            <a:off x="6444208" y="0"/>
            <a:ext cx="2699792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Интернет</a:t>
            </a:r>
          </a:p>
        </p:txBody>
      </p:sp>
      <p:pic>
        <p:nvPicPr>
          <p:cNvPr id="35842" name="Picture 2" descr="ÐÐ°ÑÑÐ¸Ð½ÐºÐ¸ Ð¿Ð¾ Ð·Ð°Ð¿ÑÐ¾ÑÑ Ð¸Ð½ÑÐ¾ÑÐ¼Ð°ÑÐ¸Ð¾Ð½Ð½Ð°Ñ Ð¿ÐµÑÐµÐ³ÑÑÐ·ÐºÐ°"/>
          <p:cNvPicPr>
            <a:picLocks noChangeAspect="1" noChangeArrowheads="1"/>
          </p:cNvPicPr>
          <p:nvPr/>
        </p:nvPicPr>
        <p:blipFill>
          <a:blip r:embed="rId2" cstate="print"/>
          <a:srcRect l="15340" r="55933"/>
          <a:stretch>
            <a:fillRect/>
          </a:stretch>
        </p:blipFill>
        <p:spPr bwMode="auto">
          <a:xfrm>
            <a:off x="6407696" y="0"/>
            <a:ext cx="2736304" cy="5715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212277"/>
            <a:ext cx="6048672" cy="36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2400" b="1" dirty="0">
                <a:latin typeface="Century Gothic" pitchFamily="34" charset="0"/>
                <a:cs typeface="Arial" pitchFamily="34" charset="0"/>
              </a:rPr>
              <a:t>Причины информационной перегрузки: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Century Gothic" pitchFamily="34" charset="0"/>
                <a:cs typeface="Arial" pitchFamily="34" charset="0"/>
              </a:rPr>
              <a:t> Интернет-зависимость,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Century Gothic" pitchFamily="34" charset="0"/>
                <a:cs typeface="Arial" pitchFamily="34" charset="0"/>
              </a:rPr>
              <a:t> увеличение доступных каналов входящей информации </a:t>
            </a:r>
            <a:r>
              <a:rPr lang="ru-RU" sz="2000" dirty="0">
                <a:latin typeface="Century Gothic" pitchFamily="34" charset="0"/>
                <a:cs typeface="Arial" pitchFamily="34" charset="0"/>
              </a:rPr>
              <a:t>(телефон, электронная почта, мгновенный обмен сообщениями, социальные сети),</a:t>
            </a:r>
            <a:endParaRPr lang="ru-RU" sz="2400" dirty="0"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Century Gothic" pitchFamily="34" charset="0"/>
                <a:cs typeface="Arial" pitchFamily="34" charset="0"/>
              </a:rPr>
              <a:t> многозадачность,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Century Gothic" pitchFamily="34" charset="0"/>
                <a:cs typeface="Arial" pitchFamily="34" charset="0"/>
              </a:rPr>
              <a:t> переутомление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449</Words>
  <Application>Microsoft Office PowerPoint</Application>
  <PresentationFormat>Экран (16:10)</PresentationFormat>
  <Paragraphs>106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Шананин Артем Михайлович</cp:lastModifiedBy>
  <cp:revision>118</cp:revision>
  <dcterms:created xsi:type="dcterms:W3CDTF">2018-10-06T07:56:31Z</dcterms:created>
  <dcterms:modified xsi:type="dcterms:W3CDTF">2019-10-24T17:23:50Z</dcterms:modified>
</cp:coreProperties>
</file>