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4" r:id="rId7"/>
    <p:sldId id="263" r:id="rId8"/>
    <p:sldId id="285" r:id="rId9"/>
    <p:sldId id="279" r:id="rId10"/>
    <p:sldId id="280" r:id="rId11"/>
    <p:sldId id="281" r:id="rId12"/>
    <p:sldId id="283" r:id="rId13"/>
    <p:sldId id="282" r:id="rId14"/>
    <p:sldId id="284" r:id="rId15"/>
    <p:sldId id="271" r:id="rId16"/>
    <p:sldId id="275" r:id="rId17"/>
    <p:sldId id="267" r:id="rId18"/>
    <p:sldId id="270" r:id="rId19"/>
    <p:sldId id="287" r:id="rId20"/>
    <p:sldId id="265" r:id="rId21"/>
    <p:sldId id="266" r:id="rId22"/>
    <p:sldId id="268" r:id="rId23"/>
    <p:sldId id="286" r:id="rId24"/>
    <p:sldId id="288" r:id="rId25"/>
    <p:sldId id="269" r:id="rId26"/>
    <p:sldId id="273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6209" autoAdjust="0"/>
  </p:normalViewPr>
  <p:slideViewPr>
    <p:cSldViewPr>
      <p:cViewPr varScale="1">
        <p:scale>
          <a:sx n="77" d="100"/>
          <a:sy n="77" d="100"/>
        </p:scale>
        <p:origin x="114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1.squarespace.com/static/5446bb25e4b08bfc3211d968/5447c714e4b024da3a9fb340/5447c731e4b0516c8b3c640a/1413990451830/cyberbully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0664"/>
            <a:ext cx="2357454" cy="2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rashbox.ru/files/218737_79cd87/i_b8cdfe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71480"/>
            <a:ext cx="3294539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r="12940" b="5741"/>
          <a:stretch>
            <a:fillRect/>
          </a:stretch>
        </p:blipFill>
        <p:spPr bwMode="auto">
          <a:xfrm>
            <a:off x="214282" y="3429000"/>
            <a:ext cx="3000396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involokolamsk.ru/upload/gallery/230/18230_2abb8f64b842d4c33eca169ac4203934ed3bbad3.jpg?15360541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166"/>
            <a:ext cx="2475310" cy="2475310"/>
          </a:xfrm>
          <a:prstGeom prst="rect">
            <a:avLst/>
          </a:prstGeom>
          <a:noFill/>
        </p:spPr>
      </p:pic>
      <p:pic>
        <p:nvPicPr>
          <p:cNvPr id="6" name="Picture 4" descr="http://4.bp.blogspot.com/-nDh7mRKVLwg/VBH-2-_WkZI/AAAAAAAABJU/3MxBd79ffm4/w1200-h630-p-k-no-nu/Cyberbullying%5B1%5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b="1038"/>
          <a:stretch>
            <a:fillRect/>
          </a:stretch>
        </p:blipFill>
        <p:spPr bwMode="auto">
          <a:xfrm>
            <a:off x="3071802" y="2928934"/>
            <a:ext cx="5254952" cy="21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286388"/>
            <a:ext cx="3123211" cy="114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1681" y="887582"/>
            <a:ext cx="74607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Игровая зависимость </a:t>
            </a:r>
            <a:r>
              <a:rPr lang="ru-RU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навязчивое увлечение компьютерными играми </a:t>
            </a:r>
            <a: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сети Интернет.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7.png">
            <a:extLst>
              <a:ext uri="{FF2B5EF4-FFF2-40B4-BE49-F238E27FC236}">
                <a16:creationId xmlns:a16="http://schemas.microsoft.com/office/drawing/2014/main" xmlns="" id="{F7DF70FD-D10F-4742-B567-02E78AFBD86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30945" y="4345009"/>
            <a:ext cx="3397439" cy="2316233"/>
          </a:xfrm>
          <a:prstGeom prst="rect">
            <a:avLst/>
          </a:prstGeom>
          <a:ln/>
        </p:spPr>
      </p:pic>
      <p:pic>
        <p:nvPicPr>
          <p:cNvPr id="6" name="Рисунок 5" descr="Картинки по запросу зависимость от игр">
            <a:extLst>
              <a:ext uri="{FF2B5EF4-FFF2-40B4-BE49-F238E27FC236}">
                <a16:creationId xmlns:a16="http://schemas.microsoft.com/office/drawing/2014/main" xmlns="" id="{F3430058-659B-4452-8AA1-F4417F3F74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1" y="1966256"/>
            <a:ext cx="3397439" cy="226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>
            <a:extLst>
              <a:ext uri="{FF2B5EF4-FFF2-40B4-BE49-F238E27FC236}">
                <a16:creationId xmlns:a16="http://schemas.microsoft.com/office/drawing/2014/main" xmlns="" id="{A9002B15-3E7E-415C-A52E-ABB93E247C2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97846" y="1979108"/>
            <a:ext cx="3242105" cy="2264534"/>
          </a:xfrm>
          <a:prstGeom prst="rect">
            <a:avLst/>
          </a:prstGeom>
          <a:ln/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38DFDE7-10AB-452A-89D3-15E07F86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1" y="4312363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9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217" y="195340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217" y="812050"/>
            <a:ext cx="3981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Виды Интернет-зависимости: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980" y="5791124"/>
            <a:ext cx="23400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Игровая</a:t>
            </a:r>
            <a:r>
              <a:rPr lang="ru-RU" dirty="0"/>
              <a:t> 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347864" y="5805264"/>
            <a:ext cx="23400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Финансовая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6423" y="5805264"/>
            <a:ext cx="23400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Сетевая</a:t>
            </a:r>
          </a:p>
        </p:txBody>
      </p:sp>
      <p:pic>
        <p:nvPicPr>
          <p:cNvPr id="10" name="image18.png">
            <a:extLst>
              <a:ext uri="{FF2B5EF4-FFF2-40B4-BE49-F238E27FC236}">
                <a16:creationId xmlns:a16="http://schemas.microsoft.com/office/drawing/2014/main" xmlns="" id="{DA928680-8360-4A39-A6E9-6AC117865A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50045" y="3380541"/>
            <a:ext cx="3315062" cy="2161472"/>
          </a:xfrm>
          <a:prstGeom prst="rect">
            <a:avLst/>
          </a:prstGeom>
          <a:ln/>
        </p:spPr>
      </p:pic>
      <p:pic>
        <p:nvPicPr>
          <p:cNvPr id="11" name="image11.png">
            <a:extLst>
              <a:ext uri="{FF2B5EF4-FFF2-40B4-BE49-F238E27FC236}">
                <a16:creationId xmlns:a16="http://schemas.microsoft.com/office/drawing/2014/main" xmlns="" id="{48617D1E-6668-46B9-BE65-6A79F0C534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2217" y="3442671"/>
            <a:ext cx="3315063" cy="2161472"/>
          </a:xfrm>
          <a:prstGeom prst="rect">
            <a:avLst/>
          </a:prstGeom>
          <a:ln/>
        </p:spPr>
      </p:pic>
      <p:pic>
        <p:nvPicPr>
          <p:cNvPr id="12" name="Picture 2" descr="Картинки по запросу интернет казино">
            <a:extLst>
              <a:ext uri="{FF2B5EF4-FFF2-40B4-BE49-F238E27FC236}">
                <a16:creationId xmlns:a16="http://schemas.microsoft.com/office/drawing/2014/main" xmlns="" id="{7F0A35D5-CAE2-4122-90CA-78E83002B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7260"/>
            <a:ext cx="3469994" cy="19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312E062-BC07-487C-8897-3B93F85F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7" y="1281199"/>
            <a:ext cx="2945156" cy="21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5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880386"/>
            <a:ext cx="82501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Финансовая зависимость </a:t>
            </a:r>
            <a:r>
              <a:rPr lang="ru-RU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игра по сети в азартные игры, </a:t>
            </a:r>
            <a: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ненужные </a:t>
            </a:r>
            <a:r>
              <a:rPr lang="ru-RU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покупки в интернет-магазинах или </a:t>
            </a:r>
            <a: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постоянное участие </a:t>
            </a:r>
            <a:r>
              <a:rPr lang="ru-RU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интернет-аукционах.</a:t>
            </a:r>
          </a:p>
        </p:txBody>
      </p:sp>
      <p:pic>
        <p:nvPicPr>
          <p:cNvPr id="5" name="image18.png">
            <a:extLst>
              <a:ext uri="{FF2B5EF4-FFF2-40B4-BE49-F238E27FC236}">
                <a16:creationId xmlns:a16="http://schemas.microsoft.com/office/drawing/2014/main" xmlns="" id="{ABA3C4F1-B433-4F91-8128-FC7CB8A7CFA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2208729"/>
            <a:ext cx="3315062" cy="2161472"/>
          </a:xfrm>
          <a:prstGeom prst="rect">
            <a:avLst/>
          </a:prstGeom>
          <a:ln/>
        </p:spPr>
      </p:pic>
      <p:pic>
        <p:nvPicPr>
          <p:cNvPr id="7" name="image11.png">
            <a:extLst>
              <a:ext uri="{FF2B5EF4-FFF2-40B4-BE49-F238E27FC236}">
                <a16:creationId xmlns:a16="http://schemas.microsoft.com/office/drawing/2014/main" xmlns="" id="{EB5B739C-7F6D-4411-AF35-36F96824508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4418418"/>
            <a:ext cx="3315063" cy="2161472"/>
          </a:xfrm>
          <a:prstGeom prst="rect">
            <a:avLst/>
          </a:prstGeom>
          <a:ln/>
        </p:spPr>
      </p:pic>
      <p:pic>
        <p:nvPicPr>
          <p:cNvPr id="8" name="Picture 2" descr="Картинки по запросу интернет казино">
            <a:extLst>
              <a:ext uri="{FF2B5EF4-FFF2-40B4-BE49-F238E27FC236}">
                <a16:creationId xmlns:a16="http://schemas.microsoft.com/office/drawing/2014/main" xmlns="" id="{171D186F-652C-438B-BF8F-D31015DB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5" y="2239565"/>
            <a:ext cx="3469994" cy="19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753598E-E7A9-4FB6-A716-9B6BD4F9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53" y="4418418"/>
            <a:ext cx="2945156" cy="21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2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F964318-8C0D-492A-92DF-E448AF76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7" y="1188515"/>
            <a:ext cx="2837710" cy="21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1373" y="143054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1373" y="693964"/>
            <a:ext cx="3981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Виды Интернет-зависимости: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080" y="5805264"/>
            <a:ext cx="23400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Игровая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9975" y="5830716"/>
            <a:ext cx="23400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Финансовая</a:t>
            </a:r>
            <a:r>
              <a:rPr lang="ru-RU" dirty="0"/>
              <a:t> 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6376423" y="5805264"/>
            <a:ext cx="23400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Сетевая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/>
          <a:stretch/>
        </p:blipFill>
        <p:spPr bwMode="auto">
          <a:xfrm>
            <a:off x="4462144" y="1029280"/>
            <a:ext cx="4464496" cy="22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nstructorus.ru/wp-content/uploads/2013/07/%D0%97%D0%B0%D0%B2%D0%B8%D1%81%D0%B8%D0%BC%D0%BE%D1%81%D1%82%D1%8C-%D0%BE%D1%82-%D0%B8%D0%BD%D1%82%D0%B5%D1%80%D0%BD%D0%B5%D1%82%D0%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0" y="3272912"/>
            <a:ext cx="494917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5A2DD5A4-86C8-4F27-81F5-AB3A3957E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" b="6237"/>
          <a:stretch/>
        </p:blipFill>
        <p:spPr bwMode="auto">
          <a:xfrm>
            <a:off x="5413569" y="3381805"/>
            <a:ext cx="3560274" cy="22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0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FE1AC70-75E2-4520-ABF2-D8CC06AC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42" y="2475714"/>
            <a:ext cx="2542094" cy="19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9910" y="326300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910" y="917423"/>
            <a:ext cx="844409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Сетевая Интернет-зависимость - </a:t>
            </a:r>
            <a:r>
              <a:rPr lang="ru-RU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пристрастие к виртуальному общению и виртуальным </a:t>
            </a:r>
            <a: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знакомствам</a:t>
            </a:r>
            <a:b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(большие </a:t>
            </a:r>
            <a:r>
              <a:rPr lang="ru-RU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объёмы переписки, постоянное участие </a:t>
            </a:r>
            <a: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чатах, веб-форумах, избыточность знакомых и друзей в </a:t>
            </a:r>
            <a: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Сети).</a:t>
            </a:r>
            <a:endParaRPr lang="ru-RU" sz="2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constructorus.ru/wp-content/uploads/2013/07/%D0%97%D0%B0%D0%B2%D0%B8%D1%81%D0%B8%D0%BC%D0%BE%D1%81%D1%82%D1%8C-%D0%BE%D1%82-%D0%B8%D0%BD%D1%82%D0%B5%D1%80%D0%BD%D0%B5%D1%82%D0%B0.jpg">
            <a:extLst>
              <a:ext uri="{FF2B5EF4-FFF2-40B4-BE49-F238E27FC236}">
                <a16:creationId xmlns:a16="http://schemas.microsoft.com/office/drawing/2014/main" xmlns="" id="{9FB0DCE8-2C68-4DCC-8F66-FA1E06AB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38" y="2912001"/>
            <a:ext cx="3554627" cy="170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>
            <a:extLst>
              <a:ext uri="{FF2B5EF4-FFF2-40B4-BE49-F238E27FC236}">
                <a16:creationId xmlns:a16="http://schemas.microsoft.com/office/drawing/2014/main" xmlns="" id="{CCB003F7-1D71-4467-B117-A28E4824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37" y="4754312"/>
            <a:ext cx="3554627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30E4B08-081D-4845-8A50-FC7EFEDC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40232"/>
            <a:ext cx="2758118" cy="20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5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936" y="3571876"/>
            <a:ext cx="28794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998" y="1071546"/>
            <a:ext cx="29443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507209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Последствия  заражения компьютерными вирусами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прекращение нормальной работы устройств, 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потеря персональных данных,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уничтожение информации,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заражение всех дополнительных устройств.</a:t>
            </a:r>
          </a:p>
          <a:p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23152" r="36747" b="45429"/>
          <a:stretch>
            <a:fillRect/>
          </a:stretch>
        </p:blipFill>
        <p:spPr bwMode="auto">
          <a:xfrm>
            <a:off x="2714612" y="4786322"/>
            <a:ext cx="3357586" cy="1357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928670"/>
            <a:ext cx="4652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Антивирусные программы</a:t>
            </a:r>
          </a:p>
        </p:txBody>
      </p:sp>
      <p:pic>
        <p:nvPicPr>
          <p:cNvPr id="6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61185" r="36747" b="5742"/>
          <a:stretch>
            <a:fillRect/>
          </a:stretch>
        </p:blipFill>
        <p:spPr bwMode="auto">
          <a:xfrm>
            <a:off x="4643438" y="2857496"/>
            <a:ext cx="3357586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500174"/>
            <a:ext cx="649075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 обнаруживают компьютерные вирусы,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восстанавливают заражённые файлы,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предотвращают заражение файлов.</a:t>
            </a:r>
          </a:p>
        </p:txBody>
      </p:sp>
      <p:pic>
        <p:nvPicPr>
          <p:cNvPr id="8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5733" t="23152" r="10702" b="45429"/>
          <a:stretch>
            <a:fillRect/>
          </a:stretch>
        </p:blipFill>
        <p:spPr bwMode="auto">
          <a:xfrm>
            <a:off x="1000100" y="2928934"/>
            <a:ext cx="1357322" cy="1357322"/>
          </a:xfrm>
          <a:prstGeom prst="rect">
            <a:avLst/>
          </a:prstGeom>
          <a:noFill/>
        </p:spPr>
      </p:pic>
      <p:pic>
        <p:nvPicPr>
          <p:cNvPr id="9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4493" t="61185" r="4501" b="4088"/>
          <a:stretch>
            <a:fillRect/>
          </a:stretch>
        </p:blipFill>
        <p:spPr bwMode="auto">
          <a:xfrm>
            <a:off x="2571736" y="2928934"/>
            <a:ext cx="1785950" cy="15001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214290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7170" name="AutoShape 2" descr="https://storage.yvision.kz/images/user/svant/a8z0DqjoZnQWE9e8kEDdJubLFb2gK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874146" cy="30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14546" y="4643446"/>
            <a:ext cx="47563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Что случилось с героиней?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4" name="AutoShape 6" descr="Картинки по запросу мошенничество смс &quot;я попал в беду"/>
          <p:cNvSpPr>
            <a:spLocks noChangeAspect="1" noChangeArrowheads="1"/>
          </p:cNvSpPr>
          <p:nvPr/>
        </p:nvSpPr>
        <p:spPr bwMode="auto">
          <a:xfrm>
            <a:off x="1907704" y="3143151"/>
            <a:ext cx="360040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Картинки по запросу мошенничество смс &quot;я попал в бед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90335"/>
            <a:ext cx="6563207" cy="32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A400912F-24C5-4762-98AF-657A0F4E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4" y="3786947"/>
            <a:ext cx="3297627" cy="29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A59B949-9464-486B-8B9D-9F49B16D75FC}"/>
              </a:ext>
            </a:extLst>
          </p:cNvPr>
          <p:cNvSpPr/>
          <p:nvPr/>
        </p:nvSpPr>
        <p:spPr>
          <a:xfrm>
            <a:off x="447630" y="894513"/>
            <a:ext cx="88359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Персональные данные 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 —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паспортные данные, сведения о семейном положении, сведения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об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образовании, номера ИНН, страхового свидетельства государственного пенсионного страхования, медицинской страховки, сведения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трудовой деятельности, социальное и имущественное положение, сведения о доходах.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18C2CA6-3C40-48FC-A4F7-0CCD6E7F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92748"/>
            <a:ext cx="4890418" cy="25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572AD82-FD90-4A01-BFAC-6B090DF07D4B}"/>
              </a:ext>
            </a:extLst>
          </p:cNvPr>
          <p:cNvSpPr/>
          <p:nvPr/>
        </p:nvSpPr>
        <p:spPr>
          <a:xfrm>
            <a:off x="447630" y="26872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22701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786058"/>
            <a:ext cx="6418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7166"/>
            <a:ext cx="2452353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93710"/>
            <a:ext cx="57330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«Закон о персональных данных»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621806"/>
            <a:ext cx="2686677" cy="35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807383"/>
            <a:ext cx="5286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Arial" pitchFamily="34" charset="0"/>
                <a:cs typeface="Arial" pitchFamily="34" charset="0"/>
              </a:rPr>
              <a:t>Цель закона: 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обеспечение защиты прав 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и свобод человека 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и гражданина при обработке 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его персональных данных,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том числе защиты прав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неприкосновенность частной жизни, личную и семейную тайну.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930" y="320413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95341"/>
            <a:ext cx="40767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81066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981472"/>
            <a:ext cx="4276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71414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1.squarespace.com/static/5446bb25e4b08bfc3211d968/5447c714e4b024da3a9fb340/5447c731e4b0516c8b3c640a/1413990451830/cyberbully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0" y="2774209"/>
            <a:ext cx="2627478" cy="36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4.bp.blogspot.com/-nDh7mRKVLwg/VBH-2-_WkZI/AAAAAAAABJU/3MxBd79ffm4/w1200-h630-p-k-no-nu/Cyberbullying%5B1%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b="1038"/>
          <a:stretch>
            <a:fillRect/>
          </a:stretch>
        </p:blipFill>
        <p:spPr bwMode="auto">
          <a:xfrm>
            <a:off x="3373286" y="2360208"/>
            <a:ext cx="5254952" cy="21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13471"/>
            <a:ext cx="8322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Proxima Nova"/>
              </a:rPr>
              <a:t>Кибербуллинг</a:t>
            </a:r>
            <a:r>
              <a:rPr lang="ru-RU" sz="2400" dirty="0">
                <a:latin typeface="Proxima Nova"/>
              </a:rPr>
              <a:t> - это травля, оскорбления или угрозы, высказываемые жертве с помощью средств электронной коммуникации, в частности, сообщений в социальных сетях, электронных писем и СМС. </a:t>
            </a:r>
            <a:endParaRPr lang="ru-RU" sz="24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EF92B7A-01BF-493F-B83B-D958F9A3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62" y="4580626"/>
            <a:ext cx="5008670" cy="212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9149" y="1700808"/>
            <a:ext cx="8275339" cy="384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14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никогда не нужно отвечать на травлю, безразличие — самый верный способ свести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кибербуллинг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нет;</a:t>
            </a:r>
          </a:p>
          <a:p>
            <a:pPr indent="342900">
              <a:lnSpc>
                <a:spcPct val="114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добавить обидчика в «черный список» в социальной сети или чате;</a:t>
            </a:r>
          </a:p>
          <a:p>
            <a:pPr indent="342900">
              <a:lnSpc>
                <a:spcPct val="114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пожаловаться на обидчика администраторам социальной сети;</a:t>
            </a:r>
          </a:p>
          <a:p>
            <a:pPr indent="342900">
              <a:lnSpc>
                <a:spcPct val="114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рассказать о травле родителям;</a:t>
            </a:r>
          </a:p>
          <a:p>
            <a:pPr indent="342900">
              <a:lnSpc>
                <a:spcPct val="114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постараться переключиться на другие дела; поговорить с друзьями, отвлечься.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C3C9136-1E43-46E1-B268-176F601FAF3D}"/>
              </a:ext>
            </a:extLst>
          </p:cNvPr>
          <p:cNvSpPr/>
          <p:nvPr/>
        </p:nvSpPr>
        <p:spPr>
          <a:xfrm>
            <a:off x="689149" y="1068984"/>
            <a:ext cx="77039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Правила поведения при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травле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в Интернете:</a:t>
            </a:r>
          </a:p>
        </p:txBody>
      </p:sp>
    </p:spTree>
    <p:extLst>
      <p:ext uri="{BB962C8B-B14F-4D97-AF65-F5344CB8AC3E}">
        <p14:creationId xmlns:p14="http://schemas.microsoft.com/office/powerpoint/2010/main" val="33315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076A6C83-69EA-42CE-BC39-3143D26F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00" y="328498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F1AA1A-4DCF-4326-AF1D-81E9BBD3A557}"/>
              </a:ext>
            </a:extLst>
          </p:cNvPr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AC537AA-CD8B-4B0C-B08E-683A55DFD5C4}"/>
              </a:ext>
            </a:extLst>
          </p:cNvPr>
          <p:cNvSpPr/>
          <p:nvPr/>
        </p:nvSpPr>
        <p:spPr>
          <a:xfrm>
            <a:off x="714348" y="1196752"/>
            <a:ext cx="7473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Сетевой этикет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это правила поведения, общения в Сети, традиции и культура интернет-сообщества, которых придерживается большинство.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3F72B30A-9AAF-445E-9BF7-DAEC6A73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5" y="3254745"/>
            <a:ext cx="3867704" cy="25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5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0208" y="867677"/>
            <a:ext cx="6912768" cy="576572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Правила этикета в сети Интернет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избегай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написания текста ТОЛЬКО ЗАГЛАВНЫМИ БУКВАМИ,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уважай неприкосновенность чужой частной жизни,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ввязывайся в конфликты и не допускай их.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224597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74E6E471-C7E0-4031-A823-575F64FC4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03" y="4006855"/>
            <a:ext cx="1834330" cy="2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5CEF1E0-E895-41EB-A06C-7918757B7244}"/>
              </a:ext>
            </a:extLst>
          </p:cNvPr>
          <p:cNvSpPr/>
          <p:nvPr/>
        </p:nvSpPr>
        <p:spPr>
          <a:xfrm>
            <a:off x="251521" y="1415936"/>
            <a:ext cx="8670162" cy="258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−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обращайся с другими так, как ты хотел бы, чтобы обращались с тобой,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−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не используй неподходящие или оскорбительные слова,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−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придерживайся правил поведения, которым ты следуешь в реальной жизни,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−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пиши грамотно и прощай ошибки другим людям,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C218618-9747-4380-BECF-FEA62E4C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9879" y="62706"/>
            <a:ext cx="2888853" cy="214215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0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3265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80728"/>
            <a:ext cx="7929618" cy="340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Девочка Маша сочинила песню и выгрузила ее 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на своей страничке в социальной сети. 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Спустя некоторое время Маша увидела своё произведение на популярной странице («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паблике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») без указания авторства и заплакала. 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Почему Маша расстроилась, и как ей решить возникшую проблему?</a:t>
            </a:r>
          </a:p>
        </p:txBody>
      </p:sp>
      <p:pic>
        <p:nvPicPr>
          <p:cNvPr id="4" name="Picture 6" descr="https://i.sunhome.ru/poetry/174/pamyat-podvela.orig.jpg">
            <a:extLst>
              <a:ext uri="{FF2B5EF4-FFF2-40B4-BE49-F238E27FC236}">
                <a16:creationId xmlns:a16="http://schemas.microsoft.com/office/drawing/2014/main" xmlns="" id="{6D4A7896-10EB-4273-A24D-C7A5069E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1796500" cy="237626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8" y="642918"/>
            <a:ext cx="850109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Российские законы защиты авторских прав: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Гражданский кодекс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Конституция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>
                <a:latin typeface="Arial" pitchFamily="34" charset="0"/>
                <a:cs typeface="Arial" pitchFamily="34" charset="0"/>
              </a:rPr>
              <a:t> </a:t>
            </a:r>
            <a:r>
              <a:rPr lang="ru-RU" sz="2600"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закон  №5351–1 «Об авторском праве и смежных правах».</a:t>
            </a:r>
          </a:p>
          <a:p>
            <a:pPr>
              <a:lnSpc>
                <a:spcPct val="120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Международные акты защиты авторских прав: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Всемирная конвенция об авторском праве;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Бернская конвенция по охране литературных и художественных произведений;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Договор Всемирной организации интеллектуальной собственности по авторскому праву.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143380"/>
            <a:ext cx="492699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geek-nose.com/wp-content/uploads/2017/04/1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0" y="1191942"/>
            <a:ext cx="3840000" cy="28800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1191942"/>
            <a:ext cx="383531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93047"/>
            <a:ext cx="80010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Киберпространство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- глобальное информационное пространство, которое состоит из множества компьютеров, устройств, их соединяющих, спутников. 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киберпространстве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происходит общение через социальные сети, чаты, телефонные разговоры, передача больших объемов данных на очень высокой скорости.</a:t>
            </a:r>
          </a:p>
        </p:txBody>
      </p:sp>
      <p:pic>
        <p:nvPicPr>
          <p:cNvPr id="3" name="Picture 2" descr="http://geek-nose.com/wp-content/uploads/2017/04/1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143380"/>
            <a:ext cx="3048021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0" y="2708920"/>
            <a:ext cx="8576472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166" y="3643314"/>
            <a:ext cx="685804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Кибербезопасность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8" y="1700808"/>
            <a:ext cx="8576472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3" name="Рисунок 2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502593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3609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12776"/>
            <a:ext cx="66944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Интернет-серфинг </a:t>
            </a: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(онлайн-серфинг</a:t>
            </a:r>
            <a:r>
              <a:rPr lang="ru-RU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 бесконечные путешествия по Всемирной паутине, поиск информации.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485356" cy="32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0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артинки по запросу зависимость от игр">
            <a:extLst>
              <a:ext uri="{FF2B5EF4-FFF2-40B4-BE49-F238E27FC236}">
                <a16:creationId xmlns:a16="http://schemas.microsoft.com/office/drawing/2014/main" xmlns="" id="{90F9C863-4AC9-41B2-BCCC-D92EA7EF15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01" y="1203867"/>
            <a:ext cx="3397439" cy="226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51636" y="234328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8945" y="731427"/>
            <a:ext cx="3981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Виды Интернет-зависимости: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323528" y="5805264"/>
            <a:ext cx="23400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Игровая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5805264"/>
            <a:ext cx="23400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Финансовая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6423" y="5805264"/>
            <a:ext cx="23400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Сетевая</a:t>
            </a:r>
          </a:p>
        </p:txBody>
      </p:sp>
      <p:pic>
        <p:nvPicPr>
          <p:cNvPr id="11" name="image7.png">
            <a:extLst>
              <a:ext uri="{FF2B5EF4-FFF2-40B4-BE49-F238E27FC236}">
                <a16:creationId xmlns:a16="http://schemas.microsoft.com/office/drawing/2014/main" xmlns="" id="{B10BEA0C-0C2E-46D9-9B87-66B5C6239A1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58235" y="3434862"/>
            <a:ext cx="3242105" cy="2206936"/>
          </a:xfrm>
          <a:prstGeom prst="rect">
            <a:avLst/>
          </a:prstGeom>
          <a:ln/>
        </p:spPr>
      </p:pic>
      <p:pic>
        <p:nvPicPr>
          <p:cNvPr id="13" name="image2.png">
            <a:extLst>
              <a:ext uri="{FF2B5EF4-FFF2-40B4-BE49-F238E27FC236}">
                <a16:creationId xmlns:a16="http://schemas.microsoft.com/office/drawing/2014/main" xmlns="" id="{16CC4633-CF7F-48D2-976C-4CD8D9224C1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37380" y="1244210"/>
            <a:ext cx="3242105" cy="2264534"/>
          </a:xfrm>
          <a:prstGeom prst="rect">
            <a:avLst/>
          </a:prstGeom>
          <a:ln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1FA44B83-B551-419C-821E-70925077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09" y="3498128"/>
            <a:ext cx="2942581" cy="22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72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520</Words>
  <Application>Microsoft Office PowerPoint</Application>
  <PresentationFormat>Экран (4:3)</PresentationFormat>
  <Paragraphs>98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Proxima Nova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olga-troizkaya@yandex.ru</cp:lastModifiedBy>
  <cp:revision>91</cp:revision>
  <dcterms:created xsi:type="dcterms:W3CDTF">2018-10-06T07:56:31Z</dcterms:created>
  <dcterms:modified xsi:type="dcterms:W3CDTF">2019-10-27T20:01:50Z</dcterms:modified>
</cp:coreProperties>
</file>