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6" r:id="rId3"/>
    <p:sldId id="256" r:id="rId4"/>
    <p:sldId id="280" r:id="rId5"/>
    <p:sldId id="281" r:id="rId6"/>
    <p:sldId id="301" r:id="rId7"/>
    <p:sldId id="282" r:id="rId8"/>
    <p:sldId id="284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4" r:id="rId17"/>
    <p:sldId id="295" r:id="rId18"/>
    <p:sldId id="296" r:id="rId19"/>
    <p:sldId id="297" r:id="rId20"/>
    <p:sldId id="259" r:id="rId21"/>
    <p:sldId id="298" r:id="rId22"/>
    <p:sldId id="262" r:id="rId23"/>
    <p:sldId id="263" r:id="rId24"/>
    <p:sldId id="260" r:id="rId25"/>
    <p:sldId id="264" r:id="rId26"/>
    <p:sldId id="265" r:id="rId27"/>
    <p:sldId id="300" r:id="rId28"/>
    <p:sldId id="278" r:id="rId29"/>
    <p:sldId id="27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94660"/>
  </p:normalViewPr>
  <p:slideViewPr>
    <p:cSldViewPr>
      <p:cViewPr varScale="1">
        <p:scale>
          <a:sx n="64" d="100"/>
          <a:sy n="64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7794"/>
            <a:ext cx="3600400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ÐÐ°ÑÑÐ¸Ð½ÐºÐ¸ Ð¿Ð¾ Ð·Ð°Ð¿ÑÐ¾ÑÑ Ð¾Ð¿Ð»Ð°ÑÐ° ÑÐµÑÐµÐ· ÐºÐ°ÑÑÑ Ð°Ð²ÑÐ¾Ð±ÑÑ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024336" cy="191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ÐÐ°ÑÑÐ¸Ð½ÐºÐ¸ Ð¿Ð¾ Ð·Ð°Ð¿ÑÐ¾ÑÑ Ð³Ð¾Ñ ÑÑÐ»ÑÐ³Ð¸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52560"/>
            <a:ext cx="2664296" cy="21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ÐÐ°ÑÑÐ¸Ð½ÐºÐ¸ Ð¿Ð¾ Ð·Ð°Ð¿ÑÐ¾ÑÑ Ð¼Ð¾Ð±Ð¸Ð»ÑÐ½ÑÐ¹ Ð±Ð°Ð½ÐºÐ°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50786"/>
            <a:ext cx="3384376" cy="202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872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319" y="1142984"/>
            <a:ext cx="8648162" cy="225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Кибербезопасность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это набор методов и способов, предназначенных для защиты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компьютеров, компьютерных сетей, программ и данных </a:t>
            </a:r>
            <a:endParaRPr lang="ru-RU" sz="26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несанкционированного доступа к информации, </a:t>
            </a:r>
            <a:endParaRPr lang="ru-RU" sz="2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её копирования, изменения или уничтожения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ÐÐ°ÑÑÐ¸Ð½ÐºÐ¸ Ð¿Ð¾ Ð·Ð°Ð¿ÑÐ¾ÑÑ ÐºÐ¸Ð±ÐµÑÐ±ÐµÐ·Ð¾Ð¿Ð°ÑÐ½Ð¾Ñ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37295"/>
            <a:ext cx="4710488" cy="24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8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142984"/>
            <a:ext cx="8613961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Киберпрострнаство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- глобальное информационное пространство, которое состоит из множества компьютеров, устройств, их соединяющих, спутников.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нем происходит общение через социальные сети, чаты, телефонные разговоры, передача больших объемов данных на очень высокой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скорости.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57628"/>
            <a:ext cx="3500328" cy="262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7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142984"/>
            <a:ext cx="86481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Кибербезопасность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это набор методов и способов, предназначенных для защиты компьютеров, компьютерных сетей, программ и данных </a:t>
            </a:r>
            <a:endParaRPr lang="ru-RU" sz="2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несанкционированного доступа к информации, </a:t>
            </a:r>
            <a:endParaRPr lang="ru-RU" sz="2600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2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её копирования, изменения или </a:t>
            </a:r>
            <a:r>
              <a:rPr lang="ru-RU" sz="26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уничтожения</a:t>
            </a: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ÐÐ°ÑÑÐ¸Ð½ÐºÐ¸ Ð¿Ð¾ Ð·Ð°Ð¿ÑÐ¾ÑÑ ÐºÐ¸Ð±ÐµÑÐ±ÐµÐ·Ð¾Ð¿Ð°ÑÐ½Ð¾Ñ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3429000"/>
            <a:ext cx="4710488" cy="24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85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077" y="1118599"/>
            <a:ext cx="80310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Киберугроза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– это незаконное проникновение или угроза вредоносного проникновения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виртуальное пространство для достижения политических, социальных или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иных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целей.</a:t>
            </a:r>
          </a:p>
        </p:txBody>
      </p:sp>
      <p:pic>
        <p:nvPicPr>
          <p:cNvPr id="922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144478"/>
            <a:ext cx="5715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0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 descr="http://www.b17.ru/foto/uploaded/upl_1518032976_19298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07" y="1412776"/>
            <a:ext cx="7978486" cy="4491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061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077" y="1579235"/>
            <a:ext cx="86481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Bullying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преследование, травля, оскорбление.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30"/>
          <a:stretch/>
        </p:blipFill>
        <p:spPr bwMode="auto">
          <a:xfrm>
            <a:off x="467034" y="2708920"/>
            <a:ext cx="7665368" cy="29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60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919" y="1128741"/>
            <a:ext cx="86481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Кибербуллинг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сообщения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или публикации в сети, размещаемые с целью запугать, оскорбить или иначе притеснить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другого.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ÐÐ°ÑÑÐ¸Ð½ÐºÐ¸ Ð¿Ð¾ Ð·Ð°Ð¿ÑÐ¾ÑÑ ÐºÐ¸Ð±ÐµÑÐ±ÑÐ»Ð»Ð¸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1582" y="2766276"/>
            <a:ext cx="4620836" cy="358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5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429" y="1052736"/>
            <a:ext cx="5520346" cy="45365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 b="6631"/>
          <a:stretch>
            <a:fillRect/>
          </a:stretch>
        </p:blipFill>
        <p:spPr>
          <a:xfrm>
            <a:off x="3571868" y="2549030"/>
            <a:ext cx="5210336" cy="402324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342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1520" y="1052736"/>
            <a:ext cx="5520346" cy="4536504"/>
            <a:chOff x="359429" y="1052736"/>
            <a:chExt cx="5520346" cy="4536504"/>
          </a:xfrm>
        </p:grpSpPr>
        <p:pic>
          <p:nvPicPr>
            <p:cNvPr id="7" name="Рисунок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429" y="1052736"/>
              <a:ext cx="5520346" cy="4536504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</p:pic>
        <p:cxnSp>
          <p:nvCxnSpPr>
            <p:cNvPr id="3" name="Прямая соединительная линия 2"/>
            <p:cNvCxnSpPr/>
            <p:nvPr/>
          </p:nvCxnSpPr>
          <p:spPr>
            <a:xfrm>
              <a:off x="1547664" y="1700808"/>
              <a:ext cx="15121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3754152" y="2204864"/>
            <a:ext cx="5210336" cy="4308970"/>
            <a:chOff x="3761455" y="2276872"/>
            <a:chExt cx="5210336" cy="430897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455" y="2276872"/>
              <a:ext cx="5210336" cy="430897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4716016" y="2924944"/>
              <a:ext cx="151216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422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15" y="1196752"/>
            <a:ext cx="6929189" cy="51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93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использования Интернета в жизни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84784"/>
            <a:ext cx="828092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оплата счетов (мобильный, банковский 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т.д.);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перевод средств (с карты на карту, с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карты</a:t>
            </a:r>
          </a:p>
          <a:p>
            <a:pPr lvl="0">
              <a:lnSpc>
                <a:spcPct val="15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 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т.д.);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безналичная оплата (магазин,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автобус,</a:t>
            </a:r>
          </a:p>
          <a:p>
            <a:pPr lvl="0">
              <a:lnSpc>
                <a:spcPct val="15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кинотеатр 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т.д.);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услуги (оплата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штрафов,</a:t>
            </a:r>
          </a:p>
          <a:p>
            <a:pPr lvl="0">
              <a:lnSpc>
                <a:spcPct val="150000"/>
              </a:lnSpc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коммунальных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услуг, запись к врачу и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т.д.)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401080" cy="4543444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Фи́шинг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вид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Интернет-мошенничества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целью которого является получение доступа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 конфиденциальным данным пользователей  - логинам и паролям.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2050" name="Picture 2" descr="ÐÐ°ÑÑÐ¸Ð½ÐºÐ¸ Ð¿Ð¾ Ð·Ð°Ð¿ÑÐ¾ÑÑ ÑÐ¸ÑÐ¸Ð½Ð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97"/>
          <a:stretch/>
        </p:blipFill>
        <p:spPr bwMode="auto">
          <a:xfrm>
            <a:off x="2319324" y="3356992"/>
            <a:ext cx="4762500" cy="26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401080" cy="4543444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Фи́шинг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- вид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Интернет-мошенничества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целью которого является получение доступа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к </a:t>
            </a:r>
            <a:r>
              <a:rPr lang="ru-RU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конфиденциальным данным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пользователей  - логинам и паролям.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2050" name="Picture 2" descr="ÐÐ°ÑÑÐ¸Ð½ÐºÐ¸ Ð¿Ð¾ Ð·Ð°Ð¿ÑÐ¾ÑÑ ÑÐ¸ÑÐ¸Ð½Ð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97"/>
          <a:stretch/>
        </p:blipFill>
        <p:spPr bwMode="auto">
          <a:xfrm>
            <a:off x="2319324" y="3356992"/>
            <a:ext cx="4762500" cy="26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311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8107407" cy="453650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786190"/>
            <a:ext cx="2313376" cy="23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44542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Информация, которую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безопасно размещать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хобби;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любимые фильмы/музыка;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Информация, которую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следует размещать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номер школы;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адрес проживания;</a:t>
            </a:r>
          </a:p>
          <a:p>
            <a:pPr marL="0" indent="0">
              <a:spcBef>
                <a:spcPts val="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номер телефона;</a:t>
            </a:r>
          </a:p>
          <a:p>
            <a:pPr marL="0" indent="0">
              <a:spcBef>
                <a:spcPts val="0"/>
              </a:spcBef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паспортные данные.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Ð°ÑÑÐ¸Ð½ÐºÐ¸ Ð¿Ð¾ Ð·Ð°Ð¿ÑÐ¾ÑÑ ÑÐ¾Ñ ÑÐµÑÐ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8630333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¸Ð½ÑÐµÑÐ½ÐµÑ Ð·Ð°Ð²Ð¸ÑÐ¸Ð¼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0108"/>
            <a:ext cx="3279005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¸Ð½ÑÐµÑÐ½ÐµÑ Ð·Ð°Ð²Ð¸ÑÐ¸Ð¼Ð¾ÑÑÑ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429000"/>
            <a:ext cx="2889036" cy="235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Ð¸Ð½ÑÐµÑÐ½ÐµÑ Ð·Ð°Ð²Ð¸ÑÐ¸Ð¼Ð¾ÑÑÑ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70" y="3071810"/>
            <a:ext cx="2836509" cy="278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401080" cy="454344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Интернет зависимость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это навязчивое желание подключиться к Интернету и болезненная неспособность вовремя отключиться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от Интернета.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8194" name="Picture 2" descr="ÐÐ°ÑÑÐ¸Ð½ÐºÐ¸ Ð¿Ð¾ Ð·Ð°Ð¿ÑÐ¾ÑÑ Ð¸Ð½ÑÐµÑÐ½ÐµÑ Ð·Ð°Ð²Ð¸ÑÐ¸Ð¼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714620"/>
            <a:ext cx="5117295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¸Ð³ÑÐ¾Ð²Ð°Ñ Ð·Ð°Ð²Ð¸ÑÐ¸Ð¼Ð¾ÑÑÑ ÐºÐ°ÑÑÐ¸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5" t="7938" r="15406" b="8708"/>
          <a:stretch>
            <a:fillRect/>
          </a:stretch>
        </p:blipFill>
        <p:spPr bwMode="auto">
          <a:xfrm>
            <a:off x="857224" y="3286124"/>
            <a:ext cx="1785950" cy="15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851747"/>
            <a:ext cx="49055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Типы интернет зависимости</a:t>
            </a:r>
            <a:endParaRPr lang="ru-RU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ÐÐ°ÑÑÐ¸Ð½ÐºÐ¸ Ð¿Ð¾ Ð·Ð°Ð¿ÑÐ¾ÑÑ Ð·Ð½Ð°ÐºÐ¾Ð¼ÑÑÐ²Ð° Ð² ÑÐµÑ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5072074"/>
            <a:ext cx="2352301" cy="13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00438"/>
            <a:ext cx="1739386" cy="1500198"/>
          </a:xfrm>
          <a:prstGeom prst="rect">
            <a:avLst/>
          </a:prstGeom>
        </p:spPr>
      </p:pic>
      <p:pic>
        <p:nvPicPr>
          <p:cNvPr id="2054" name="Picture 6" descr="ÐÐ°ÑÑÐ¸Ð½ÐºÐ¸ Ð¿Ð¾ Ð·Ð°Ð¿ÑÐ¾ÑÑ Ð¸Ð½ÑÐµÑÐ½ÐµÑ ÑÐ¾Ð¿Ð¾Ð³Ð¾Ð»Ð¸Ð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5143512"/>
            <a:ext cx="1840262" cy="12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596" y="1500174"/>
            <a:ext cx="81439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Пристрастие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к виртуальным знакомствам;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Гейм-зависимость»;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Web-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серфинг;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Навязчивая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потребность в Сети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9905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8" y="642918"/>
            <a:ext cx="850109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Российские законы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Гражданский кодекс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Конституция Российской Федерации;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Федеральный закон  №5351–1 «Об авторском праве и смежных правах».</a:t>
            </a:r>
          </a:p>
          <a:p>
            <a:pPr>
              <a:lnSpc>
                <a:spcPct val="12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Международные акты защиты авторских прав: 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Всемирная конвенция об авторском праве;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Бернская конвенция по охране литературных и художественных произведений;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Договор Всемирной организации интеллектуальной собственности по авторскому праву.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42852"/>
            <a:ext cx="500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Безопасность в Интернете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501122" cy="4543444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/>
              <a:t>	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2214554"/>
            <a:ext cx="7733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Ð°ÑÑÐ¸Ð½ÐºÐ¸ Ð¿Ð¾ Ð·Ð°Ð¿ÑÐ¾ÑÑ ÑÐµÐ»Ð¾Ð²ÐµÑÐµ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3500438"/>
            <a:ext cx="2326175" cy="232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21347">
            <a:off x="1574076" y="3969912"/>
            <a:ext cx="1631353" cy="17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¸Ð½ÑÐµÑÐ½ÐµÑ  Ð±ÐµÐ·Ð¾Ð¿Ð°ÑÐ½Ð¾ÑÑÑ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50" y="4143380"/>
            <a:ext cx="1696092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5786" y="2143116"/>
            <a:ext cx="80724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4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484784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7757057" cy="16683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857760"/>
            <a:ext cx="1681353" cy="16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7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000372"/>
            <a:ext cx="2314600" cy="665060"/>
          </a:xfrm>
        </p:spPr>
        <p:txBody>
          <a:bodyPr>
            <a:normAutofit/>
          </a:bodyPr>
          <a:lstStyle/>
          <a:p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киберигрок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5578720"/>
            <a:ext cx="2314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кибернетика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42" y="5578720"/>
            <a:ext cx="2314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кибератака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000108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¸Ð±ÐµÑ ÑÑÑÑÐ¾Ð¹ÑÑÐ²Ð° ÑÑÐ¾ ÑÑ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928670"/>
            <a:ext cx="2338582" cy="198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09"/>
          <a:stretch/>
        </p:blipFill>
        <p:spPr bwMode="auto">
          <a:xfrm>
            <a:off x="1357290" y="3643314"/>
            <a:ext cx="284032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876"/>
            <a:ext cx="247809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2786058"/>
            <a:ext cx="2880320" cy="89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киберустройства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000372"/>
            <a:ext cx="2314600" cy="665060"/>
          </a:xfrm>
        </p:spPr>
        <p:txBody>
          <a:bodyPr>
            <a:normAutofit/>
          </a:bodyPr>
          <a:lstStyle/>
          <a:p>
            <a:r>
              <a:rPr lang="ru-RU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игрок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71604" y="5578720"/>
            <a:ext cx="2314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нетика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14942" y="5578720"/>
            <a:ext cx="2314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атака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000108"/>
            <a:ext cx="264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ºÐ¸Ð±ÐµÑ ÑÑÑÑÐ¾Ð¹ÑÑÐ²Ð° ÑÑÐ¾ ÑÑ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928670"/>
            <a:ext cx="2338582" cy="198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309"/>
          <a:stretch/>
        </p:blipFill>
        <p:spPr bwMode="auto">
          <a:xfrm>
            <a:off x="1357290" y="3643314"/>
            <a:ext cx="284032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571876"/>
            <a:ext cx="247809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929190" y="2786058"/>
            <a:ext cx="2880320" cy="89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кибер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устройства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3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484784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85926"/>
            <a:ext cx="8228623" cy="1937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5000636"/>
            <a:ext cx="1586724" cy="155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166667"/>
            <a:ext cx="6085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</a:rPr>
              <a:t>К</a:t>
            </a:r>
            <a:r>
              <a:rPr lang="ru-RU" sz="5400" b="1" cap="none" spc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ибербезопасность</a:t>
            </a:r>
            <a:endParaRPr lang="ru-RU" sz="5400" b="1" cap="none" spc="0" dirty="0">
              <a:ln w="22225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052" name="Picture 4" descr="ÐÐ°ÑÑÐ¸Ð½ÐºÐ¸ Ð¿Ð¾ Ð·Ð°Ð¿ÑÐ¾ÑÑ ÐºÐ¸Ð±ÐµÑÐ±ÐµÐ·Ð¾Ð¿Ð°ÑÐ½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7920" y="4691531"/>
            <a:ext cx="2818150" cy="18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521" y="783868"/>
            <a:ext cx="2372542" cy="232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047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5150" y="3212227"/>
            <a:ext cx="8280920" cy="618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60648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в Интернете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319" y="1071546"/>
            <a:ext cx="8648162" cy="225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Кибербезопасность</a:t>
            </a:r>
            <a:r>
              <a:rPr lang="ru-RU" sz="2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это набор методов и способов, предназначенных для защиты компьютеров, компьютерных сетей, программ и данных </a:t>
            </a:r>
            <a:endParaRPr lang="ru-RU" sz="2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несанкционированного доступа к информации, </a:t>
            </a:r>
            <a:endParaRPr lang="ru-RU" sz="2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2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её копирования, изменения или уничтожения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ÐÐ°ÑÑÐ¸Ð½ÐºÐ¸ Ð¿Ð¾ Ð·Ð°Ð¿ÑÐ¾ÑÑ ÐºÐ¸Ð±ÐµÑÐ±ÐµÐ·Ð¾Ð¿Ð°ÑÐ½Ð¾ÑÑÑ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37295"/>
            <a:ext cx="4710488" cy="247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55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509</Words>
  <Application>Microsoft Office PowerPoint</Application>
  <PresentationFormat>Экран (4:3)</PresentationFormat>
  <Paragraphs>90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киберигрок</vt:lpstr>
      <vt:lpstr>киберигрок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Интернете</dc:title>
  <dc:creator>Татьяна</dc:creator>
  <cp:lastModifiedBy>Оля</cp:lastModifiedBy>
  <cp:revision>31</cp:revision>
  <dcterms:created xsi:type="dcterms:W3CDTF">2018-10-07T00:59:16Z</dcterms:created>
  <dcterms:modified xsi:type="dcterms:W3CDTF">2018-10-09T21:38:14Z</dcterms:modified>
</cp:coreProperties>
</file>