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sldIdLst>
    <p:sldId id="260" r:id="rId2"/>
    <p:sldId id="259" r:id="rId3"/>
    <p:sldId id="261" r:id="rId4"/>
    <p:sldId id="263" r:id="rId5"/>
    <p:sldId id="264" r:id="rId6"/>
    <p:sldId id="265" r:id="rId7"/>
    <p:sldId id="266"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A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82" autoAdjust="0"/>
    <p:restoredTop sz="94554" autoAdjust="0"/>
  </p:normalViewPr>
  <p:slideViewPr>
    <p:cSldViewPr>
      <p:cViewPr varScale="1">
        <p:scale>
          <a:sx n="65" d="100"/>
          <a:sy n="65" d="100"/>
        </p:scale>
        <p:origin x="-16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0132-708A-41BC-A119-B30CA157E406}" type="datetimeFigureOut">
              <a:rPr lang="ru-RU" smtClean="0"/>
              <a:pPr/>
              <a:t>11.10.2018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1D0EE-9D28-4649-9108-3854B555D71C}" type="slidenum">
              <a:rPr lang="ru-RU" smtClean="0"/>
              <a:pPr/>
              <a:t>‹#›</a:t>
            </a:fld>
            <a:endParaRPr lang="ru-RU"/>
          </a:p>
        </p:txBody>
      </p:sp>
    </p:spTree>
    <p:extLst>
      <p:ext uri="{BB962C8B-B14F-4D97-AF65-F5344CB8AC3E}">
        <p14:creationId xmlns:p14="http://schemas.microsoft.com/office/powerpoint/2010/main" xmlns="" val="27552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a:t>
            </a:fld>
            <a:endParaRPr lang="ru-RU"/>
          </a:p>
        </p:txBody>
      </p:sp>
    </p:spTree>
    <p:extLst>
      <p:ext uri="{BB962C8B-B14F-4D97-AF65-F5344CB8AC3E}">
        <p14:creationId xmlns:p14="http://schemas.microsoft.com/office/powerpoint/2010/main" xmlns="" val="25926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18</a:t>
            </a:fld>
            <a:endParaRPr lang="ru-RU"/>
          </a:p>
        </p:txBody>
      </p:sp>
    </p:spTree>
    <p:extLst>
      <p:ext uri="{BB962C8B-B14F-4D97-AF65-F5344CB8AC3E}">
        <p14:creationId xmlns:p14="http://schemas.microsoft.com/office/powerpoint/2010/main" xmlns="" val="183396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26</a:t>
            </a:fld>
            <a:endParaRPr lang="ru-RU"/>
          </a:p>
        </p:txBody>
      </p:sp>
    </p:spTree>
    <p:extLst>
      <p:ext uri="{BB962C8B-B14F-4D97-AF65-F5344CB8AC3E}">
        <p14:creationId xmlns:p14="http://schemas.microsoft.com/office/powerpoint/2010/main" xmlns="" val="26109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5B4D326-471F-4EB5-A35A-E5B7C085B4C2}"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C395BC-F4C1-43E1-AF3F-54B8048CC9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871218804"/>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F020A1-D7C8-4EF9-B11C-099A3200BCD6}"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A5FA7A6-D638-473B-BF9E-9EFC442FDE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522421454"/>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DA760E-EE4B-4877-B965-A488A51A69C9}"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3A2B236-8855-4E85-ABEE-CE2EEA1809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43917789"/>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D6C8A2-50E5-4C10-AE3C-E4EB30CAFE98}"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B978FC-0E7A-4DFE-8FFC-852AB97EB8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45929304"/>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6BBBBED-CB2E-4FCA-9F30-7651BA0F196D}"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A6ED5F-0581-4E52-ABD7-EC15976F88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90184223"/>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B95AA5B-BB88-4C86-9367-B7D70FC4CD56}"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B4316-1CCE-4351-8C42-151E08FF33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066752663"/>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174DD3A-89D9-4C8E-BAA9-C08E73A0E32F}" type="datetimeFigureOut">
              <a:rPr lang="ru-RU">
                <a:solidFill>
                  <a:prstClr val="black">
                    <a:tint val="75000"/>
                  </a:prstClr>
                </a:solidFill>
              </a:rPr>
              <a:pPr>
                <a:defRPr/>
              </a:pPr>
              <a:t>11.10.2018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8D9B3C-9349-4045-BC98-E231C05866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385253191"/>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9612E70-3FE3-41BE-B92E-D3A859505D86}" type="datetimeFigureOut">
              <a:rPr lang="ru-RU">
                <a:solidFill>
                  <a:prstClr val="black">
                    <a:tint val="75000"/>
                  </a:prstClr>
                </a:solidFill>
              </a:rPr>
              <a:pPr>
                <a:defRPr/>
              </a:pPr>
              <a:t>11.10.2018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5578248B-0A65-4EFF-8BA9-B4F1643C698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3705681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0FF0792-312A-49B6-A88C-985CCF64FFD3}" type="datetimeFigureOut">
              <a:rPr lang="ru-RU">
                <a:solidFill>
                  <a:prstClr val="black">
                    <a:tint val="75000"/>
                  </a:prstClr>
                </a:solidFill>
              </a:rPr>
              <a:pPr>
                <a:defRPr/>
              </a:pPr>
              <a:t>11.10.2018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DD7D981-8088-4361-A03F-E300778FB0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039479846"/>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326D1B-D773-457F-90E7-13EDFF0E566F}"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2A04D7-EA1F-45A5-94DE-6A087DB117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514465005"/>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B9FD244-51AE-4048-915B-FA7DAAFDCA06}"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BD6CC46-30C8-4871-BAD5-020E8427FD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24136471"/>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3000">
              <a:schemeClr val="bg1">
                <a:alpha val="78000"/>
              </a:schemeClr>
            </a:gs>
            <a:gs pos="73000">
              <a:srgbClr val="00B050">
                <a:alpha val="48000"/>
              </a:srgbClr>
            </a:gs>
            <a:gs pos="98000">
              <a:srgbClr val="009A46">
                <a:alpha val="8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C52A20-E829-4402-BFD8-F54EADB2C182}"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6F47A2-FDE3-4BB0-98FE-BC62DF976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77368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0.xml"/><Relationship Id="rId18" Type="http://schemas.openxmlformats.org/officeDocument/2006/relationships/slide" Target="slide14.xml"/><Relationship Id="rId26" Type="http://schemas.openxmlformats.org/officeDocument/2006/relationships/slide" Target="slide25.xml"/><Relationship Id="rId3" Type="http://schemas.openxmlformats.org/officeDocument/2006/relationships/slide" Target="slide7.xml"/><Relationship Id="rId21" Type="http://schemas.openxmlformats.org/officeDocument/2006/relationships/slide" Target="slide19.xml"/><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slide" Target="slide13.xml"/><Relationship Id="rId25"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2.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8.xml"/><Relationship Id="rId24"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26.xml"/><Relationship Id="rId23" Type="http://schemas.openxmlformats.org/officeDocument/2006/relationships/slide" Target="slide22.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slide" Target="slide9.xml"/><Relationship Id="rId22" Type="http://schemas.openxmlformats.org/officeDocument/2006/relationships/slide" Target="slide21.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52736"/>
            <a:ext cx="8686800" cy="1143000"/>
          </a:xfrm>
        </p:spPr>
        <p:txBody>
          <a:bodyPr/>
          <a:lstStyle/>
          <a:p>
            <a:r>
              <a:rPr lang="ru-RU" b="1" dirty="0" smtClean="0"/>
              <a:t>Игра</a:t>
            </a:r>
            <a:r>
              <a:rPr lang="ru-RU" b="1" dirty="0"/>
              <a:t/>
            </a:r>
            <a:br>
              <a:rPr lang="ru-RU" b="1" dirty="0"/>
            </a:br>
            <a:r>
              <a:rPr lang="ru-RU" b="1" dirty="0"/>
              <a:t>«</a:t>
            </a:r>
            <a:r>
              <a:rPr lang="ru-RU" b="1" dirty="0" smtClean="0"/>
              <a:t>Безопасность в Интернете»</a:t>
            </a:r>
            <a:endParaRPr lang="ru-RU" b="1" dirty="0"/>
          </a:p>
        </p:txBody>
      </p:sp>
      <p:pic>
        <p:nvPicPr>
          <p:cNvPr id="4" name="Рисунок 3">
            <a:extLst>
              <a:ext uri="{FF2B5EF4-FFF2-40B4-BE49-F238E27FC236}">
                <a16:creationId xmlns:a16="http://schemas.microsoft.com/office/drawing/2014/main" xmlns="" id="{032ECC9B-0244-4B14-B6FC-88ACDC1188D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57488" y="2500306"/>
            <a:ext cx="3825565" cy="3268733"/>
          </a:xfrm>
          <a:prstGeom prst="rect">
            <a:avLst/>
          </a:prstGeom>
        </p:spPr>
      </p:pic>
      <p:sp>
        <p:nvSpPr>
          <p:cNvPr id="5" name="Заголовок 1">
            <a:extLst>
              <a:ext uri="{FF2B5EF4-FFF2-40B4-BE49-F238E27FC236}">
                <a16:creationId xmlns:a16="http://schemas.microsoft.com/office/drawing/2014/main" xmlns="" id="{A80F10E2-878D-4831-A98E-F6EB2EAACB11}"/>
              </a:ext>
            </a:extLst>
          </p:cNvPr>
          <p:cNvSpPr txBox="1">
            <a:spLocks/>
          </p:cNvSpPr>
          <p:nvPr/>
        </p:nvSpPr>
        <p:spPr>
          <a:xfrm>
            <a:off x="4000496" y="6000768"/>
            <a:ext cx="4806384" cy="50551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для </a:t>
            </a:r>
            <a:r>
              <a:rPr kumimoji="0" lang="ru-RU"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учащихся </a:t>
            </a:r>
            <a:r>
              <a:rPr kumimoji="0" lang="ru-RU"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9 </a:t>
            </a: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класса</a:t>
            </a:r>
            <a:endParaRPr kumimoji="0" lang="ru-RU" sz="27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643506359"/>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56995"/>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1115616" y="3645024"/>
            <a:ext cx="7807957" cy="207243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marL="265113" lvl="0"/>
            <a:r>
              <a:rPr lang="ru-RU" sz="2400" dirty="0" smtClean="0"/>
              <a:t>Нет, не стоит. Одна из причин появления такого сообщения состоит в том, что на сайте функционируют вирусные программы.</a:t>
            </a:r>
            <a:endParaRPr lang="ru-RU" sz="2400" dirty="0"/>
          </a:p>
          <a:p>
            <a:pPr algn="ctr"/>
            <a:endParaRPr lang="ru-RU" sz="2400" b="1" i="1" dirty="0"/>
          </a:p>
        </p:txBody>
      </p:sp>
      <p:sp>
        <p:nvSpPr>
          <p:cNvPr id="12" name="Скругленная прямоугольная выноска 11"/>
          <p:cNvSpPr/>
          <p:nvPr/>
        </p:nvSpPr>
        <p:spPr>
          <a:xfrm>
            <a:off x="616471" y="1714489"/>
            <a:ext cx="8208912" cy="166777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При попытке войти на сайт Вы получили сообщение: </a:t>
            </a:r>
          </a:p>
          <a:p>
            <a:pPr algn="ctr"/>
            <a:r>
              <a:rPr lang="ru-RU" sz="2000" dirty="0" smtClean="0">
                <a:solidFill>
                  <a:schemeClr val="tx1"/>
                </a:solidFill>
              </a:rPr>
              <a:t>«Возникла проблема с сертификатом безопасности этого </a:t>
            </a:r>
            <a:r>
              <a:rPr lang="ru-RU" sz="2000" dirty="0" err="1" smtClean="0">
                <a:solidFill>
                  <a:schemeClr val="tx1"/>
                </a:solidFill>
              </a:rPr>
              <a:t>веб-сайта</a:t>
            </a:r>
            <a:r>
              <a:rPr lang="ru-RU" sz="2000" dirty="0" smtClean="0">
                <a:solidFill>
                  <a:schemeClr val="tx1"/>
                </a:solidFill>
              </a:rPr>
              <a:t>». Стоит ли далее пытаться получить доступ к данному сайту и почему?</a:t>
            </a:r>
            <a:br>
              <a:rPr lang="ru-RU" sz="2000" dirty="0" smtClean="0">
                <a:solidFill>
                  <a:schemeClr val="tx1"/>
                </a:solidFill>
              </a:rPr>
            </a:b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805264"/>
            <a:ext cx="1585097" cy="920576"/>
          </a:xfrm>
          <a:prstGeom prst="rect">
            <a:avLst/>
          </a:prstGeom>
        </p:spPr>
      </p:pic>
      <p:pic>
        <p:nvPicPr>
          <p:cNvPr id="11"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812218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1" name="Скругленная прямоугольная выноска 10"/>
          <p:cNvSpPr/>
          <p:nvPr/>
        </p:nvSpPr>
        <p:spPr>
          <a:xfrm>
            <a:off x="349449" y="1923222"/>
            <a:ext cx="828092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Путешествуя по сети, Вы нашли сайт, который предлагает «Путешествие в параллельный мир». Опишите Ваши действия.</a:t>
            </a:r>
            <a:endParaRPr lang="ru-RU" sz="2000" dirty="0">
              <a:solidFill>
                <a:schemeClr val="tx1"/>
              </a:solidFill>
            </a:endParaRPr>
          </a:p>
        </p:txBody>
      </p:sp>
      <p:pic>
        <p:nvPicPr>
          <p:cNvPr id="4" name="Рисунок 3">
            <a:hlinkClick r:id="rId3" action="ppaction://hlinksldjump"/>
          </p:cNvPr>
          <p:cNvPicPr>
            <a:picLocks noChangeAspect="1"/>
          </p:cNvPicPr>
          <p:nvPr/>
        </p:nvPicPr>
        <p:blipFill>
          <a:blip r:embed="rId4"/>
          <a:stretch>
            <a:fillRect/>
          </a:stretch>
        </p:blipFill>
        <p:spPr>
          <a:xfrm>
            <a:off x="185438" y="5732760"/>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Группа 13"/>
          <p:cNvGrpSpPr/>
          <p:nvPr/>
        </p:nvGrpSpPr>
        <p:grpSpPr>
          <a:xfrm>
            <a:off x="977987" y="3708458"/>
            <a:ext cx="7992888" cy="1345092"/>
            <a:chOff x="977987" y="3708458"/>
            <a:chExt cx="7992888" cy="1345092"/>
          </a:xfrm>
        </p:grpSpPr>
        <p:sp>
          <p:nvSpPr>
            <p:cNvPr id="13" name="Скругленный прямоугольник 12"/>
            <p:cNvSpPr/>
            <p:nvPr/>
          </p:nvSpPr>
          <p:spPr>
            <a:xfrm>
              <a:off x="977987" y="3708458"/>
              <a:ext cx="7992888" cy="13450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fontAlgn="base"/>
              <a:endParaRPr lang="en-US" sz="2400" dirty="0"/>
            </a:p>
          </p:txBody>
        </p:sp>
        <p:sp>
          <p:nvSpPr>
            <p:cNvPr id="12" name="Прямоугольник 11"/>
            <p:cNvSpPr/>
            <p:nvPr/>
          </p:nvSpPr>
          <p:spPr>
            <a:xfrm>
              <a:off x="1285852" y="3786190"/>
              <a:ext cx="7429552" cy="1200329"/>
            </a:xfrm>
            <a:prstGeom prst="rect">
              <a:avLst/>
            </a:prstGeom>
          </p:spPr>
          <p:txBody>
            <a:bodyPr wrap="square">
              <a:spAutoFit/>
            </a:bodyPr>
            <a:lstStyle/>
            <a:p>
              <a:r>
                <a:rPr lang="ru-RU" sz="2400" dirty="0" smtClean="0">
                  <a:solidFill>
                    <a:schemeClr val="dk1"/>
                  </a:solidFill>
                </a:rPr>
                <a:t>Необходимо сообщить о находке взрослым (родителям или учителям), т.к. данный сайт может быть опасен  для жизни.</a:t>
              </a:r>
            </a:p>
          </p:txBody>
        </p:sp>
      </p:grpSp>
    </p:spTree>
    <p:extLst>
      <p:ext uri="{BB962C8B-B14F-4D97-AF65-F5344CB8AC3E}">
        <p14:creationId xmlns:p14="http://schemas.microsoft.com/office/powerpoint/2010/main" xmlns="" val="78098414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46549"/>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ая прямоугольная выноска 9"/>
          <p:cNvSpPr/>
          <p:nvPr/>
        </p:nvSpPr>
        <p:spPr>
          <a:xfrm>
            <a:off x="539552" y="160832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При подготовке доклада Вы зашли на сайт, на котором Вам предложено включить </a:t>
            </a:r>
            <a:r>
              <a:rPr lang="ru-RU" sz="2000" dirty="0" err="1" smtClean="0">
                <a:solidFill>
                  <a:schemeClr val="tx1"/>
                </a:solidFill>
              </a:rPr>
              <a:t>веб-камеру</a:t>
            </a:r>
            <a:r>
              <a:rPr lang="ru-RU" sz="2000" dirty="0" smtClean="0">
                <a:solidFill>
                  <a:schemeClr val="tx1"/>
                </a:solidFill>
              </a:rPr>
              <a:t> и в режиме </a:t>
            </a:r>
            <a:r>
              <a:rPr lang="ru-RU" sz="2000" dirty="0" err="1" smtClean="0">
                <a:solidFill>
                  <a:schemeClr val="tx1"/>
                </a:solidFill>
              </a:rPr>
              <a:t>видеочата</a:t>
            </a:r>
            <a:r>
              <a:rPr lang="ru-RU" sz="2000" dirty="0" smtClean="0">
                <a:solidFill>
                  <a:schemeClr val="tx1"/>
                </a:solidFill>
              </a:rPr>
              <a:t> пообщаться с «преподавателем». Что Вы будете делать? </a:t>
            </a:r>
            <a:endParaRPr lang="ru-RU" sz="2000" dirty="0">
              <a:solidFill>
                <a:schemeClr val="tx1"/>
              </a:solidFill>
            </a:endParaRPr>
          </a:p>
        </p:txBody>
      </p:sp>
      <p:sp>
        <p:nvSpPr>
          <p:cNvPr id="12" name="Скругленный прямоугольник 11"/>
          <p:cNvSpPr/>
          <p:nvPr/>
        </p:nvSpPr>
        <p:spPr>
          <a:xfrm>
            <a:off x="1331640" y="3140968"/>
            <a:ext cx="7596336" cy="264993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dirty="0" smtClean="0"/>
              <a:t>Ни при каких условиях нельзя включать </a:t>
            </a:r>
            <a:r>
              <a:rPr lang="ru-RU" sz="2400" dirty="0" err="1" smtClean="0"/>
              <a:t>веб-камеру</a:t>
            </a:r>
            <a:r>
              <a:rPr lang="ru-RU" sz="2400" dirty="0" smtClean="0"/>
              <a:t>.</a:t>
            </a:r>
            <a:endParaRPr lang="ru-RU" sz="2400" dirty="0"/>
          </a:p>
          <a:p>
            <a:pPr marL="457200" indent="-457200">
              <a:buAutoNum type="arabicPeriod"/>
            </a:pPr>
            <a:r>
              <a:rPr lang="ru-RU" sz="2400" dirty="0" smtClean="0"/>
              <a:t>Обязательно надо покину сайт.</a:t>
            </a:r>
          </a:p>
          <a:p>
            <a:pPr marL="457200" indent="-457200">
              <a:buAutoNum type="arabicPeriod"/>
            </a:pPr>
            <a:r>
              <a:rPr lang="ru-RU" sz="2400" dirty="0" smtClean="0"/>
              <a:t> Нужно рассказать взрослым (родителям или учителям).</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790898"/>
            <a:ext cx="1585097" cy="920576"/>
          </a:xfrm>
          <a:prstGeom prst="rect">
            <a:avLst/>
          </a:prstGeom>
        </p:spPr>
      </p:pic>
      <p:pic>
        <p:nvPicPr>
          <p:cNvPr id="1024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594350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37894" y="800131"/>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9" name="Скругленный прямоугольник 8"/>
          <p:cNvSpPr/>
          <p:nvPr/>
        </p:nvSpPr>
        <p:spPr>
          <a:xfrm>
            <a:off x="2411760" y="4739208"/>
            <a:ext cx="6120680" cy="15131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Компьютер заразился вирусом. </a:t>
            </a:r>
            <a:br>
              <a:rPr lang="ru-RU" sz="2400" dirty="0"/>
            </a:br>
            <a:r>
              <a:rPr lang="ru-RU" sz="2400" dirty="0"/>
              <a:t>Это можно было бы избежать, установив на ПК хороший антивирус.</a:t>
            </a:r>
          </a:p>
        </p:txBody>
      </p:sp>
      <p:sp>
        <p:nvSpPr>
          <p:cNvPr id="10" name="Скругленная прямоугольная выноска 9"/>
          <p:cNvSpPr/>
          <p:nvPr/>
        </p:nvSpPr>
        <p:spPr>
          <a:xfrm>
            <a:off x="285720" y="1643022"/>
            <a:ext cx="4181607"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«Мой компьютер показывает блестящую картинку, которая все время мигает! Весело!»</a:t>
            </a:r>
          </a:p>
        </p:txBody>
      </p:sp>
      <p:sp>
        <p:nvSpPr>
          <p:cNvPr id="11" name="Скругленная прямоугольная выноска 10"/>
          <p:cNvSpPr/>
          <p:nvPr/>
        </p:nvSpPr>
        <p:spPr>
          <a:xfrm flipH="1">
            <a:off x="4947745" y="1428736"/>
            <a:ext cx="3926507"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«Ничего веселого, твой компьютер вообще больше ничего, кроме этой картинки, не покажет!»</a:t>
            </a:r>
          </a:p>
        </p:txBody>
      </p:sp>
      <p:sp>
        <p:nvSpPr>
          <p:cNvPr id="12" name="Скругленная прямоугольная выноска 11"/>
          <p:cNvSpPr/>
          <p:nvPr/>
        </p:nvSpPr>
        <p:spPr>
          <a:xfrm>
            <a:off x="928662" y="3132418"/>
            <a:ext cx="719241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произошло с компьютером? Как можно было бы избежать данной ситуации?</a:t>
            </a:r>
          </a:p>
        </p:txBody>
      </p:sp>
      <p:pic>
        <p:nvPicPr>
          <p:cNvPr id="4" name="Рисунок 3">
            <a:hlinkClick r:id="rId2" action="ppaction://hlinksldjump"/>
          </p:cNvPr>
          <p:cNvPicPr>
            <a:picLocks noChangeAspect="1"/>
          </p:cNvPicPr>
          <p:nvPr/>
        </p:nvPicPr>
        <p:blipFill>
          <a:blip r:embed="rId3"/>
          <a:stretch>
            <a:fillRect/>
          </a:stretch>
        </p:blipFill>
        <p:spPr>
          <a:xfrm>
            <a:off x="198007" y="5769727"/>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12632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41511" y="795517"/>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ый прямоугольник 9"/>
          <p:cNvSpPr/>
          <p:nvPr/>
        </p:nvSpPr>
        <p:spPr>
          <a:xfrm>
            <a:off x="1110655" y="3500954"/>
            <a:ext cx="802838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верьте мигающим картинкам, предлагающим бесплатные вещи и услуги. С их помощью пытаются «поймать на удочку» неопытных пользователей. Этот вид мошенничества так и называется «</a:t>
            </a:r>
            <a:r>
              <a:rPr lang="ru-RU" sz="2400" dirty="0" err="1"/>
              <a:t>фишинг</a:t>
            </a:r>
            <a:r>
              <a:rPr lang="ru-RU" sz="2400" dirty="0"/>
              <a:t>» </a:t>
            </a:r>
          </a:p>
          <a:p>
            <a:r>
              <a:rPr lang="ru-RU" sz="2400" dirty="0"/>
              <a:t>(с англ. «рыбалка»).</a:t>
            </a:r>
          </a:p>
        </p:txBody>
      </p:sp>
      <p:sp>
        <p:nvSpPr>
          <p:cNvPr id="11" name="Скругленная прямоугольная выноска 10"/>
          <p:cNvSpPr/>
          <p:nvPr/>
        </p:nvSpPr>
        <p:spPr>
          <a:xfrm>
            <a:off x="237803" y="1570386"/>
            <a:ext cx="7920880" cy="162888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сайте появилось всплывающее окно, на котором написано, что Вы выиграли автомобиль. Что Вы будете делать в данном случае?</a:t>
            </a:r>
          </a:p>
        </p:txBody>
      </p:sp>
      <p:pic>
        <p:nvPicPr>
          <p:cNvPr id="4" name="Рисунок 3">
            <a:hlinkClick r:id="rId2" action="ppaction://hlinksldjump"/>
          </p:cNvPr>
          <p:cNvPicPr>
            <a:picLocks noChangeAspect="1"/>
          </p:cNvPicPr>
          <p:nvPr/>
        </p:nvPicPr>
        <p:blipFill>
          <a:blip r:embed="rId3"/>
          <a:stretch>
            <a:fillRect/>
          </a:stretch>
        </p:blipFill>
        <p:spPr>
          <a:xfrm>
            <a:off x="179512" y="5733202"/>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919621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1600" y="972001"/>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 </a:t>
            </a:r>
          </a:p>
          <a:p>
            <a:pPr eaLnBrk="1" hangingPunct="1"/>
            <a:endParaRPr lang="ru-RU" sz="2800" b="1" dirty="0">
              <a:solidFill>
                <a:schemeClr val="accent6">
                  <a:lumMod val="75000"/>
                </a:schemeClr>
              </a:solidFill>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79912" y="338460"/>
            <a:ext cx="5256584"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17511" y="1844824"/>
            <a:ext cx="784887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Ваш друг дал Вам </a:t>
            </a:r>
            <a:r>
              <a:rPr lang="ru-RU" sz="2000" dirty="0" err="1">
                <a:solidFill>
                  <a:schemeClr val="tx1"/>
                </a:solidFill>
              </a:rPr>
              <a:t>флешку</a:t>
            </a:r>
            <a:r>
              <a:rPr lang="ru-RU" sz="2000" dirty="0">
                <a:solidFill>
                  <a:schemeClr val="tx1"/>
                </a:solidFill>
              </a:rPr>
              <a:t> с установщиком очень важной для Вас программы. Что следует сделать перед открытием диска?</a:t>
            </a:r>
          </a:p>
        </p:txBody>
      </p:sp>
      <p:sp>
        <p:nvSpPr>
          <p:cNvPr id="12" name="Скругленный прямоугольник 11"/>
          <p:cNvSpPr/>
          <p:nvPr/>
        </p:nvSpPr>
        <p:spPr>
          <a:xfrm>
            <a:off x="2699792" y="3645024"/>
            <a:ext cx="5832648"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Обязательно проверить его на вирусы, иначе Вы можете свой компьютер.</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733256"/>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1720" y="279339"/>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583508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70892"/>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23528" y="1807079"/>
            <a:ext cx="7560840"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необходимо сделать, чтобы проникший вирус </a:t>
            </a:r>
            <a:br>
              <a:rPr lang="ru-RU" sz="2000" dirty="0">
                <a:solidFill>
                  <a:schemeClr val="tx1"/>
                </a:solidFill>
              </a:rPr>
            </a:br>
            <a:r>
              <a:rPr lang="ru-RU" sz="2000" dirty="0">
                <a:solidFill>
                  <a:schemeClr val="tx1"/>
                </a:solidFill>
              </a:rPr>
              <a:t>не повредил Ваш компьютер?</a:t>
            </a:r>
          </a:p>
        </p:txBody>
      </p:sp>
      <p:sp>
        <p:nvSpPr>
          <p:cNvPr id="11" name="Скругленный прямоугольник 10"/>
          <p:cNvSpPr/>
          <p:nvPr/>
        </p:nvSpPr>
        <p:spPr>
          <a:xfrm>
            <a:off x="1219511" y="3565087"/>
            <a:ext cx="764826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используйте учётную запись с правами администратора. Она позволит вирусу внести изменения на жёстком диске компьютера. Используйте учётную запись с ограниченными правами. </a:t>
            </a:r>
          </a:p>
        </p:txBody>
      </p:sp>
      <p:pic>
        <p:nvPicPr>
          <p:cNvPr id="4" name="Рисунок 3">
            <a:hlinkClick r:id="rId2" action="ppaction://hlinksldjump"/>
          </p:cNvPr>
          <p:cNvPicPr>
            <a:picLocks noChangeAspect="1"/>
          </p:cNvPicPr>
          <p:nvPr/>
        </p:nvPicPr>
        <p:blipFill>
          <a:blip r:embed="rId3"/>
          <a:stretch>
            <a:fillRect/>
          </a:stretch>
        </p:blipFill>
        <p:spPr>
          <a:xfrm>
            <a:off x="179512" y="5797335"/>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95131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44743" y="789043"/>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518909" y="1695004"/>
            <a:ext cx="811219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Несмотря на работу антивируса, на Ваш компьютер проник </a:t>
            </a:r>
            <a:br>
              <a:rPr lang="ru-RU" sz="2000" dirty="0">
                <a:solidFill>
                  <a:schemeClr val="tx1"/>
                </a:solidFill>
              </a:rPr>
            </a:br>
            <a:r>
              <a:rPr lang="ru-RU" sz="2000" dirty="0">
                <a:solidFill>
                  <a:schemeClr val="tx1"/>
                </a:solidFill>
              </a:rPr>
              <a:t>вирус-шифровальщик. Все Ваши файлы зашифрованы </a:t>
            </a:r>
            <a:br>
              <a:rPr lang="ru-RU" sz="2000" dirty="0">
                <a:solidFill>
                  <a:schemeClr val="tx1"/>
                </a:solidFill>
              </a:rPr>
            </a:br>
            <a:r>
              <a:rPr lang="ru-RU" sz="2000" dirty="0">
                <a:solidFill>
                  <a:schemeClr val="tx1"/>
                </a:solidFill>
              </a:rPr>
              <a:t>и их невозможно восстановить. Каким образом можно было избежать потери данных?</a:t>
            </a:r>
          </a:p>
        </p:txBody>
      </p:sp>
      <p:sp>
        <p:nvSpPr>
          <p:cNvPr id="11" name="Скругленный прямоугольник 10"/>
          <p:cNvSpPr/>
          <p:nvPr/>
        </p:nvSpPr>
        <p:spPr>
          <a:xfrm>
            <a:off x="1403648" y="3849043"/>
            <a:ext cx="7678631" cy="12713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Совет: делайте резервные копии ценных данных</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512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052301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806951"/>
            <a:ext cx="778668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9" name="Скругленная прямоугольная выноска 8"/>
          <p:cNvSpPr/>
          <p:nvPr/>
        </p:nvSpPr>
        <p:spPr>
          <a:xfrm>
            <a:off x="395536" y="1484784"/>
            <a:ext cx="7560840" cy="115212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Вам пришло письмо-приглашение встретиться от человека, с которым Вы познакомились в Интернете. </a:t>
            </a:r>
            <a:br>
              <a:rPr lang="ru-RU" sz="2000" dirty="0">
                <a:solidFill>
                  <a:schemeClr val="tx1"/>
                </a:solidFill>
              </a:rPr>
            </a:br>
            <a:r>
              <a:rPr lang="ru-RU" sz="2000" dirty="0">
                <a:solidFill>
                  <a:schemeClr val="tx1"/>
                </a:solidFill>
              </a:rPr>
              <a:t>Стоит ли Вам идти на эту встрече? Обоснуйте свой ответ.</a:t>
            </a:r>
          </a:p>
        </p:txBody>
      </p:sp>
      <p:sp>
        <p:nvSpPr>
          <p:cNvPr id="11" name="Скругленный прямоугольник 10"/>
          <p:cNvSpPr/>
          <p:nvPr/>
        </p:nvSpPr>
        <p:spPr>
          <a:xfrm>
            <a:off x="1403648" y="2924944"/>
            <a:ext cx="7632848" cy="30247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Если человек, с которым Вы познакомились в Интернете, предлагает Вам встретиться в реальной жизни, то предупредите Его,</a:t>
            </a:r>
            <a:br>
              <a:rPr lang="ru-RU" sz="2400" dirty="0"/>
            </a:br>
            <a:r>
              <a:rPr lang="ru-RU" sz="2400" dirty="0"/>
              <a:t> что придете навстречу со взрослым. Если Ваш виртуальный друг действительно тот, за кого себя выдает, он нормально отнесется к Вашей заботе о  собственной безопасности.</a:t>
            </a:r>
          </a:p>
          <a:p>
            <a:pPr algn="ctr"/>
            <a:endParaRPr lang="ru-RU" sz="2400" b="1" i="1" dirty="0"/>
          </a:p>
        </p:txBody>
      </p:sp>
      <p:pic>
        <p:nvPicPr>
          <p:cNvPr id="4" name="Рисунок 3">
            <a:hlinkClick r:id="rId3" action="ppaction://hlinksldjump"/>
          </p:cNvPr>
          <p:cNvPicPr>
            <a:picLocks noChangeAspect="1"/>
          </p:cNvPicPr>
          <p:nvPr/>
        </p:nvPicPr>
        <p:blipFill>
          <a:blip r:embed="rId4"/>
          <a:stretch>
            <a:fillRect/>
          </a:stretch>
        </p:blipFill>
        <p:spPr>
          <a:xfrm>
            <a:off x="179512" y="5829938"/>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751797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7" y="853999"/>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342381" y="3429000"/>
            <a:ext cx="7560840" cy="23042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AutoNum type="arabicPeriod"/>
            </a:pPr>
            <a:r>
              <a:rPr lang="ru-RU" sz="2400" dirty="0"/>
              <a:t>Не стоит использовать в своих сообщениях только заглавные буквы, иначе собеседник подумает что Вы на него кричите;</a:t>
            </a:r>
          </a:p>
          <a:p>
            <a:pPr marL="457200" lvl="0" indent="-457200">
              <a:buAutoNum type="arabicPeriod"/>
            </a:pPr>
            <a:r>
              <a:rPr lang="ru-RU" sz="2400" dirty="0"/>
              <a:t>При общении со взрослыми, обращайтесь к ним с заглавной буквы («Вы», «Вам» и т.д.).</a:t>
            </a:r>
          </a:p>
        </p:txBody>
      </p:sp>
      <p:sp>
        <p:nvSpPr>
          <p:cNvPr id="11" name="Скругленная прямоугольная выноска 10"/>
          <p:cNvSpPr/>
          <p:nvPr/>
        </p:nvSpPr>
        <p:spPr>
          <a:xfrm>
            <a:off x="573997" y="1716488"/>
            <a:ext cx="6267813"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Нужен ли сетевой этикет в Интернете? </a:t>
            </a:r>
            <a:br>
              <a:rPr lang="ru-RU" sz="2000" dirty="0">
                <a:solidFill>
                  <a:schemeClr val="tx1"/>
                </a:solidFill>
              </a:rPr>
            </a:br>
            <a:r>
              <a:rPr lang="ru-RU" sz="2000" dirty="0">
                <a:solidFill>
                  <a:schemeClr val="tx1"/>
                </a:solidFill>
              </a:rPr>
              <a:t>Назовите хоты бы два основных правила этикета общения в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53773"/>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83891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hlinkClick r:id="rId3" action="ppaction://hlinksldjump"/>
          </p:cNvPr>
          <p:cNvSpPr/>
          <p:nvPr/>
        </p:nvSpPr>
        <p:spPr>
          <a:xfrm>
            <a:off x="3888432" y="1124744"/>
            <a:ext cx="864096" cy="792088"/>
          </a:xfrm>
          <a:prstGeom prst="rect">
            <a:avLst/>
          </a:prstGeom>
          <a:gradFill>
            <a:gsLst>
              <a:gs pos="0">
                <a:schemeClr val="accent1">
                  <a:shade val="51000"/>
                  <a:satMod val="130000"/>
                </a:schemeClr>
              </a:gs>
              <a:gs pos="71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schemeClr val="bg1"/>
                </a:solidFill>
                <a:hlinkClick r:id="rId4" action="ppaction://hlinksldjump"/>
              </a:rPr>
              <a:t>10</a:t>
            </a:r>
            <a:endParaRPr lang="ru-RU" sz="3600" b="1" dirty="0">
              <a:solidFill>
                <a:schemeClr val="bg1"/>
              </a:solidFill>
            </a:endParaRPr>
          </a:p>
        </p:txBody>
      </p:sp>
      <p:sp>
        <p:nvSpPr>
          <p:cNvPr id="38" name="Прямоугольник 37">
            <a:hlinkClick r:id="rId5" action="ppaction://hlinksldjump"/>
          </p:cNvPr>
          <p:cNvSpPr/>
          <p:nvPr/>
        </p:nvSpPr>
        <p:spPr>
          <a:xfrm>
            <a:off x="4896544"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6" action="ppaction://hlinksldjump"/>
              </a:rPr>
              <a:t>20</a:t>
            </a:r>
            <a:endParaRPr lang="ru-RU" sz="3600" b="1" dirty="0">
              <a:solidFill>
                <a:prstClr val="white"/>
              </a:solidFill>
            </a:endParaRPr>
          </a:p>
        </p:txBody>
      </p:sp>
      <p:sp>
        <p:nvSpPr>
          <p:cNvPr id="39" name="Прямоугольник 38">
            <a:hlinkClick r:id="rId7" action="ppaction://hlinksldjump"/>
          </p:cNvPr>
          <p:cNvSpPr/>
          <p:nvPr/>
        </p:nvSpPr>
        <p:spPr>
          <a:xfrm>
            <a:off x="5904656"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8" action="ppaction://hlinksldjump"/>
              </a:rPr>
              <a:t>30</a:t>
            </a:r>
            <a:endParaRPr lang="ru-RU" sz="3600" b="1" dirty="0">
              <a:solidFill>
                <a:prstClr val="white"/>
              </a:solidFill>
            </a:endParaRPr>
          </a:p>
        </p:txBody>
      </p:sp>
      <p:sp>
        <p:nvSpPr>
          <p:cNvPr id="40" name="Прямоугольник 39">
            <a:hlinkClick r:id="rId9" action="ppaction://hlinksldjump"/>
          </p:cNvPr>
          <p:cNvSpPr/>
          <p:nvPr/>
        </p:nvSpPr>
        <p:spPr>
          <a:xfrm>
            <a:off x="6912768"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9" action="ppaction://hlinksldjump"/>
              </a:rPr>
              <a:t>40</a:t>
            </a:r>
            <a:endParaRPr lang="ru-RU" sz="3600" b="1" dirty="0">
              <a:solidFill>
                <a:prstClr val="white"/>
              </a:solidFill>
            </a:endParaRPr>
          </a:p>
        </p:txBody>
      </p:sp>
      <p:sp>
        <p:nvSpPr>
          <p:cNvPr id="41" name="Прямоугольник 40">
            <a:hlinkClick r:id="rId10" action="ppaction://hlinksldjump"/>
          </p:cNvPr>
          <p:cNvSpPr/>
          <p:nvPr/>
        </p:nvSpPr>
        <p:spPr>
          <a:xfrm>
            <a:off x="7920880"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3" action="ppaction://hlinksldjump"/>
              </a:rPr>
              <a:t>50</a:t>
            </a:r>
            <a:endParaRPr lang="ru-RU" sz="3600" b="1" dirty="0">
              <a:solidFill>
                <a:prstClr val="white"/>
              </a:solidFill>
            </a:endParaRPr>
          </a:p>
        </p:txBody>
      </p:sp>
      <p:sp>
        <p:nvSpPr>
          <p:cNvPr id="42" name="Прямоугольник 41">
            <a:hlinkClick r:id="rId11" action="ppaction://hlinksldjump"/>
          </p:cNvPr>
          <p:cNvSpPr/>
          <p:nvPr/>
        </p:nvSpPr>
        <p:spPr>
          <a:xfrm>
            <a:off x="3888432"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2" action="ppaction://hlinksldjump"/>
              </a:rPr>
              <a:t>10</a:t>
            </a:r>
            <a:endParaRPr lang="ru-RU" sz="3600" b="1" dirty="0">
              <a:solidFill>
                <a:prstClr val="white"/>
              </a:solidFill>
            </a:endParaRPr>
          </a:p>
        </p:txBody>
      </p:sp>
      <p:sp>
        <p:nvSpPr>
          <p:cNvPr id="43" name="Прямоугольник 42">
            <a:hlinkClick r:id="rId13" action="ppaction://hlinksldjump"/>
          </p:cNvPr>
          <p:cNvSpPr/>
          <p:nvPr/>
        </p:nvSpPr>
        <p:spPr>
          <a:xfrm>
            <a:off x="4896544"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4" action="ppaction://hlinksldjump"/>
              </a:rPr>
              <a:t>20</a:t>
            </a:r>
            <a:endParaRPr lang="ru-RU" sz="3600" b="1" dirty="0">
              <a:solidFill>
                <a:prstClr val="white"/>
              </a:solidFill>
            </a:endParaRPr>
          </a:p>
        </p:txBody>
      </p:sp>
      <p:sp>
        <p:nvSpPr>
          <p:cNvPr id="44" name="Прямоугольник 43">
            <a:hlinkClick r:id="rId14" action="ppaction://hlinksldjump"/>
          </p:cNvPr>
          <p:cNvSpPr/>
          <p:nvPr/>
        </p:nvSpPr>
        <p:spPr>
          <a:xfrm>
            <a:off x="5904656"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5" action="ppaction://hlinksldjump"/>
              </a:rPr>
              <a:t>3</a:t>
            </a:r>
            <a:r>
              <a:rPr lang="en-US" sz="3600" b="1" dirty="0">
                <a:solidFill>
                  <a:prstClr val="white"/>
                </a:solidFill>
                <a:hlinkClick r:id="rId5" action="ppaction://hlinksldjump"/>
              </a:rPr>
              <a:t>0</a:t>
            </a:r>
            <a:endParaRPr lang="en-US" sz="3600" b="1" dirty="0">
              <a:solidFill>
                <a:prstClr val="white"/>
              </a:solidFill>
            </a:endParaRPr>
          </a:p>
        </p:txBody>
      </p:sp>
      <p:sp>
        <p:nvSpPr>
          <p:cNvPr id="45" name="Прямоугольник 44">
            <a:hlinkClick r:id="rId7" action="ppaction://hlinksldjump"/>
          </p:cNvPr>
          <p:cNvSpPr/>
          <p:nvPr/>
        </p:nvSpPr>
        <p:spPr>
          <a:xfrm>
            <a:off x="6912768"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7" action="ppaction://hlinksldjump"/>
              </a:rPr>
              <a:t>40</a:t>
            </a:r>
            <a:endParaRPr lang="ru-RU" sz="3600" b="1" dirty="0">
              <a:solidFill>
                <a:prstClr val="white"/>
              </a:solidFill>
            </a:endParaRPr>
          </a:p>
        </p:txBody>
      </p:sp>
      <p:sp>
        <p:nvSpPr>
          <p:cNvPr id="46" name="Прямоугольник 45">
            <a:hlinkClick r:id="rId15" action="ppaction://hlinksldjump"/>
          </p:cNvPr>
          <p:cNvSpPr/>
          <p:nvPr/>
        </p:nvSpPr>
        <p:spPr>
          <a:xfrm>
            <a:off x="7920880"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6" action="ppaction://hlinksldjump"/>
              </a:rPr>
              <a:t>50</a:t>
            </a:r>
            <a:endParaRPr lang="ru-RU" sz="3600" b="1" dirty="0">
              <a:solidFill>
                <a:prstClr val="white"/>
              </a:solidFill>
            </a:endParaRPr>
          </a:p>
        </p:txBody>
      </p:sp>
      <p:sp>
        <p:nvSpPr>
          <p:cNvPr id="47" name="Прямоугольник 46">
            <a:hlinkClick r:id="" action="ppaction://noaction"/>
          </p:cNvPr>
          <p:cNvSpPr/>
          <p:nvPr/>
        </p:nvSpPr>
        <p:spPr>
          <a:xfrm>
            <a:off x="3888432"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7" action="ppaction://hlinksldjump"/>
              </a:rPr>
              <a:t>10</a:t>
            </a:r>
            <a:endParaRPr lang="ru-RU" sz="3600" b="1" dirty="0">
              <a:solidFill>
                <a:prstClr val="white"/>
              </a:solidFill>
            </a:endParaRPr>
          </a:p>
        </p:txBody>
      </p:sp>
      <p:sp>
        <p:nvSpPr>
          <p:cNvPr id="48" name="Прямоугольник 47">
            <a:hlinkClick r:id="" action="ppaction://noaction"/>
          </p:cNvPr>
          <p:cNvSpPr/>
          <p:nvPr/>
        </p:nvSpPr>
        <p:spPr>
          <a:xfrm>
            <a:off x="4896544"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8" action="ppaction://hlinksldjump"/>
              </a:rPr>
              <a:t>20</a:t>
            </a:r>
            <a:endParaRPr lang="ru-RU" sz="3600" b="1" dirty="0">
              <a:solidFill>
                <a:prstClr val="white"/>
              </a:solidFill>
            </a:endParaRPr>
          </a:p>
        </p:txBody>
      </p:sp>
      <p:sp>
        <p:nvSpPr>
          <p:cNvPr id="49" name="Прямоугольник 48">
            <a:hlinkClick r:id="" action="ppaction://noaction"/>
          </p:cNvPr>
          <p:cNvSpPr/>
          <p:nvPr/>
        </p:nvSpPr>
        <p:spPr>
          <a:xfrm>
            <a:off x="5904656"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0" action="ppaction://hlinksldjump"/>
              </a:rPr>
              <a:t>30</a:t>
            </a:r>
            <a:endParaRPr lang="ru-RU" sz="3600" b="1" dirty="0">
              <a:solidFill>
                <a:prstClr val="white"/>
              </a:solidFill>
            </a:endParaRPr>
          </a:p>
        </p:txBody>
      </p:sp>
      <p:sp>
        <p:nvSpPr>
          <p:cNvPr id="50" name="Прямоугольник 49">
            <a:hlinkClick r:id="" action="ppaction://noaction"/>
          </p:cNvPr>
          <p:cNvSpPr/>
          <p:nvPr/>
        </p:nvSpPr>
        <p:spPr>
          <a:xfrm>
            <a:off x="6912768"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9" action="ppaction://hlinksldjump"/>
              </a:rPr>
              <a:t>40</a:t>
            </a:r>
            <a:endParaRPr lang="ru-RU" sz="3600" b="1" dirty="0">
              <a:solidFill>
                <a:prstClr val="white"/>
              </a:solidFill>
            </a:endParaRPr>
          </a:p>
        </p:txBody>
      </p:sp>
      <p:sp>
        <p:nvSpPr>
          <p:cNvPr id="51" name="Прямоугольник 50">
            <a:hlinkClick r:id="" action="ppaction://noaction"/>
          </p:cNvPr>
          <p:cNvSpPr/>
          <p:nvPr/>
        </p:nvSpPr>
        <p:spPr>
          <a:xfrm>
            <a:off x="7920880"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0" action="ppaction://hlinksldjump"/>
              </a:rPr>
              <a:t>50</a:t>
            </a:r>
            <a:endParaRPr lang="ru-RU" sz="3600" b="1" dirty="0">
              <a:solidFill>
                <a:prstClr val="white"/>
              </a:solidFill>
            </a:endParaRPr>
          </a:p>
        </p:txBody>
      </p:sp>
      <p:sp>
        <p:nvSpPr>
          <p:cNvPr id="52" name="Прямоугольник 51">
            <a:hlinkClick r:id="" action="ppaction://noaction"/>
          </p:cNvPr>
          <p:cNvSpPr/>
          <p:nvPr/>
        </p:nvSpPr>
        <p:spPr>
          <a:xfrm>
            <a:off x="3888432"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1" action="ppaction://hlinksldjump"/>
              </a:rPr>
              <a:t>10</a:t>
            </a:r>
            <a:endParaRPr lang="ru-RU" sz="3600" b="1" dirty="0">
              <a:solidFill>
                <a:prstClr val="white"/>
              </a:solidFill>
            </a:endParaRPr>
          </a:p>
        </p:txBody>
      </p:sp>
      <p:sp>
        <p:nvSpPr>
          <p:cNvPr id="53" name="Прямоугольник 52">
            <a:hlinkClick r:id="" action="ppaction://noaction"/>
          </p:cNvPr>
          <p:cNvSpPr/>
          <p:nvPr/>
        </p:nvSpPr>
        <p:spPr>
          <a:xfrm>
            <a:off x="4896544"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1" action="ppaction://hlinksldjump"/>
              </a:rPr>
              <a:t>20</a:t>
            </a:r>
            <a:endParaRPr lang="ru-RU" sz="3600" b="1" dirty="0">
              <a:solidFill>
                <a:prstClr val="white"/>
              </a:solidFill>
            </a:endParaRPr>
          </a:p>
        </p:txBody>
      </p:sp>
      <p:sp>
        <p:nvSpPr>
          <p:cNvPr id="54" name="Прямоугольник 53">
            <a:hlinkClick r:id="" action="ppaction://noaction"/>
          </p:cNvPr>
          <p:cNvSpPr/>
          <p:nvPr/>
        </p:nvSpPr>
        <p:spPr>
          <a:xfrm>
            <a:off x="5904656"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3" action="ppaction://hlinksldjump"/>
              </a:rPr>
              <a:t>30</a:t>
            </a:r>
            <a:endParaRPr lang="ru-RU" sz="3600" b="1" dirty="0">
              <a:solidFill>
                <a:prstClr val="white"/>
              </a:solidFill>
            </a:endParaRPr>
          </a:p>
        </p:txBody>
      </p:sp>
      <p:sp>
        <p:nvSpPr>
          <p:cNvPr id="55" name="Прямоугольник 54">
            <a:hlinkClick r:id="" action="ppaction://noaction"/>
          </p:cNvPr>
          <p:cNvSpPr/>
          <p:nvPr/>
        </p:nvSpPr>
        <p:spPr>
          <a:xfrm>
            <a:off x="6912768"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2" action="ppaction://hlinksldjump"/>
              </a:rPr>
              <a:t>40</a:t>
            </a:r>
            <a:endParaRPr lang="ru-RU" sz="3600" b="1" dirty="0">
              <a:solidFill>
                <a:prstClr val="white"/>
              </a:solidFill>
            </a:endParaRPr>
          </a:p>
        </p:txBody>
      </p:sp>
      <p:sp>
        <p:nvSpPr>
          <p:cNvPr id="56" name="Прямоугольник 55">
            <a:hlinkClick r:id="" action="ppaction://noaction"/>
          </p:cNvPr>
          <p:cNvSpPr/>
          <p:nvPr/>
        </p:nvSpPr>
        <p:spPr>
          <a:xfrm>
            <a:off x="7920880"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3" action="ppaction://hlinksldjump"/>
              </a:rPr>
              <a:t>50</a:t>
            </a:r>
            <a:endParaRPr lang="ru-RU" sz="3600" b="1" dirty="0">
              <a:solidFill>
                <a:prstClr val="white"/>
              </a:solidFill>
            </a:endParaRPr>
          </a:p>
        </p:txBody>
      </p:sp>
      <p:sp>
        <p:nvSpPr>
          <p:cNvPr id="57" name="Прямоугольник 56">
            <a:hlinkClick r:id="" action="ppaction://noaction"/>
          </p:cNvPr>
          <p:cNvSpPr/>
          <p:nvPr/>
        </p:nvSpPr>
        <p:spPr>
          <a:xfrm>
            <a:off x="3888432"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4" action="ppaction://hlinksldjump"/>
              </a:rPr>
              <a:t>10</a:t>
            </a:r>
            <a:endParaRPr lang="ru-RU" sz="3600" b="1" dirty="0">
              <a:solidFill>
                <a:prstClr val="white"/>
              </a:solidFill>
            </a:endParaRPr>
          </a:p>
        </p:txBody>
      </p:sp>
      <p:sp>
        <p:nvSpPr>
          <p:cNvPr id="58" name="Прямоугольник 57">
            <a:hlinkClick r:id="" action="ppaction://noaction"/>
          </p:cNvPr>
          <p:cNvSpPr/>
          <p:nvPr/>
        </p:nvSpPr>
        <p:spPr>
          <a:xfrm>
            <a:off x="4896544"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5" action="ppaction://hlinksldjump"/>
              </a:rPr>
              <a:t>20</a:t>
            </a:r>
            <a:endParaRPr lang="ru-RU" sz="3600" b="1" dirty="0">
              <a:solidFill>
                <a:prstClr val="white"/>
              </a:solidFill>
            </a:endParaRPr>
          </a:p>
        </p:txBody>
      </p:sp>
      <p:sp>
        <p:nvSpPr>
          <p:cNvPr id="59" name="Прямоугольник 58">
            <a:hlinkClick r:id="" action="ppaction://noaction"/>
          </p:cNvPr>
          <p:cNvSpPr/>
          <p:nvPr/>
        </p:nvSpPr>
        <p:spPr>
          <a:xfrm>
            <a:off x="588634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6" action="ppaction://hlinksldjump"/>
              </a:rPr>
              <a:t>30</a:t>
            </a:r>
            <a:endParaRPr lang="ru-RU" sz="3600" b="1" dirty="0">
              <a:solidFill>
                <a:prstClr val="white"/>
              </a:solidFill>
            </a:endParaRPr>
          </a:p>
        </p:txBody>
      </p:sp>
      <p:sp>
        <p:nvSpPr>
          <p:cNvPr id="60" name="Прямоугольник 59">
            <a:hlinkClick r:id="" action="ppaction://noaction"/>
          </p:cNvPr>
          <p:cNvSpPr/>
          <p:nvPr/>
        </p:nvSpPr>
        <p:spPr>
          <a:xfrm>
            <a:off x="6912768"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5" action="ppaction://hlinksldjump"/>
              </a:rPr>
              <a:t>40</a:t>
            </a:r>
            <a:endParaRPr lang="ru-RU" sz="3600" b="1" dirty="0">
              <a:solidFill>
                <a:prstClr val="white"/>
              </a:solidFill>
            </a:endParaRPr>
          </a:p>
        </p:txBody>
      </p:sp>
      <p:sp>
        <p:nvSpPr>
          <p:cNvPr id="61" name="Прямоугольник 60">
            <a:hlinkClick r:id="" action="ppaction://noaction"/>
          </p:cNvPr>
          <p:cNvSpPr/>
          <p:nvPr/>
        </p:nvSpPr>
        <p:spPr>
          <a:xfrm>
            <a:off x="792088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7" action="ppaction://hlinksldjump"/>
              </a:rPr>
              <a:t>50</a:t>
            </a:r>
            <a:endParaRPr lang="ru-RU" sz="3600" b="1" dirty="0">
              <a:solidFill>
                <a:prstClr val="white"/>
              </a:solidFill>
            </a:endParaRPr>
          </a:p>
        </p:txBody>
      </p:sp>
      <p:sp>
        <p:nvSpPr>
          <p:cNvPr id="62" name="Прямоугольник 61"/>
          <p:cNvSpPr/>
          <p:nvPr/>
        </p:nvSpPr>
        <p:spPr>
          <a:xfrm>
            <a:off x="360040" y="1124744"/>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Почта</a:t>
            </a:r>
            <a:endParaRPr lang="ru-RU" sz="3600" dirty="0">
              <a:solidFill>
                <a:prstClr val="white"/>
              </a:solidFill>
            </a:endParaRPr>
          </a:p>
        </p:txBody>
      </p:sp>
      <p:sp>
        <p:nvSpPr>
          <p:cNvPr id="63" name="Прямоугольник 62"/>
          <p:cNvSpPr/>
          <p:nvPr/>
        </p:nvSpPr>
        <p:spPr>
          <a:xfrm>
            <a:off x="360040" y="2060848"/>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Сайты</a:t>
            </a:r>
            <a:endParaRPr lang="ru-RU" sz="3600" dirty="0">
              <a:solidFill>
                <a:prstClr val="white"/>
              </a:solidFill>
            </a:endParaRPr>
          </a:p>
        </p:txBody>
      </p:sp>
      <p:sp>
        <p:nvSpPr>
          <p:cNvPr id="64" name="Прямоугольник 63"/>
          <p:cNvSpPr/>
          <p:nvPr/>
        </p:nvSpPr>
        <p:spPr>
          <a:xfrm>
            <a:off x="360040" y="2996952"/>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Вирусы</a:t>
            </a:r>
            <a:endParaRPr lang="ru-RU" sz="3600" dirty="0">
              <a:solidFill>
                <a:prstClr val="white"/>
              </a:solidFill>
            </a:endParaRPr>
          </a:p>
        </p:txBody>
      </p:sp>
      <p:sp>
        <p:nvSpPr>
          <p:cNvPr id="65" name="Прямоугольник 64"/>
          <p:cNvSpPr/>
          <p:nvPr/>
        </p:nvSpPr>
        <p:spPr>
          <a:xfrm>
            <a:off x="360040" y="3933056"/>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t>Общение</a:t>
            </a:r>
          </a:p>
        </p:txBody>
      </p:sp>
      <p:sp>
        <p:nvSpPr>
          <p:cNvPr id="66" name="Прямоугольник 65"/>
          <p:cNvSpPr/>
          <p:nvPr/>
        </p:nvSpPr>
        <p:spPr>
          <a:xfrm>
            <a:off x="360040" y="4869160"/>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r>
              <a:rPr lang="ru-RU" sz="3600" b="1" dirty="0">
                <a:solidFill>
                  <a:prstClr val="white"/>
                </a:solidFill>
              </a:rPr>
              <a:t> Программы</a:t>
            </a:r>
          </a:p>
        </p:txBody>
      </p:sp>
    </p:spTree>
    <p:extLst>
      <p:ext uri="{BB962C8B-B14F-4D97-AF65-F5344CB8AC3E}">
        <p14:creationId xmlns:p14="http://schemas.microsoft.com/office/powerpoint/2010/main" xmlns="" val="4262740236"/>
      </p:ext>
    </p:extLst>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500" fill="hold"/>
                                        <p:tgtEl>
                                          <p:spTgt spid="55"/>
                                        </p:tgtEl>
                                        <p:attrNameLst>
                                          <p:attrName>ppt_w</p:attrName>
                                        </p:attrNameLst>
                                      </p:cBhvr>
                                      <p:tavLst>
                                        <p:tav tm="0">
                                          <p:val>
                                            <p:fltVal val="0"/>
                                          </p:val>
                                        </p:tav>
                                        <p:tav tm="100000">
                                          <p:val>
                                            <p:strVal val="#ppt_w"/>
                                          </p:val>
                                        </p:tav>
                                      </p:tavLst>
                                    </p:anim>
                                    <p:anim calcmode="lin" valueType="num">
                                      <p:cBhvr>
                                        <p:cTn id="123" dur="500" fill="hold"/>
                                        <p:tgtEl>
                                          <p:spTgt spid="55"/>
                                        </p:tgtEl>
                                        <p:attrNameLst>
                                          <p:attrName>ppt_h</p:attrName>
                                        </p:attrNameLst>
                                      </p:cBhvr>
                                      <p:tavLst>
                                        <p:tav tm="0">
                                          <p:val>
                                            <p:fltVal val="0"/>
                                          </p:val>
                                        </p:tav>
                                        <p:tav tm="100000">
                                          <p:val>
                                            <p:strVal val="#ppt_h"/>
                                          </p:val>
                                        </p:tav>
                                      </p:tavLst>
                                    </p:anim>
                                    <p:animEffect transition="in" filter="fade">
                                      <p:cBhvr>
                                        <p:cTn id="124" dur="500"/>
                                        <p:tgtEl>
                                          <p:spTgt spid="5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fltVal val="0"/>
                                          </p:val>
                                        </p:tav>
                                        <p:tav tm="100000">
                                          <p:val>
                                            <p:strVal val="#ppt_w"/>
                                          </p:val>
                                        </p:tav>
                                      </p:tavLst>
                                    </p:anim>
                                    <p:anim calcmode="lin" valueType="num">
                                      <p:cBhvr>
                                        <p:cTn id="128" dur="500" fill="hold"/>
                                        <p:tgtEl>
                                          <p:spTgt spid="56"/>
                                        </p:tgtEl>
                                        <p:attrNameLst>
                                          <p:attrName>ppt_h</p:attrName>
                                        </p:attrNameLst>
                                      </p:cBhvr>
                                      <p:tavLst>
                                        <p:tav tm="0">
                                          <p:val>
                                            <p:fltVal val="0"/>
                                          </p:val>
                                        </p:tav>
                                        <p:tav tm="100000">
                                          <p:val>
                                            <p:strVal val="#ppt_h"/>
                                          </p:val>
                                        </p:tav>
                                      </p:tavLst>
                                    </p:anim>
                                    <p:animEffect transition="in" filter="fade">
                                      <p:cBhvr>
                                        <p:cTn id="129" dur="500"/>
                                        <p:tgtEl>
                                          <p:spTgt spid="5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p:cTn id="137" dur="500" fill="hold"/>
                                        <p:tgtEl>
                                          <p:spTgt spid="58"/>
                                        </p:tgtEl>
                                        <p:attrNameLst>
                                          <p:attrName>ppt_w</p:attrName>
                                        </p:attrNameLst>
                                      </p:cBhvr>
                                      <p:tavLst>
                                        <p:tav tm="0">
                                          <p:val>
                                            <p:fltVal val="0"/>
                                          </p:val>
                                        </p:tav>
                                        <p:tav tm="100000">
                                          <p:val>
                                            <p:strVal val="#ppt_w"/>
                                          </p:val>
                                        </p:tav>
                                      </p:tavLst>
                                    </p:anim>
                                    <p:anim calcmode="lin" valueType="num">
                                      <p:cBhvr>
                                        <p:cTn id="138" dur="500" fill="hold"/>
                                        <p:tgtEl>
                                          <p:spTgt spid="58"/>
                                        </p:tgtEl>
                                        <p:attrNameLst>
                                          <p:attrName>ppt_h</p:attrName>
                                        </p:attrNameLst>
                                      </p:cBhvr>
                                      <p:tavLst>
                                        <p:tav tm="0">
                                          <p:val>
                                            <p:fltVal val="0"/>
                                          </p:val>
                                        </p:tav>
                                        <p:tav tm="100000">
                                          <p:val>
                                            <p:strVal val="#ppt_h"/>
                                          </p:val>
                                        </p:tav>
                                      </p:tavLst>
                                    </p:anim>
                                    <p:animEffect transition="in" filter="fade">
                                      <p:cBhvr>
                                        <p:cTn id="139" dur="500"/>
                                        <p:tgtEl>
                                          <p:spTgt spid="5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animEffect transition="in" filter="fade">
                                      <p:cBhvr>
                                        <p:cTn id="144" dur="500"/>
                                        <p:tgtEl>
                                          <p:spTgt spid="5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p:cTn id="147" dur="500" fill="hold"/>
                                        <p:tgtEl>
                                          <p:spTgt spid="60"/>
                                        </p:tgtEl>
                                        <p:attrNameLst>
                                          <p:attrName>ppt_w</p:attrName>
                                        </p:attrNameLst>
                                      </p:cBhvr>
                                      <p:tavLst>
                                        <p:tav tm="0">
                                          <p:val>
                                            <p:fltVal val="0"/>
                                          </p:val>
                                        </p:tav>
                                        <p:tav tm="100000">
                                          <p:val>
                                            <p:strVal val="#ppt_w"/>
                                          </p:val>
                                        </p:tav>
                                      </p:tavLst>
                                    </p:anim>
                                    <p:anim calcmode="lin" valueType="num">
                                      <p:cBhvr>
                                        <p:cTn id="148" dur="500" fill="hold"/>
                                        <p:tgtEl>
                                          <p:spTgt spid="60"/>
                                        </p:tgtEl>
                                        <p:attrNameLst>
                                          <p:attrName>ppt_h</p:attrName>
                                        </p:attrNameLst>
                                      </p:cBhvr>
                                      <p:tavLst>
                                        <p:tav tm="0">
                                          <p:val>
                                            <p:fltVal val="0"/>
                                          </p:val>
                                        </p:tav>
                                        <p:tav tm="100000">
                                          <p:val>
                                            <p:strVal val="#ppt_h"/>
                                          </p:val>
                                        </p:tav>
                                      </p:tavLst>
                                    </p:anim>
                                    <p:animEffect transition="in" filter="fade">
                                      <p:cBhvr>
                                        <p:cTn id="149" dur="500"/>
                                        <p:tgtEl>
                                          <p:spTgt spid="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3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grpId="0"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4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5" restart="whenNotActive" fill="hold" evtFilter="cancelBubble" nodeType="interactiveSeq">
                <p:stCondLst>
                  <p:cond evt="onClick" delay="0">
                    <p:tgtEl>
                      <p:spTgt spid="42"/>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91" restart="whenNotActive" fill="hold" evtFilter="cancelBubble" nodeType="interactiveSeq">
                <p:stCondLst>
                  <p:cond evt="onClick" delay="0">
                    <p:tgtEl>
                      <p:spTgt spid="43"/>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43"/>
                                        </p:tgtEl>
                                      </p:cBhvr>
                                    </p:animEffect>
                                    <p:set>
                                      <p:cBhvr>
                                        <p:cTn id="19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7" restart="whenNotActive" fill="hold" evtFilter="cancelBubble" nodeType="interactiveSeq">
                <p:stCondLst>
                  <p:cond evt="onClick" delay="0">
                    <p:tgtEl>
                      <p:spTgt spid="44"/>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44"/>
                                        </p:tgtEl>
                                      </p:cBhvr>
                                    </p:animEffect>
                                    <p:set>
                                      <p:cBhvr>
                                        <p:cTn id="20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9" restart="whenNotActive" fill="hold" evtFilter="cancelBubble" nodeType="interactiveSeq">
                <p:stCondLst>
                  <p:cond evt="onClick" delay="0">
                    <p:tgtEl>
                      <p:spTgt spid="46"/>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grpId="1" nodeType="click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5" restart="whenNotActive" fill="hold" evtFilter="cancelBubble" nodeType="interactiveSeq">
                <p:stCondLst>
                  <p:cond evt="onClick" delay="0">
                    <p:tgtEl>
                      <p:spTgt spid="47"/>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1" nodeType="click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1" restart="whenNotActive" fill="hold" evtFilter="cancelBubble" nodeType="interactiveSeq">
                <p:stCondLst>
                  <p:cond evt="onClick" delay="0">
                    <p:tgtEl>
                      <p:spTgt spid="48"/>
                    </p:tgtEl>
                  </p:cond>
                </p:stCondLst>
                <p:endSync evt="end" delay="0">
                  <p:rtn val="all"/>
                </p:endSync>
                <p:childTnLst>
                  <p:par>
                    <p:cTn id="222" fill="hold">
                      <p:stCondLst>
                        <p:cond delay="0"/>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48"/>
                                        </p:tgtEl>
                                      </p:cBhvr>
                                    </p:animEffect>
                                    <p:set>
                                      <p:cBhvr>
                                        <p:cTn id="22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7" restart="whenNotActive" fill="hold" evtFilter="cancelBubble" nodeType="interactiveSeq">
                <p:stCondLst>
                  <p:cond evt="onClick" delay="0">
                    <p:tgtEl>
                      <p:spTgt spid="49"/>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49"/>
                                        </p:tgtEl>
                                      </p:cBhvr>
                                    </p:animEffect>
                                    <p:set>
                                      <p:cBhvr>
                                        <p:cTn id="23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33" restart="whenNotActive" fill="hold" evtFilter="cancelBubble" nodeType="interactiveSeq">
                <p:stCondLst>
                  <p:cond evt="onClick" delay="0">
                    <p:tgtEl>
                      <p:spTgt spid="50"/>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39" restart="whenNotActive" fill="hold" evtFilter="cancelBubble" nodeType="interactiveSeq">
                <p:stCondLst>
                  <p:cond evt="onClick" delay="0">
                    <p:tgtEl>
                      <p:spTgt spid="51"/>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grpId="1" nodeType="clickEffect">
                                  <p:stCondLst>
                                    <p:cond delay="0"/>
                                  </p:stCondLst>
                                  <p:childTnLst>
                                    <p:animEffect transition="out" filter="fade">
                                      <p:cBhvr>
                                        <p:cTn id="243" dur="500"/>
                                        <p:tgtEl>
                                          <p:spTgt spid="51"/>
                                        </p:tgtEl>
                                      </p:cBhvr>
                                    </p:animEffect>
                                    <p:set>
                                      <p:cBhvr>
                                        <p:cTn id="244"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45" restart="whenNotActive" fill="hold" evtFilter="cancelBubble" nodeType="interactiveSeq">
                <p:stCondLst>
                  <p:cond evt="onClick" delay="0">
                    <p:tgtEl>
                      <p:spTgt spid="52"/>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52"/>
                                        </p:tgtEl>
                                      </p:cBhvr>
                                    </p:animEffect>
                                    <p:set>
                                      <p:cBhvr>
                                        <p:cTn id="2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1" restart="whenNotActive" fill="hold" evtFilter="cancelBubble" nodeType="interactiveSeq">
                <p:stCondLst>
                  <p:cond evt="onClick" delay="0">
                    <p:tgtEl>
                      <p:spTgt spid="53"/>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grpId="1" nodeType="clickEffect">
                                  <p:stCondLst>
                                    <p:cond delay="0"/>
                                  </p:stCondLst>
                                  <p:childTnLst>
                                    <p:animEffect transition="out" filter="fade">
                                      <p:cBhvr>
                                        <p:cTn id="255" dur="500"/>
                                        <p:tgtEl>
                                          <p:spTgt spid="53"/>
                                        </p:tgtEl>
                                      </p:cBhvr>
                                    </p:animEffect>
                                    <p:set>
                                      <p:cBhvr>
                                        <p:cTn id="2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57" restart="whenNotActive" fill="hold" evtFilter="cancelBubble" nodeType="interactiveSeq">
                <p:stCondLst>
                  <p:cond evt="onClick" delay="0">
                    <p:tgtEl>
                      <p:spTgt spid="54"/>
                    </p:tgtEl>
                  </p:cond>
                </p:stCondLst>
                <p:endSync evt="end" delay="0">
                  <p:rtn val="all"/>
                </p:endSync>
                <p:childTnLst>
                  <p:par>
                    <p:cTn id="258" fill="hold">
                      <p:stCondLst>
                        <p:cond delay="0"/>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500"/>
                                        <p:tgtEl>
                                          <p:spTgt spid="54"/>
                                        </p:tgtEl>
                                      </p:cBhvr>
                                    </p:animEffect>
                                    <p:set>
                                      <p:cBhvr>
                                        <p:cTn id="26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3" restart="whenNotActive" fill="hold" evtFilter="cancelBubble" nodeType="interactiveSeq">
                <p:stCondLst>
                  <p:cond evt="onClick" delay="0">
                    <p:tgtEl>
                      <p:spTgt spid="55"/>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55"/>
                                        </p:tgtEl>
                                      </p:cBhvr>
                                    </p:animEffect>
                                    <p:set>
                                      <p:cBhvr>
                                        <p:cTn id="26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9" restart="whenNotActive" fill="hold" evtFilter="cancelBubble" nodeType="interactiveSeq">
                <p:stCondLst>
                  <p:cond evt="onClick" delay="0">
                    <p:tgtEl>
                      <p:spTgt spid="56"/>
                    </p:tgtEl>
                  </p:cond>
                </p:stCondLst>
                <p:endSync evt="end" delay="0">
                  <p:rtn val="all"/>
                </p:endSync>
                <p:childTnLst>
                  <p:par>
                    <p:cTn id="270" fill="hold">
                      <p:stCondLst>
                        <p:cond delay="0"/>
                      </p:stCondLst>
                      <p:childTnLst>
                        <p:par>
                          <p:cTn id="271" fill="hold">
                            <p:stCondLst>
                              <p:cond delay="0"/>
                            </p:stCondLst>
                            <p:childTnLst>
                              <p:par>
                                <p:cTn id="272" presetID="10" presetClass="exit" presetSubtype="0" fill="hold" grpId="1" nodeType="clickEffect">
                                  <p:stCondLst>
                                    <p:cond delay="0"/>
                                  </p:stCondLst>
                                  <p:childTnLst>
                                    <p:animEffect transition="out" filter="fade">
                                      <p:cBhvr>
                                        <p:cTn id="273" dur="500"/>
                                        <p:tgtEl>
                                          <p:spTgt spid="56"/>
                                        </p:tgtEl>
                                      </p:cBhvr>
                                    </p:animEffect>
                                    <p:set>
                                      <p:cBhvr>
                                        <p:cTn id="27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5" restart="whenNotActive" fill="hold" evtFilter="cancelBubble" nodeType="interactiveSeq">
                <p:stCondLst>
                  <p:cond evt="onClick" delay="0">
                    <p:tgtEl>
                      <p:spTgt spid="57"/>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1" nodeType="clickEffect">
                                  <p:stCondLst>
                                    <p:cond delay="0"/>
                                  </p:stCondLst>
                                  <p:childTnLst>
                                    <p:animEffect transition="out" filter="fade">
                                      <p:cBhvr>
                                        <p:cTn id="279" dur="500"/>
                                        <p:tgtEl>
                                          <p:spTgt spid="57"/>
                                        </p:tgtEl>
                                      </p:cBhvr>
                                    </p:animEffect>
                                    <p:set>
                                      <p:cBhvr>
                                        <p:cTn id="2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81" restart="whenNotActive" fill="hold" evtFilter="cancelBubble" nodeType="interactiveSeq">
                <p:stCondLst>
                  <p:cond evt="onClick" delay="0">
                    <p:tgtEl>
                      <p:spTgt spid="58"/>
                    </p:tgtEl>
                  </p:cond>
                </p:stCondLst>
                <p:endSync evt="end" delay="0">
                  <p:rtn val="all"/>
                </p:endSync>
                <p:childTnLst>
                  <p:par>
                    <p:cTn id="282" fill="hold">
                      <p:stCondLst>
                        <p:cond delay="0"/>
                      </p:stCondLst>
                      <p:childTnLst>
                        <p:par>
                          <p:cTn id="283" fill="hold">
                            <p:stCondLst>
                              <p:cond delay="0"/>
                            </p:stCondLst>
                            <p:childTnLst>
                              <p:par>
                                <p:cTn id="284" presetID="10" presetClass="exit" presetSubtype="0" fill="hold" grpId="1" nodeType="clickEffect">
                                  <p:stCondLst>
                                    <p:cond delay="0"/>
                                  </p:stCondLst>
                                  <p:childTnLst>
                                    <p:animEffect transition="out" filter="fade">
                                      <p:cBhvr>
                                        <p:cTn id="285" dur="500"/>
                                        <p:tgtEl>
                                          <p:spTgt spid="58"/>
                                        </p:tgtEl>
                                      </p:cBhvr>
                                    </p:animEffect>
                                    <p:set>
                                      <p:cBhvr>
                                        <p:cTn id="28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7" restart="whenNotActive" fill="hold" evtFilter="cancelBubble" nodeType="interactiveSeq">
                <p:stCondLst>
                  <p:cond evt="onClick" delay="0">
                    <p:tgtEl>
                      <p:spTgt spid="59"/>
                    </p:tgtEl>
                  </p:cond>
                </p:stCondLst>
                <p:endSync evt="end" delay="0">
                  <p:rtn val="all"/>
                </p:endSync>
                <p:childTnLst>
                  <p:par>
                    <p:cTn id="288" fill="hold">
                      <p:stCondLst>
                        <p:cond delay="0"/>
                      </p:stCondLst>
                      <p:childTnLst>
                        <p:par>
                          <p:cTn id="289" fill="hold">
                            <p:stCondLst>
                              <p:cond delay="0"/>
                            </p:stCondLst>
                            <p:childTnLst>
                              <p:par>
                                <p:cTn id="290" presetID="10" presetClass="exit" presetSubtype="0" fill="hold" grpId="1" nodeType="clickEffect">
                                  <p:stCondLst>
                                    <p:cond delay="0"/>
                                  </p:stCondLst>
                                  <p:childTnLst>
                                    <p:animEffect transition="out" filter="fade">
                                      <p:cBhvr>
                                        <p:cTn id="291" dur="500"/>
                                        <p:tgtEl>
                                          <p:spTgt spid="59"/>
                                        </p:tgtEl>
                                      </p:cBhvr>
                                    </p:animEffect>
                                    <p:set>
                                      <p:cBhvr>
                                        <p:cTn id="29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93" restart="whenNotActive" fill="hold" evtFilter="cancelBubble" nodeType="interactiveSeq">
                <p:stCondLst>
                  <p:cond evt="onClick" delay="0">
                    <p:tgtEl>
                      <p:spTgt spid="60"/>
                    </p:tgtEl>
                  </p:cond>
                </p:stCondLst>
                <p:endSync evt="end" delay="0">
                  <p:rtn val="all"/>
                </p:endSync>
                <p:childTnLst>
                  <p:par>
                    <p:cTn id="294" fill="hold">
                      <p:stCondLst>
                        <p:cond delay="0"/>
                      </p:stCondLst>
                      <p:childTnLst>
                        <p:par>
                          <p:cTn id="295" fill="hold">
                            <p:stCondLst>
                              <p:cond delay="0"/>
                            </p:stCondLst>
                            <p:childTnLst>
                              <p:par>
                                <p:cTn id="296" presetID="10" presetClass="exit" presetSubtype="0" fill="hold" grpId="1" nodeType="clickEffect">
                                  <p:stCondLst>
                                    <p:cond delay="0"/>
                                  </p:stCondLst>
                                  <p:childTnLst>
                                    <p:animEffect transition="out" filter="fade">
                                      <p:cBhvr>
                                        <p:cTn id="297" dur="500"/>
                                        <p:tgtEl>
                                          <p:spTgt spid="60"/>
                                        </p:tgtEl>
                                      </p:cBhvr>
                                    </p:animEffect>
                                    <p:set>
                                      <p:cBhvr>
                                        <p:cTn id="29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99" restart="whenNotActive" fill="hold" evtFilter="cancelBubble" nodeType="interactiveSeq">
                <p:stCondLst>
                  <p:cond evt="onClick" delay="0">
                    <p:tgtEl>
                      <p:spTgt spid="61"/>
                    </p:tgtEl>
                  </p:cond>
                </p:stCondLst>
                <p:endSync evt="end" delay="0">
                  <p:rtn val="all"/>
                </p:endSync>
                <p:childTnLst>
                  <p:par>
                    <p:cTn id="300" fill="hold">
                      <p:stCondLst>
                        <p:cond delay="0"/>
                      </p:stCondLst>
                      <p:childTnLst>
                        <p:par>
                          <p:cTn id="301" fill="hold">
                            <p:stCondLst>
                              <p:cond delay="0"/>
                            </p:stCondLst>
                            <p:childTnLst>
                              <p:par>
                                <p:cTn id="302" presetID="10" presetClass="exit" presetSubtype="0" fill="hold" grpId="1" nodeType="clickEffect">
                                  <p:stCondLst>
                                    <p:cond delay="0"/>
                                  </p:stCondLst>
                                  <p:childTnLst>
                                    <p:animEffect transition="out" filter="fade">
                                      <p:cBhvr>
                                        <p:cTn id="303" dur="500"/>
                                        <p:tgtEl>
                                          <p:spTgt spid="61"/>
                                        </p:tgtEl>
                                      </p:cBhvr>
                                    </p:animEffect>
                                    <p:set>
                                      <p:cBhvr>
                                        <p:cTn id="30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755995"/>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algn="r" eaLnBrk="1" hangingPunct="1"/>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769917" y="3280742"/>
            <a:ext cx="7200800" cy="2880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lgn="ctr"/>
            <a:r>
              <a:rPr lang="ru-RU" sz="2400" dirty="0"/>
              <a:t>Вы должны знать, что если публикуете фото или видео в  Интернете — каждый может посмотреть их.  Не публикуйте фотографии, на которых изображены другие люди. Делайте это только с их согласия. Публикуйте только такую информацию, о публикации которой не  пожалеете.</a:t>
            </a:r>
          </a:p>
          <a:p>
            <a:pPr algn="ctr"/>
            <a:endParaRPr lang="ru-RU" sz="2400" b="1" i="1" dirty="0"/>
          </a:p>
        </p:txBody>
      </p:sp>
      <p:sp>
        <p:nvSpPr>
          <p:cNvPr id="11" name="Скругленная прямоугольная выноска 10"/>
          <p:cNvSpPr/>
          <p:nvPr/>
        </p:nvSpPr>
        <p:spPr>
          <a:xfrm>
            <a:off x="345652" y="1557193"/>
            <a:ext cx="681863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 друзьями здорово отдохнули на море, привезли очень много красивых фотографий. Имеете ли Вы право выкладывать эти фотографии без </a:t>
            </a:r>
            <a:r>
              <a:rPr lang="ru-RU" sz="2000" dirty="0" smtClean="0">
                <a:solidFill>
                  <a:schemeClr val="tx1"/>
                </a:solidFill>
              </a:rPr>
              <a:t>разрешения Ваших друзей?</a:t>
            </a: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542494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21424" y="829645"/>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rgbClr val="7030A0"/>
              </a:solidFill>
            </a:endParaRPr>
          </a:p>
          <a:p>
            <a:pPr eaLnBrk="1" hangingPunct="1"/>
            <a:endParaRPr lang="ru-RU" dirty="0"/>
          </a:p>
        </p:txBody>
      </p:sp>
      <p:sp>
        <p:nvSpPr>
          <p:cNvPr id="10" name="Прямоугольник 9"/>
          <p:cNvSpPr/>
          <p:nvPr/>
        </p:nvSpPr>
        <p:spPr>
          <a:xfrm>
            <a:off x="1438307" y="124468"/>
            <a:ext cx="3672408" cy="1323439"/>
          </a:xfrm>
          <a:prstGeom prst="rect">
            <a:avLst/>
          </a:prstGeom>
        </p:spPr>
        <p:txBody>
          <a:bodyPr wrap="square">
            <a:spAutoFit/>
          </a:bodyPr>
          <a:lstStyle/>
          <a:p>
            <a:endParaRPr lang="ru-RU" sz="4000" b="1" dirty="0"/>
          </a:p>
          <a:p>
            <a:endParaRPr lang="ru-RU" sz="4000" dirty="0">
              <a:solidFill>
                <a:schemeClr val="bg1"/>
              </a:solidFill>
              <a:latin typeface="+mj-lt"/>
            </a:endParaRPr>
          </a:p>
        </p:txBody>
      </p:sp>
      <p:sp>
        <p:nvSpPr>
          <p:cNvPr id="13" name="Скругленная прямоугольная выноска 12"/>
          <p:cNvSpPr/>
          <p:nvPr/>
        </p:nvSpPr>
        <p:spPr>
          <a:xfrm>
            <a:off x="646218" y="1700808"/>
            <a:ext cx="6158030" cy="151216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 переписке в одной из социальных сетей Ваш друг просит Вас положить на его новый номер телефона деньги. </a:t>
            </a:r>
            <a:br>
              <a:rPr lang="ru-RU" sz="2000" dirty="0">
                <a:solidFill>
                  <a:schemeClr val="tx1"/>
                </a:solidFill>
              </a:rPr>
            </a:br>
            <a:r>
              <a:rPr lang="ru-RU" sz="2000" dirty="0">
                <a:solidFill>
                  <a:schemeClr val="tx1"/>
                </a:solidFill>
              </a:rPr>
              <a:t>Будете ли Вы это делать? Обоснуйте свой ответ.</a:t>
            </a:r>
          </a:p>
        </p:txBody>
      </p:sp>
      <p:sp>
        <p:nvSpPr>
          <p:cNvPr id="14" name="Скругленный прямоугольник 13"/>
          <p:cNvSpPr/>
          <p:nvPr/>
        </p:nvSpPr>
        <p:spPr>
          <a:xfrm>
            <a:off x="1851822" y="3501008"/>
            <a:ext cx="6680618" cy="20513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 Интернете распространено много преступлений. Среди них взлом аккаунтов в социальных сетях. Не верьте каждому сообщению «друга». Возможно, </a:t>
            </a:r>
            <a:br>
              <a:rPr lang="ru-RU" sz="2400" dirty="0"/>
            </a:br>
            <a:r>
              <a:rPr lang="ru-RU" sz="2400" dirty="0"/>
              <a:t>его взломали.</a:t>
            </a:r>
          </a:p>
        </p:txBody>
      </p:sp>
      <p:sp>
        <p:nvSpPr>
          <p:cNvPr id="7" name="Прямоугольник 6"/>
          <p:cNvSpPr/>
          <p:nvPr/>
        </p:nvSpPr>
        <p:spPr>
          <a:xfrm>
            <a:off x="3649838" y="124468"/>
            <a:ext cx="2529860" cy="707886"/>
          </a:xfrm>
          <a:prstGeom prst="rect">
            <a:avLst/>
          </a:prstGeom>
        </p:spPr>
        <p:txBody>
          <a:bodyPr wrap="none">
            <a:spAutoFit/>
          </a:bodyPr>
          <a:lstStyle/>
          <a:p>
            <a:pPr lvl="0"/>
            <a:r>
              <a:rPr lang="ru-RU" sz="4000" b="1" dirty="0">
                <a:solidFill>
                  <a:prstClr val="black"/>
                </a:solidFill>
              </a:rPr>
              <a:t>Общение</a:t>
            </a:r>
          </a:p>
        </p:txBody>
      </p:sp>
      <p:pic>
        <p:nvPicPr>
          <p:cNvPr id="9" name="Рисунок 8">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5"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74324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8" y="836712"/>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solidFill>
                  <a:prstClr val="black"/>
                </a:solidFill>
              </a:rPr>
              <a:t>Общение</a:t>
            </a:r>
          </a:p>
          <a:p>
            <a:endParaRPr lang="ru-RU" sz="4000" dirty="0">
              <a:solidFill>
                <a:schemeClr val="bg1"/>
              </a:solidFill>
              <a:latin typeface="+mj-lt"/>
            </a:endParaRPr>
          </a:p>
        </p:txBody>
      </p:sp>
      <p:sp>
        <p:nvSpPr>
          <p:cNvPr id="10" name="Скругленная прямоугольная выноска 9"/>
          <p:cNvSpPr/>
          <p:nvPr/>
        </p:nvSpPr>
        <p:spPr>
          <a:xfrm>
            <a:off x="395536" y="1621573"/>
            <a:ext cx="7632848"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Для срочного разрешения дел Вы зашли на свой аккаунт </a:t>
            </a:r>
          </a:p>
          <a:p>
            <a:pPr algn="ctr"/>
            <a:r>
              <a:rPr lang="ru-RU" sz="2000" dirty="0">
                <a:solidFill>
                  <a:schemeClr val="tx1"/>
                </a:solidFill>
              </a:rPr>
              <a:t>«</a:t>
            </a:r>
            <a:r>
              <a:rPr lang="ru-RU" sz="2000" dirty="0" err="1" smtClean="0">
                <a:solidFill>
                  <a:schemeClr val="tx1"/>
                </a:solidFill>
              </a:rPr>
              <a:t>Вконтакте</a:t>
            </a:r>
            <a:r>
              <a:rPr lang="ru-RU" sz="2000" dirty="0">
                <a:solidFill>
                  <a:schemeClr val="tx1"/>
                </a:solidFill>
              </a:rPr>
              <a:t>» и забыли оттуда выйти. Что Вы будете делать для прекращения текущего сеанса? Сформулируйте алгоритм ваших действий</a:t>
            </a:r>
          </a:p>
        </p:txBody>
      </p:sp>
      <p:sp>
        <p:nvSpPr>
          <p:cNvPr id="11" name="Скругленный прямоугольник 10"/>
          <p:cNvSpPr/>
          <p:nvPr/>
        </p:nvSpPr>
        <p:spPr>
          <a:xfrm>
            <a:off x="395536" y="3308129"/>
            <a:ext cx="8472239" cy="22960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b="1" dirty="0"/>
              <a:t>Смена пароля Вашего аккаунта;</a:t>
            </a:r>
          </a:p>
          <a:p>
            <a:pPr marL="457200" indent="-457200">
              <a:buAutoNum type="arabicPeriod"/>
            </a:pPr>
            <a:r>
              <a:rPr lang="ru-RU" sz="2400" b="1" dirty="0"/>
              <a:t>Завершение текущего сеанса через Настройки социальной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409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79847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18838"/>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203848" y="155638"/>
            <a:ext cx="3312368"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323528" y="1695004"/>
            <a:ext cx="8340066" cy="1368152"/>
          </a:xfrm>
          <a:prstGeom prst="wedgeRoundRectCallout">
            <a:avLst>
              <a:gd name="adj1" fmla="val -15874"/>
              <a:gd name="adj2" fmla="val 69483"/>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скачали программу из Интернета. Что нужно сделать </a:t>
            </a:r>
            <a:br>
              <a:rPr lang="ru-RU" sz="2000" dirty="0">
                <a:solidFill>
                  <a:schemeClr val="tx1"/>
                </a:solidFill>
              </a:rPr>
            </a:br>
            <a:r>
              <a:rPr lang="ru-RU" sz="2000" dirty="0">
                <a:solidFill>
                  <a:schemeClr val="tx1"/>
                </a:solidFill>
              </a:rPr>
              <a:t>перед её запуском?</a:t>
            </a:r>
          </a:p>
        </p:txBody>
      </p:sp>
      <p:sp>
        <p:nvSpPr>
          <p:cNvPr id="10" name="Скругленный прямоугольник 9"/>
          <p:cNvSpPr/>
          <p:nvPr/>
        </p:nvSpPr>
        <p:spPr>
          <a:xfrm>
            <a:off x="1403648" y="3776709"/>
            <a:ext cx="7451352" cy="1637175"/>
          </a:xfrm>
          <a:prstGeom prst="roundRect">
            <a:avLst>
              <a:gd name="adj" fmla="val 13113"/>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запуском программы нужно просканировать её антивирусом, поскольку </a:t>
            </a:r>
            <a:br>
              <a:rPr lang="ru-RU" sz="2400" dirty="0"/>
            </a:br>
            <a:r>
              <a:rPr lang="ru-RU" sz="2400" dirty="0"/>
              <a:t>в скаченные из Интернета программы могут быть встроены вирусы.</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763688" y="63644"/>
            <a:ext cx="1359526" cy="1359526"/>
          </a:xfrm>
          <a:prstGeom prst="rect">
            <a:avLst/>
          </a:prstGeom>
        </p:spPr>
      </p:pic>
    </p:spTree>
    <p:extLst>
      <p:ext uri="{BB962C8B-B14F-4D97-AF65-F5344CB8AC3E}">
        <p14:creationId xmlns:p14="http://schemas.microsoft.com/office/powerpoint/2010/main" xmlns="" val="42762089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89480"/>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337924" y="121408"/>
            <a:ext cx="3672408" cy="707886"/>
          </a:xfrm>
          <a:prstGeom prst="rect">
            <a:avLst/>
          </a:prstGeom>
        </p:spPr>
        <p:txBody>
          <a:bodyPr wrap="square">
            <a:spAutoFit/>
          </a:bodyPr>
          <a:lstStyle/>
          <a:p>
            <a:r>
              <a:rPr lang="ru-RU" sz="4000" b="1" dirty="0">
                <a:solidFill>
                  <a:prstClr val="black"/>
                </a:solidFill>
              </a:rPr>
              <a:t>Программы</a:t>
            </a:r>
          </a:p>
        </p:txBody>
      </p:sp>
      <p:sp>
        <p:nvSpPr>
          <p:cNvPr id="12" name="Скругленная прямоугольная выноска 11"/>
          <p:cNvSpPr/>
          <p:nvPr/>
        </p:nvSpPr>
        <p:spPr>
          <a:xfrm>
            <a:off x="323528" y="1740167"/>
            <a:ext cx="8559012" cy="1440160"/>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решили сэкономить на </a:t>
            </a:r>
            <a:r>
              <a:rPr lang="ru-RU" sz="2000" dirty="0" smtClean="0">
                <a:solidFill>
                  <a:schemeClr val="tx1"/>
                </a:solidFill>
              </a:rPr>
              <a:t>антивирусной программе </a:t>
            </a:r>
            <a:r>
              <a:rPr lang="ru-RU" sz="2000" dirty="0">
                <a:solidFill>
                  <a:schemeClr val="tx1"/>
                </a:solidFill>
              </a:rPr>
              <a:t>и установили </a:t>
            </a:r>
            <a:r>
              <a:rPr lang="ru-RU" sz="2000" dirty="0" smtClean="0">
                <a:solidFill>
                  <a:schemeClr val="tx1"/>
                </a:solidFill>
              </a:rPr>
              <a:t>«взломанный» вариант.</a:t>
            </a:r>
            <a:endParaRPr lang="ru-RU" sz="2000" dirty="0">
              <a:solidFill>
                <a:schemeClr val="tx1"/>
              </a:solidFill>
            </a:endParaRPr>
          </a:p>
          <a:p>
            <a:pPr algn="ctr"/>
            <a:r>
              <a:rPr lang="ru-RU" sz="2000" dirty="0">
                <a:solidFill>
                  <a:schemeClr val="tx1"/>
                </a:solidFill>
              </a:rPr>
              <a:t>Правомерны ли Ваши действия? </a:t>
            </a:r>
          </a:p>
        </p:txBody>
      </p:sp>
      <p:sp>
        <p:nvSpPr>
          <p:cNvPr id="13" name="Скругленный прямоугольник 12"/>
          <p:cNvSpPr/>
          <p:nvPr/>
        </p:nvSpPr>
        <p:spPr>
          <a:xfrm>
            <a:off x="1465716" y="3789040"/>
            <a:ext cx="7416824" cy="19972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Во-первых, это нарушение закона об авторских правах.</a:t>
            </a:r>
          </a:p>
          <a:p>
            <a:r>
              <a:rPr lang="ru-RU" sz="2400" dirty="0"/>
              <a:t>Во-вторых, взломанный антивирус может сам содержать вирусы. Устанавливать его небезопасно.</a:t>
            </a:r>
          </a:p>
        </p:txBody>
      </p:sp>
      <p:pic>
        <p:nvPicPr>
          <p:cNvPr id="4" name="Рисунок 3">
            <a:hlinkClick r:id="rId2" action="ppaction://hlinksldjump"/>
          </p:cNvPr>
          <p:cNvPicPr>
            <a:picLocks noChangeAspect="1"/>
          </p:cNvPicPr>
          <p:nvPr/>
        </p:nvPicPr>
        <p:blipFill>
          <a:blip r:embed="rId3"/>
          <a:stretch>
            <a:fillRect/>
          </a:stretch>
        </p:blipFill>
        <p:spPr>
          <a:xfrm>
            <a:off x="323528" y="5786255"/>
            <a:ext cx="1585097" cy="920576"/>
          </a:xfrm>
          <a:prstGeom prst="rect">
            <a:avLst/>
          </a:prstGeom>
        </p:spPr>
      </p:pic>
      <p:pic>
        <p:nvPicPr>
          <p:cNvPr id="5" name="Рисунок 4"/>
          <p:cNvPicPr>
            <a:picLocks noChangeAspect="1"/>
          </p:cNvPicPr>
          <p:nvPr/>
        </p:nvPicPr>
        <p:blipFill>
          <a:blip r:embed="rId4"/>
          <a:stretch>
            <a:fillRect/>
          </a:stretch>
        </p:blipFill>
        <p:spPr>
          <a:xfrm>
            <a:off x="1733985" y="121408"/>
            <a:ext cx="1359526" cy="1359526"/>
          </a:xfrm>
          <a:prstGeom prst="rect">
            <a:avLst/>
          </a:prstGeom>
        </p:spPr>
      </p:pic>
    </p:spTree>
    <p:extLst>
      <p:ext uri="{BB962C8B-B14F-4D97-AF65-F5344CB8AC3E}">
        <p14:creationId xmlns:p14="http://schemas.microsoft.com/office/powerpoint/2010/main" xmlns="" val="4320493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09313"/>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177169"/>
            <a:ext cx="3240360"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323528" y="1671624"/>
            <a:ext cx="8352928" cy="167897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solidFill>
                  <a:schemeClr val="tx1"/>
                </a:solidFill>
              </a:rPr>
              <a:t> </a:t>
            </a:r>
            <a:r>
              <a:rPr lang="ru-RU" sz="2000" dirty="0">
                <a:solidFill>
                  <a:schemeClr val="tx1"/>
                </a:solidFill>
              </a:rPr>
              <a:t>Вы зашли на сайт, на котором во всплывающем объявлении написано, что ваш компьютер заражен. Ваши действия?</a:t>
            </a:r>
          </a:p>
        </p:txBody>
      </p:sp>
      <p:sp>
        <p:nvSpPr>
          <p:cNvPr id="11" name="Скругленный прямоугольник 10"/>
          <p:cNvSpPr/>
          <p:nvPr/>
        </p:nvSpPr>
        <p:spPr>
          <a:xfrm>
            <a:off x="1666975" y="4137171"/>
            <a:ext cx="7200800"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Нужно проигнорировать сообщение и покинуть сайт.</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534749" y="129550"/>
            <a:ext cx="1359526" cy="1359526"/>
          </a:xfrm>
          <a:prstGeom prst="rect">
            <a:avLst/>
          </a:prstGeom>
        </p:spPr>
      </p:pic>
    </p:spTree>
    <p:extLst>
      <p:ext uri="{BB962C8B-B14F-4D97-AF65-F5344CB8AC3E}">
        <p14:creationId xmlns:p14="http://schemas.microsoft.com/office/powerpoint/2010/main" xmlns="" val="226804717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03699"/>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225268"/>
            <a:ext cx="3168352"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288877" y="1770494"/>
            <a:ext cx="8544246" cy="143850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заметили, что у </a:t>
            </a:r>
            <a:r>
              <a:rPr lang="ru-RU" sz="2000" dirty="0" smtClean="0">
                <a:solidFill>
                  <a:schemeClr val="tx1"/>
                </a:solidFill>
              </a:rPr>
              <a:t>Вас уменьшилась скорость загрузки информации из Интернета и уменьшилась скорость работы компьютера. Как Вы думаете, в чем состоит причина этих явлений? Как Вам поступить в этом случае?</a:t>
            </a:r>
            <a:endParaRPr lang="ru-RU" sz="2000" dirty="0">
              <a:solidFill>
                <a:schemeClr val="tx1"/>
              </a:solidFill>
            </a:endParaRPr>
          </a:p>
        </p:txBody>
      </p:sp>
      <p:sp>
        <p:nvSpPr>
          <p:cNvPr id="11" name="Скругленный прямоугольник 10"/>
          <p:cNvSpPr/>
          <p:nvPr/>
        </p:nvSpPr>
        <p:spPr>
          <a:xfrm>
            <a:off x="1632323" y="3837972"/>
            <a:ext cx="7200800" cy="14401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Возможно, компьютер был заражен вирусом. Необходимо установить антивирусную программу. </a:t>
            </a:r>
            <a:endParaRPr lang="ru-RU" sz="2400" dirty="0"/>
          </a:p>
        </p:txBody>
      </p:sp>
      <p:pic>
        <p:nvPicPr>
          <p:cNvPr id="4" name="Рисунок 3">
            <a:hlinkClick r:id="rId3" action="ppaction://hlinksldjump"/>
          </p:cNvPr>
          <p:cNvPicPr>
            <a:picLocks noChangeAspect="1"/>
          </p:cNvPicPr>
          <p:nvPr/>
        </p:nvPicPr>
        <p:blipFill>
          <a:blip r:embed="rId4"/>
          <a:stretch>
            <a:fillRect/>
          </a:stretch>
        </p:blipFill>
        <p:spPr>
          <a:xfrm>
            <a:off x="270968" y="5661248"/>
            <a:ext cx="1585097" cy="920576"/>
          </a:xfrm>
          <a:prstGeom prst="rect">
            <a:avLst/>
          </a:prstGeom>
        </p:spPr>
      </p:pic>
      <p:pic>
        <p:nvPicPr>
          <p:cNvPr id="5" name="Рисунок 4"/>
          <p:cNvPicPr>
            <a:picLocks noChangeAspect="1"/>
          </p:cNvPicPr>
          <p:nvPr/>
        </p:nvPicPr>
        <p:blipFill>
          <a:blip r:embed="rId5"/>
          <a:stretch>
            <a:fillRect/>
          </a:stretch>
        </p:blipFill>
        <p:spPr>
          <a:xfrm>
            <a:off x="1619672" y="50928"/>
            <a:ext cx="1359526" cy="1359526"/>
          </a:xfrm>
          <a:prstGeom prst="rect">
            <a:avLst/>
          </a:prstGeom>
        </p:spPr>
      </p:pic>
    </p:spTree>
    <p:extLst>
      <p:ext uri="{BB962C8B-B14F-4D97-AF65-F5344CB8AC3E}">
        <p14:creationId xmlns:p14="http://schemas.microsoft.com/office/powerpoint/2010/main" xmlns="" val="28184193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24518"/>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275856" y="147539"/>
            <a:ext cx="3168352"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179512" y="1695004"/>
            <a:ext cx="820891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В чем состоит специфика работы антивирусного сканера? </a:t>
            </a:r>
            <a:r>
              <a:rPr lang="ru-RU" sz="2000" dirty="0">
                <a:solidFill>
                  <a:schemeClr val="tx1"/>
                </a:solidFill>
              </a:rPr>
              <a:t/>
            </a:r>
            <a:br>
              <a:rPr lang="ru-RU" sz="2000" dirty="0">
                <a:solidFill>
                  <a:schemeClr val="tx1"/>
                </a:solidFill>
              </a:rPr>
            </a:br>
            <a:r>
              <a:rPr lang="ru-RU" sz="2000" dirty="0">
                <a:solidFill>
                  <a:schemeClr val="tx1"/>
                </a:solidFill>
              </a:rPr>
              <a:t>Что предпочтительнее </a:t>
            </a:r>
            <a:r>
              <a:rPr lang="ru-RU" sz="2000" dirty="0" smtClean="0">
                <a:solidFill>
                  <a:schemeClr val="tx1"/>
                </a:solidFill>
              </a:rPr>
              <a:t>использовать: только сканер или комплексную антивирусную программу?</a:t>
            </a:r>
            <a:endParaRPr lang="ru-RU" sz="2000" dirty="0">
              <a:solidFill>
                <a:schemeClr val="tx1"/>
              </a:solidFill>
            </a:endParaRPr>
          </a:p>
        </p:txBody>
      </p:sp>
      <p:sp>
        <p:nvSpPr>
          <p:cNvPr id="13" name="Скругленный прямоугольник 12"/>
          <p:cNvSpPr/>
          <p:nvPr/>
        </p:nvSpPr>
        <p:spPr>
          <a:xfrm>
            <a:off x="1000100" y="3356992"/>
            <a:ext cx="7973541" cy="23126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Антивирусный сканер проверяет файлы по требованию пользователя или по расписанию в определенное время. Комплексная антивирусная программа постоянно проверяет состояние компьютера.  Поэтому предпочтительнее применять комплексную антивирусную программу.</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3074" name="Picture 2" descr="ÐÐ°ÑÑÐ¸Ð½ÐºÐ¸ Ð¿Ð¾ Ð·Ð°Ð¿ÑÐ¾ÑÑ Ð¿ÑÐ¾Ð³ÑÐ°Ð¼Ð¼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73636" y="-44822"/>
            <a:ext cx="1356239" cy="136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358746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843177"/>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ый прямоугольник 9"/>
          <p:cNvSpPr/>
          <p:nvPr/>
        </p:nvSpPr>
        <p:spPr>
          <a:xfrm>
            <a:off x="3059832" y="3573016"/>
            <a:ext cx="5904656" cy="2267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Если Вам пришло сообщение с незнакомого адреса, его лучше </a:t>
            </a:r>
            <a:br>
              <a:rPr lang="ru-RU" sz="2400" dirty="0"/>
            </a:br>
            <a:r>
              <a:rPr lang="ru-RU" sz="2400" dirty="0"/>
              <a:t>не открывать. Подобные письма могут содержать вирусы. Лучше добавить это письмо в спам.</a:t>
            </a:r>
          </a:p>
          <a:p>
            <a:pPr algn="ctr"/>
            <a:endParaRPr lang="ru-RU" sz="2400" b="1" i="1" dirty="0"/>
          </a:p>
        </p:txBody>
      </p:sp>
      <p:sp>
        <p:nvSpPr>
          <p:cNvPr id="11" name="Скругленная прямоугольная выноска 10"/>
          <p:cNvSpPr/>
          <p:nvPr/>
        </p:nvSpPr>
        <p:spPr>
          <a:xfrm flipH="1">
            <a:off x="505222" y="1755562"/>
            <a:ext cx="6346992" cy="141736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получили письмо по электронной почте </a:t>
            </a:r>
            <a:br>
              <a:rPr lang="ru-RU" sz="2000" dirty="0">
                <a:solidFill>
                  <a:schemeClr val="tx1"/>
                </a:solidFill>
              </a:rPr>
            </a:br>
            <a:r>
              <a:rPr lang="ru-RU" sz="2000" dirty="0">
                <a:solidFill>
                  <a:schemeClr val="tx1"/>
                </a:solidFill>
              </a:rPr>
              <a:t>с незнакомого Вам адреса. Стоит ли его открывать?</a:t>
            </a:r>
          </a:p>
        </p:txBody>
      </p:sp>
      <p:pic>
        <p:nvPicPr>
          <p:cNvPr id="1026" name="Picture 2" descr="ÐÐ°ÑÑÐ¸Ð½ÐºÐ¸ Ð¿Ð¾ Ð·Ð°Ð¿ÑÐ¾ÑÑ Ð½Ð°ÑÐ°Ð»Ð¾ ÐºÐ½Ð¾Ð¿ÐºÐ°">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733256"/>
            <a:ext cx="1584176" cy="91825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23523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80498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776448"/>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7" name="Скругленный прямоугольник 6"/>
          <p:cNvSpPr/>
          <p:nvPr/>
        </p:nvSpPr>
        <p:spPr>
          <a:xfrm>
            <a:off x="1357290" y="3143398"/>
            <a:ext cx="7560840" cy="27879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Нежелательные письма от незнакомых людей называются «Спам». Если Вы получили такое письмо, не отвечайте на него. Если Вы ответите на подобное письмо, отправитель будет знать, что Вы пользуетесь своим электронным почтовым ящиком, и будет продолжать посылать Вам спам.</a:t>
            </a:r>
          </a:p>
        </p:txBody>
      </p:sp>
      <p:sp>
        <p:nvSpPr>
          <p:cNvPr id="9" name="Скругленная прямоугольная выноска 8"/>
          <p:cNvSpPr/>
          <p:nvPr/>
        </p:nvSpPr>
        <p:spPr>
          <a:xfrm>
            <a:off x="539552" y="1566355"/>
            <a:ext cx="6336704" cy="1224137"/>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За день на Ваш почтовый ящик пришло 50 писем, </a:t>
            </a:r>
            <a:br>
              <a:rPr lang="ru-RU" sz="2000" dirty="0">
                <a:solidFill>
                  <a:schemeClr val="tx1"/>
                </a:solidFill>
              </a:rPr>
            </a:br>
            <a:r>
              <a:rPr lang="ru-RU" sz="2000" dirty="0">
                <a:solidFill>
                  <a:schemeClr val="tx1"/>
                </a:solidFill>
              </a:rPr>
              <a:t>и все они попали в папку </a:t>
            </a:r>
            <a:r>
              <a:rPr lang="ru-RU" sz="2000" dirty="0" smtClean="0">
                <a:solidFill>
                  <a:schemeClr val="tx1"/>
                </a:solidFill>
              </a:rPr>
              <a:t>«Спам». </a:t>
            </a:r>
            <a:r>
              <a:rPr lang="ru-RU" sz="2000" dirty="0">
                <a:solidFill>
                  <a:schemeClr val="tx1"/>
                </a:solidFill>
              </a:rPr>
              <a:t>Будете ли Вы отвечать на эти письма? Обоснуйте свой ответ.</a:t>
            </a:r>
          </a:p>
        </p:txBody>
      </p:sp>
      <p:sp>
        <p:nvSpPr>
          <p:cNvPr id="11" name="Прямоугольник 10"/>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26612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4307" y="831869"/>
            <a:ext cx="778668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a:t>
            </a: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ая прямоугольная выноска 9"/>
          <p:cNvSpPr/>
          <p:nvPr/>
        </p:nvSpPr>
        <p:spPr>
          <a:xfrm>
            <a:off x="539552" y="1757461"/>
            <a:ext cx="6912768" cy="117819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электронную почту Вам пришло оскорбительное письмо, в котором Вас всячески </a:t>
            </a:r>
            <a:r>
              <a:rPr lang="ru-RU" sz="2000" dirty="0" smtClean="0">
                <a:solidFill>
                  <a:schemeClr val="tx1"/>
                </a:solidFill>
              </a:rPr>
              <a:t>унижают. </a:t>
            </a:r>
            <a:r>
              <a:rPr lang="ru-RU" sz="2000" dirty="0">
                <a:solidFill>
                  <a:schemeClr val="tx1"/>
                </a:solidFill>
              </a:rPr>
              <a:t/>
            </a:r>
            <a:br>
              <a:rPr lang="ru-RU" sz="2000" dirty="0">
                <a:solidFill>
                  <a:schemeClr val="tx1"/>
                </a:solidFill>
              </a:rPr>
            </a:br>
            <a:r>
              <a:rPr lang="ru-RU" sz="2000" dirty="0">
                <a:solidFill>
                  <a:schemeClr val="tx1"/>
                </a:solidFill>
              </a:rPr>
              <a:t>Ваши действия?</a:t>
            </a:r>
          </a:p>
        </p:txBody>
      </p:sp>
      <p:sp>
        <p:nvSpPr>
          <p:cNvPr id="12" name="Скругленный прямоугольник 11"/>
          <p:cNvSpPr/>
          <p:nvPr/>
        </p:nvSpPr>
        <p:spPr>
          <a:xfrm>
            <a:off x="2211710" y="3429000"/>
            <a:ext cx="6672039"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Если Вам приходят письма с неприятным или оскорбляющим Вас содержанием, </a:t>
            </a:r>
            <a:br>
              <a:rPr lang="ru-RU" sz="2400" dirty="0"/>
            </a:br>
            <a:r>
              <a:rPr lang="ru-RU" sz="2400" dirty="0"/>
              <a:t>если кто-то ведет себя в Вашем отношении неподобающим образом, нужно сообщить об этом взрослым.</a:t>
            </a:r>
          </a:p>
          <a:p>
            <a:pPr algn="ct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661248"/>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955822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683568" y="6021288"/>
            <a:ext cx="1141841" cy="369332"/>
          </a:xfrm>
          <a:prstGeom prst="rect">
            <a:avLst/>
          </a:prstGeom>
          <a:noFill/>
        </p:spPr>
        <p:txBody>
          <a:bodyPr wrap="square" rtlCol="0">
            <a:spAutoFit/>
          </a:bodyPr>
          <a:lstStyle/>
          <a:p>
            <a:r>
              <a:rPr lang="ru-RU" dirty="0">
                <a:solidFill>
                  <a:schemeClr val="bg1"/>
                </a:solidFill>
              </a:rPr>
              <a:t> </a:t>
            </a:r>
            <a:endParaRPr lang="ru-RU" dirty="0">
              <a:solidFill>
                <a:srgbClr val="FF0000"/>
              </a:solidFill>
            </a:endParaRPr>
          </a:p>
        </p:txBody>
      </p:sp>
      <p:sp>
        <p:nvSpPr>
          <p:cNvPr id="8" name="TextBox 7"/>
          <p:cNvSpPr txBox="1">
            <a:spLocks noChangeArrowheads="1"/>
          </p:cNvSpPr>
          <p:nvPr/>
        </p:nvSpPr>
        <p:spPr bwMode="auto">
          <a:xfrm>
            <a:off x="827584" y="754831"/>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40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059832" y="100684"/>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1" name="Скругленная прямоугольная выноска 10"/>
          <p:cNvSpPr/>
          <p:nvPr/>
        </p:nvSpPr>
        <p:spPr>
          <a:xfrm>
            <a:off x="521271" y="1889767"/>
            <a:ext cx="7416824" cy="1163245"/>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Как избежать заражения компьютера через электронную почту?</a:t>
            </a:r>
          </a:p>
        </p:txBody>
      </p:sp>
      <p:sp>
        <p:nvSpPr>
          <p:cNvPr id="12" name="Скругленный прямоугольник 11"/>
          <p:cNvSpPr/>
          <p:nvPr/>
        </p:nvSpPr>
        <p:spPr>
          <a:xfrm>
            <a:off x="2447764" y="3861048"/>
            <a:ext cx="6048672"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Не открывать подозрительные письма </a:t>
            </a:r>
            <a:br>
              <a:rPr lang="ru-RU" sz="2400" dirty="0"/>
            </a:br>
            <a:r>
              <a:rPr lang="ru-RU" sz="2400" dirty="0"/>
              <a:t>с незнакомых адресов и проверять вложенные файлы антивирусом</a:t>
            </a:r>
            <a:r>
              <a:rPr lang="ru-RU" sz="2400" b="1" i="1" dirty="0"/>
              <a:t>.</a:t>
            </a:r>
          </a:p>
        </p:txBody>
      </p:sp>
      <p:pic>
        <p:nvPicPr>
          <p:cNvPr id="4" name="Рисунок 3">
            <a:hlinkClick r:id="rId2" action="ppaction://hlinksldjump"/>
          </p:cNvPr>
          <p:cNvPicPr>
            <a:picLocks noChangeAspect="1"/>
          </p:cNvPicPr>
          <p:nvPr/>
        </p:nvPicPr>
        <p:blipFill>
          <a:blip r:embed="rId3"/>
          <a:stretch>
            <a:fillRect/>
          </a:stretch>
        </p:blipFill>
        <p:spPr>
          <a:xfrm>
            <a:off x="395536" y="5661248"/>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05423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11560" y="692696"/>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50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2915816" y="44624"/>
            <a:ext cx="5112568" cy="707886"/>
          </a:xfrm>
          <a:prstGeom prst="rect">
            <a:avLst/>
          </a:prstGeom>
        </p:spPr>
        <p:txBody>
          <a:bodyPr wrap="square">
            <a:spAutoFit/>
          </a:bodyPr>
          <a:lstStyle/>
          <a:p>
            <a:r>
              <a:rPr lang="ru-RU" sz="4000" b="1" dirty="0">
                <a:latin typeface="+mj-lt"/>
              </a:rPr>
              <a:t>     Почта</a:t>
            </a:r>
          </a:p>
        </p:txBody>
      </p:sp>
      <p:sp>
        <p:nvSpPr>
          <p:cNvPr id="11" name="Скругленная прямоугольная выноска 10"/>
          <p:cNvSpPr/>
          <p:nvPr/>
        </p:nvSpPr>
        <p:spPr>
          <a:xfrm>
            <a:off x="467544" y="1628800"/>
            <a:ext cx="8280920"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Если в письме хорошо известный Вам человек </a:t>
            </a:r>
            <a:br>
              <a:rPr lang="ru-RU" sz="2000" dirty="0">
                <a:solidFill>
                  <a:schemeClr val="tx1"/>
                </a:solidFill>
              </a:rPr>
            </a:br>
            <a:r>
              <a:rPr lang="ru-RU" sz="2000" dirty="0">
                <a:solidFill>
                  <a:schemeClr val="tx1"/>
                </a:solidFill>
              </a:rPr>
              <a:t>без предупреждения прислал </a:t>
            </a:r>
            <a:r>
              <a:rPr lang="ru-RU" sz="2000" dirty="0" smtClean="0">
                <a:solidFill>
                  <a:schemeClr val="tx1"/>
                </a:solidFill>
              </a:rPr>
              <a:t>файл, имеющий расширение </a:t>
            </a:r>
            <a:r>
              <a:rPr lang="ru-RU" sz="2000" b="1" dirty="0" smtClean="0">
                <a:solidFill>
                  <a:schemeClr val="tx1"/>
                </a:solidFill>
              </a:rPr>
              <a:t>.</a:t>
            </a:r>
            <a:r>
              <a:rPr lang="en-US" sz="2000" b="1" dirty="0" smtClean="0">
                <a:solidFill>
                  <a:schemeClr val="tx1"/>
                </a:solidFill>
              </a:rPr>
              <a:t>exe</a:t>
            </a:r>
            <a:r>
              <a:rPr lang="ru-RU" sz="2000" dirty="0" smtClean="0">
                <a:solidFill>
                  <a:schemeClr val="tx1"/>
                </a:solidFill>
              </a:rPr>
              <a:t>, </a:t>
            </a:r>
            <a:r>
              <a:rPr lang="ru-RU" sz="2000" dirty="0">
                <a:solidFill>
                  <a:schemeClr val="tx1"/>
                </a:solidFill>
              </a:rPr>
              <a:t>что Вы будете делать?</a:t>
            </a:r>
          </a:p>
        </p:txBody>
      </p:sp>
      <p:sp>
        <p:nvSpPr>
          <p:cNvPr id="12" name="Скругленный прямоугольник 11"/>
          <p:cNvSpPr/>
          <p:nvPr/>
        </p:nvSpPr>
        <p:spPr>
          <a:xfrm>
            <a:off x="2000232" y="3978188"/>
            <a:ext cx="6929486" cy="2160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Поскольку </a:t>
            </a:r>
            <a:r>
              <a:rPr lang="ru-RU" sz="2400" dirty="0" smtClean="0"/>
              <a:t>файл </a:t>
            </a:r>
            <a:r>
              <a:rPr lang="ru-RU" sz="2400" dirty="0"/>
              <a:t>прислали</a:t>
            </a:r>
            <a:br>
              <a:rPr lang="ru-RU" sz="2400" dirty="0"/>
            </a:br>
            <a:r>
              <a:rPr lang="ru-RU" sz="2400" dirty="0"/>
              <a:t> без предупреждения, </a:t>
            </a:r>
            <a:r>
              <a:rPr lang="ru-RU" sz="2400" dirty="0" smtClean="0"/>
              <a:t>он имеет специфическое расширение, то возникает подозрение о том,</a:t>
            </a:r>
            <a:r>
              <a:rPr lang="ru-RU" sz="2400" dirty="0"/>
              <a:t/>
            </a:r>
            <a:br>
              <a:rPr lang="ru-RU" sz="2400" dirty="0"/>
            </a:br>
            <a:r>
              <a:rPr lang="ru-RU" sz="2400" dirty="0"/>
              <a:t>что </a:t>
            </a:r>
            <a:r>
              <a:rPr lang="ru-RU" sz="2400" dirty="0" smtClean="0"/>
              <a:t>этот файл содержит </a:t>
            </a:r>
            <a:r>
              <a:rPr lang="ru-RU" sz="2400" dirty="0"/>
              <a:t>вирус </a:t>
            </a:r>
            <a:r>
              <a:rPr lang="ru-RU" sz="2400" dirty="0" smtClean="0"/>
              <a:t>. </a:t>
            </a:r>
          </a:p>
          <a:p>
            <a:pPr algn="ctr"/>
            <a:r>
              <a:rPr lang="ru-RU" sz="2400" dirty="0" smtClean="0"/>
              <a:t>Лучше </a:t>
            </a:r>
            <a:r>
              <a:rPr lang="ru-RU" sz="2400" dirty="0"/>
              <a:t>удалить письмо.</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51520" y="5678140"/>
            <a:ext cx="1585097" cy="920576"/>
          </a:xfrm>
          <a:prstGeom prst="rect">
            <a:avLst/>
          </a:prstGeom>
        </p:spPr>
      </p:pic>
      <p:pic>
        <p:nvPicPr>
          <p:cNvPr id="1536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252734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2771801" y="3753036"/>
            <a:ext cx="5616624"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Когда Вы регистрируетесь на сайтах, не указывайте личную информацию (номер мобильного телефона, адрес места жительства и другие данные).</a:t>
            </a:r>
          </a:p>
          <a:p>
            <a:pPr algn="ctr"/>
            <a:endParaRPr lang="ru-RU" sz="2400" b="1" i="1" dirty="0"/>
          </a:p>
        </p:txBody>
      </p:sp>
      <p:sp>
        <p:nvSpPr>
          <p:cNvPr id="11" name="Скругленная прямоугольная выноска 10"/>
          <p:cNvSpPr/>
          <p:nvPr/>
        </p:nvSpPr>
        <p:spPr>
          <a:xfrm>
            <a:off x="342974" y="1913930"/>
            <a:ext cx="840548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проходите регистрацию на сайте интернет-магазина. При регистрации у Вас потребовали домашний адрес, номер мобильного телефона </a:t>
            </a:r>
            <a:r>
              <a:rPr lang="ru-RU" sz="2000" dirty="0" smtClean="0">
                <a:solidFill>
                  <a:schemeClr val="tx1"/>
                </a:solidFill>
              </a:rPr>
              <a:t>и </a:t>
            </a:r>
            <a:r>
              <a:rPr lang="ru-RU" sz="2000" dirty="0">
                <a:solidFill>
                  <a:schemeClr val="tx1"/>
                </a:solidFill>
              </a:rPr>
              <a:t>паспортные данные. </a:t>
            </a:r>
            <a:endParaRPr lang="ru-RU" sz="2000" dirty="0" smtClean="0">
              <a:solidFill>
                <a:schemeClr val="tx1"/>
              </a:solidFill>
            </a:endParaRPr>
          </a:p>
          <a:p>
            <a:r>
              <a:rPr lang="ru-RU" sz="2000" dirty="0" smtClean="0">
                <a:solidFill>
                  <a:schemeClr val="tx1"/>
                </a:solidFill>
              </a:rPr>
              <a:t>Что </a:t>
            </a:r>
            <a:r>
              <a:rPr lang="ru-RU" sz="2000" dirty="0">
                <a:solidFill>
                  <a:schemeClr val="tx1"/>
                </a:solidFill>
              </a:rPr>
              <a:t>Вы будете делать?</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13215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24518"/>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3" name="Скругленная прямоугольная выноска 12"/>
          <p:cNvSpPr/>
          <p:nvPr/>
        </p:nvSpPr>
        <p:spPr>
          <a:xfrm>
            <a:off x="467544" y="223023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загрузили файл с сайта. Что необходимо сделать, прежде чем открыть файл?</a:t>
            </a:r>
          </a:p>
        </p:txBody>
      </p:sp>
      <p:sp>
        <p:nvSpPr>
          <p:cNvPr id="14" name="Скругленный прямоугольник 13"/>
          <p:cNvSpPr/>
          <p:nvPr/>
        </p:nvSpPr>
        <p:spPr>
          <a:xfrm>
            <a:off x="2627784" y="4103637"/>
            <a:ext cx="5986951" cy="11444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открытием его нужно проверить антивирусом.</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33264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Заголовок_ШАБЛОН">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1F497D"/>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868</Words>
  <Application>Microsoft Office PowerPoint</Application>
  <PresentationFormat>Экран (4:3)</PresentationFormat>
  <Paragraphs>184</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1_Заголовок_ШАБЛОН</vt:lpstr>
      <vt:lpstr>Игра «Безопасность в Интернете»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Оля</cp:lastModifiedBy>
  <cp:revision>124</cp:revision>
  <dcterms:created xsi:type="dcterms:W3CDTF">2015-04-02T16:04:45Z</dcterms:created>
  <dcterms:modified xsi:type="dcterms:W3CDTF">2018-10-11T11:35:02Z</dcterms:modified>
</cp:coreProperties>
</file>