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9" r:id="rId2"/>
    <p:sldId id="279" r:id="rId3"/>
    <p:sldId id="258" r:id="rId4"/>
    <p:sldId id="280" r:id="rId5"/>
    <p:sldId id="282" r:id="rId6"/>
    <p:sldId id="263" r:id="rId7"/>
    <p:sldId id="262" r:id="rId8"/>
    <p:sldId id="278" r:id="rId9"/>
    <p:sldId id="286" r:id="rId10"/>
    <p:sldId id="266" r:id="rId11"/>
    <p:sldId id="283" r:id="rId12"/>
    <p:sldId id="285" r:id="rId13"/>
    <p:sldId id="284" r:id="rId14"/>
    <p:sldId id="287" r:id="rId15"/>
    <p:sldId id="288" r:id="rId16"/>
    <p:sldId id="289" r:id="rId17"/>
    <p:sldId id="290" r:id="rId18"/>
    <p:sldId id="271" r:id="rId19"/>
    <p:sldId id="277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2" r:id="rId30"/>
    <p:sldId id="300" r:id="rId31"/>
    <p:sldId id="301" r:id="rId32"/>
    <p:sldId id="303" r:id="rId33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B16"/>
    <a:srgbClr val="F02C56"/>
    <a:srgbClr val="F24469"/>
    <a:srgbClr val="F83E73"/>
    <a:srgbClr val="FF373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97" autoAdjust="0"/>
    <p:restoredTop sz="96209" autoAdjust="0"/>
  </p:normalViewPr>
  <p:slideViewPr>
    <p:cSldViewPr>
      <p:cViewPr>
        <p:scale>
          <a:sx n="80" d="100"/>
          <a:sy n="80" d="100"/>
        </p:scale>
        <p:origin x="-972" y="-7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96447-592C-4AED-8626-C9F5F927141D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5BF52-2F85-4B0C-979F-5C85017AF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5749-236F-4AEC-A564-EB30D71604F6}" type="datetime1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776B-A1C6-41AC-A53A-F4397330B14D}" type="datetime1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29DD-13D6-4AB2-87F8-615BFD9AC377}" type="datetime1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33A8-FE99-40BA-838C-0C5CFE228435}" type="datetime1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4280-C035-4F85-B8F5-7368FB66E5CB}" type="datetime1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5CD8-2066-49AC-ADD5-B5561F2ED073}" type="datetime1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2603-A031-4705-A95E-16AFBA5F092D}" type="datetime1">
              <a:rPr lang="ru-RU" smtClean="0"/>
              <a:pPr/>
              <a:t>10.10.2018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BFD6-AD8C-4899-899E-02F60FF10FEC}" type="datetime1">
              <a:rPr lang="ru-RU" smtClean="0"/>
              <a:pPr/>
              <a:t>10.10.2018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F9DD-E73D-4797-98B8-6539FB32DF62}" type="datetime1">
              <a:rPr lang="ru-RU" smtClean="0"/>
              <a:pPr/>
              <a:t>10.10.2018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8829-D47F-4D93-BA03-EEC7C091A64D}" type="datetime1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6383-9272-4CB7-AE91-BA94854B050A}" type="datetime1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2AC9F-A32B-4E79-BA47-0AD5A39266FA}" type="datetime1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www.ascoisasmaiscriativasdomundo.com/wp-content/uploads/2018/05/iStock_000063587299_Medium-1344x7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57" r="4277"/>
          <a:stretch/>
        </p:blipFill>
        <p:spPr bwMode="auto">
          <a:xfrm>
            <a:off x="-1" y="-8413"/>
            <a:ext cx="9153905" cy="5723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79012"/>
            <a:ext cx="1934716" cy="143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201316"/>
            <a:ext cx="84600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Безопасность </a:t>
            </a:r>
          </a:p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в киберпространстве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0973" y="318829"/>
            <a:ext cx="6909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24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Безопасность в киберпространстве</a:t>
            </a:r>
            <a:endParaRPr lang="ru-RU" sz="2400" b="1" dirty="0">
              <a:solidFill>
                <a:srgbClr val="F244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1" name="Picture 2" descr="http://4.bp.blogspot.com/-R2fJJv2PbUU/T6ERr1yDOnI/AAAAAAAAABE/5_IFpBttKo4/s1600/Cyberbullying%5B1%5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73324"/>
            <a:ext cx="4313685" cy="3217540"/>
          </a:xfrm>
          <a:prstGeom prst="rect">
            <a:avLst/>
          </a:prstGeom>
          <a:noFill/>
        </p:spPr>
      </p:pic>
      <p:pic>
        <p:nvPicPr>
          <p:cNvPr id="12" name="Picture 4" descr="http://xn--g1acavabdidhea6a6k.xn--p1ai/wp-content/uploads/2018/02/3c385a263315f92045fae301c476ef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8287" y="2857500"/>
            <a:ext cx="4141657" cy="2331443"/>
          </a:xfrm>
          <a:prstGeom prst="rect">
            <a:avLst/>
          </a:prstGeom>
          <a:noFill/>
        </p:spPr>
      </p:pic>
      <p:pic>
        <p:nvPicPr>
          <p:cNvPr id="13" name="Picture 6" descr="http://obrazovanie.by/wp-content/uploads/2018/04/kiber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9228"/>
            <a:ext cx="3337709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0973" y="318829"/>
            <a:ext cx="6909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24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Безопасность в киберпространстве</a:t>
            </a:r>
            <a:endParaRPr lang="ru-RU" sz="2400" b="1" dirty="0">
              <a:solidFill>
                <a:srgbClr val="F244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4098" name="Picture 2" descr="https://www.pravmir.ru/wp-content/uploads/2018/02/Bezimeni-133.jpg"/>
          <p:cNvPicPr>
            <a:picLocks noChangeAspect="1" noChangeArrowheads="1"/>
          </p:cNvPicPr>
          <p:nvPr/>
        </p:nvPicPr>
        <p:blipFill>
          <a:blip r:embed="rId2" cstate="print"/>
          <a:srcRect t="9698" r="2887"/>
          <a:stretch>
            <a:fillRect/>
          </a:stretch>
        </p:blipFill>
        <p:spPr bwMode="auto">
          <a:xfrm>
            <a:off x="251520" y="1273324"/>
            <a:ext cx="8460854" cy="44416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769268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entury Gothic" pitchFamily="34" charset="0"/>
              </a:rPr>
              <a:t>Виды агрессии в Интернете:</a:t>
            </a:r>
            <a:endParaRPr lang="ru-RU" sz="24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0973" y="318829"/>
            <a:ext cx="6909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24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Безопасность в киберпространстве</a:t>
            </a:r>
            <a:endParaRPr lang="ru-RU" sz="2400" b="1" dirty="0">
              <a:solidFill>
                <a:srgbClr val="F244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052" name="Picture 4" descr="http://wildkids.biz/uploads/posts/2015-10/medium/1444756864_o-cyber-bullying-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289548"/>
            <a:ext cx="4089326" cy="2044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https://static.detstrana.ru/public/album_photo/8e/e9/12/12c4b7_574c.jpg?c=72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13284"/>
            <a:ext cx="3213398" cy="2153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5536" y="841276"/>
            <a:ext cx="43204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Century Gothic" pitchFamily="34" charset="0"/>
              </a:rPr>
              <a:t>Кибербуллинг</a:t>
            </a:r>
            <a:r>
              <a:rPr lang="ru-RU" sz="2400" b="1" dirty="0" smtClean="0">
                <a:latin typeface="Century Gothic" pitchFamily="34" charset="0"/>
              </a:rPr>
              <a:t> </a:t>
            </a:r>
          </a:p>
          <a:p>
            <a:r>
              <a:rPr lang="ru-RU" sz="2400" b="1" dirty="0" smtClean="0">
                <a:latin typeface="Century Gothic" pitchFamily="34" charset="0"/>
              </a:rPr>
              <a:t>(интернет-травля):</a:t>
            </a:r>
          </a:p>
          <a:p>
            <a:endParaRPr lang="ru-RU" sz="1000" b="1" dirty="0" smtClean="0">
              <a:latin typeface="Century Gothic" pitchFamily="34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Century Gothic" pitchFamily="34" charset="0"/>
              </a:rPr>
              <a:t>порочащие честь и достоинство комментарии к фотографиям знакомых и незнакомых ребят,</a:t>
            </a:r>
          </a:p>
          <a:p>
            <a:pPr>
              <a:buFontTx/>
              <a:buChar char="-"/>
            </a:pPr>
            <a:endParaRPr lang="ru-RU" sz="1000" dirty="0" smtClean="0">
              <a:latin typeface="Century Gothic" pitchFamily="34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Century Gothic" pitchFamily="34" charset="0"/>
              </a:rPr>
              <a:t> сообщения, лживые новости о том или ином человеке и др.</a:t>
            </a:r>
            <a:endParaRPr lang="ru-RU" sz="2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no-viruses.ru/wp-content/uploads/2015/03/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0973" y="318829"/>
            <a:ext cx="6909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24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Безопасность в киберпространстве</a:t>
            </a:r>
            <a:endParaRPr lang="ru-RU" sz="2400" b="1" dirty="0">
              <a:solidFill>
                <a:srgbClr val="F244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44034" name="Picture 2" descr="http://cdn.skim.gs/image/upload/c_fill,f_auto,fl_lossy,q_auto,w_767/online_predator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985292"/>
            <a:ext cx="3273227" cy="2172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6" name="Picture 4" descr="https://novostivolgograda.ru/attachments/761856037e46f9aa3ede12c7c2158f77d60b6956/store/fill/1200/630/81f4119a4c0daf44b660015447fce96d7b847efc37931a66a21b1aa5d0cc/paid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6717" y="3289548"/>
            <a:ext cx="3840427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1201316"/>
            <a:ext cx="5112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Century Gothic" pitchFamily="34" charset="0"/>
              </a:rPr>
              <a:t>Кибергруминг</a:t>
            </a:r>
            <a:r>
              <a:rPr lang="ru-RU" sz="2400" b="1" dirty="0" smtClean="0">
                <a:latin typeface="Century Gothic" pitchFamily="34" charset="0"/>
              </a:rPr>
              <a:t> </a:t>
            </a:r>
            <a:r>
              <a:rPr lang="ru-RU" sz="2400" dirty="0" smtClean="0">
                <a:latin typeface="Century Gothic" pitchFamily="34" charset="0"/>
              </a:rPr>
              <a:t>– вхождение в доверие к ребёнку любого возраста для того, чтобы использовать его в сексуальных целях</a:t>
            </a:r>
            <a:endParaRPr lang="ru-RU" sz="2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0973" y="318829"/>
            <a:ext cx="6909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24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Безопасность в киберпространстве</a:t>
            </a:r>
            <a:endParaRPr lang="ru-RU" sz="2400" b="1" dirty="0">
              <a:solidFill>
                <a:srgbClr val="F244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43010" name="Picture 2" descr="https://alev.biz/wp-content/uploads/2017/01/teenager-vs-P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7300"/>
            <a:ext cx="3456384" cy="18318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012" name="Picture 4" descr="http://nvinder.ru/sites/default/files/gazeta/2017/03/article-2298752-0739ff1b000005dc-833_1024x615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065412"/>
            <a:ext cx="3730453" cy="2240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014" name="Picture 6" descr="http://xn--b1algoccq.xn--p1ai/%D0%BA%D0%B0%D1%80%D1%82%D0%B8%D0%BD%D0%BA%D0%B0/%D0%B1%D0%BE%D0%BB%D1%8C%D1%88%D0%B0%D1%8F/561affddbebb6bd89e3797ac99c081d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001516"/>
            <a:ext cx="3416896" cy="2272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0973" y="318829"/>
            <a:ext cx="6909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24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Безопасность в киберпространстве</a:t>
            </a:r>
            <a:endParaRPr lang="ru-RU" sz="2400" b="1" dirty="0">
              <a:solidFill>
                <a:srgbClr val="F244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1990" name="AutoShape 6" descr="https://i.ytimg.com/vi/tUQcaT6hWGU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2" name="AutoShape 8" descr="https://i.ytimg.com/vi/tUQcaT6hWGU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4" name="AutoShape 10" descr="https://i.ytimg.com/vi/tUQcaT6hWGU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841276"/>
            <a:ext cx="2894186" cy="170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913284"/>
            <a:ext cx="48221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«Необычные»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on-line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игры и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«группы смерти»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42000" name="Picture 16" descr="http://inlosinopetrovsk.ru/upload/page/147/85147_picture_722114000b3d1762213eb48026614b995d769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5412"/>
            <a:ext cx="5616624" cy="2808312"/>
          </a:xfrm>
          <a:prstGeom prst="rect">
            <a:avLst/>
          </a:prstGeom>
          <a:noFill/>
        </p:spPr>
      </p:pic>
      <p:pic>
        <p:nvPicPr>
          <p:cNvPr id="41997" name="Picture 13" descr="http://xn----ftbbf7ahefq1k.xn--p1ai/assets/images/rs/10/.th/_thc0ad80e99791dd5d862ba521f4a03a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79" y="2713484"/>
            <a:ext cx="3744417" cy="1832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0973" y="318829"/>
            <a:ext cx="6909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24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Безопасность в киберпространстве</a:t>
            </a:r>
            <a:endParaRPr lang="ru-RU" sz="2400" b="1" dirty="0">
              <a:solidFill>
                <a:srgbClr val="F244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40962" name="Picture 2" descr="ÐÐ°ÑÑÐ¸Ð½ÐºÐ¸ Ð¿Ð¾ Ð·Ð°Ð¿ÑÐ¾ÑÑ Ð¿Ð¾Ð´ÑÐ¾ÑÑÐ¾Ðº Ð·Ð° ÐºÐ¾Ð¼Ð¿ÑÑÑÐµÑÐ¾Ð¼ ÑÐ¾Ñ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5332"/>
            <a:ext cx="5209004" cy="3915435"/>
          </a:xfrm>
          <a:prstGeom prst="rect">
            <a:avLst/>
          </a:prstGeom>
          <a:noFill/>
        </p:spPr>
      </p:pic>
      <p:pic>
        <p:nvPicPr>
          <p:cNvPr id="40968" name="Picture 8" descr="https://st2.depositphotos.com/1001189/10314/v/950/depositphotos_103140576-stock-illustration-virus-hazard-sign.jpg"/>
          <p:cNvPicPr>
            <a:picLocks noChangeAspect="1" noChangeArrowheads="1"/>
          </p:cNvPicPr>
          <p:nvPr/>
        </p:nvPicPr>
        <p:blipFill>
          <a:blip r:embed="rId3" cstate="print"/>
          <a:srcRect l="9615" t="17308" r="11538" b="15385"/>
          <a:stretch>
            <a:fillRect/>
          </a:stretch>
        </p:blipFill>
        <p:spPr bwMode="auto">
          <a:xfrm>
            <a:off x="6516216" y="553244"/>
            <a:ext cx="2528509" cy="2158484"/>
          </a:xfrm>
          <a:prstGeom prst="rect">
            <a:avLst/>
          </a:prstGeom>
          <a:noFill/>
        </p:spPr>
      </p:pic>
      <p:sp>
        <p:nvSpPr>
          <p:cNvPr id="9" name="Стрелка влево 8"/>
          <p:cNvSpPr/>
          <p:nvPr/>
        </p:nvSpPr>
        <p:spPr>
          <a:xfrm rot="19446113">
            <a:off x="4729615" y="2420148"/>
            <a:ext cx="2232238" cy="1800200"/>
          </a:xfrm>
          <a:prstGeom prst="leftArrow">
            <a:avLst/>
          </a:prstGeom>
          <a:solidFill>
            <a:srgbClr val="F6CB16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9543779">
            <a:off x="5109426" y="2656100"/>
            <a:ext cx="18806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*.pdf.exe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*.jpg.exe</a:t>
            </a:r>
            <a:endParaRPr lang="ru-RU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1936" y="2976563"/>
            <a:ext cx="2879420" cy="196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0998" y="892955"/>
            <a:ext cx="2944382" cy="184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67544" y="1057300"/>
            <a:ext cx="539034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smtClean="0">
                <a:latin typeface="Century Gothic" pitchFamily="34" charset="0"/>
                <a:cs typeface="Arial" pitchFamily="34" charset="0"/>
              </a:rPr>
              <a:t>Последствия  заражения компьютерными вирусами</a:t>
            </a:r>
            <a:r>
              <a:rPr lang="ru-RU" sz="2400" dirty="0" smtClean="0">
                <a:latin typeface="Century Gothic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Century Gothic" pitchFamily="34" charset="0"/>
                <a:cs typeface="Arial" pitchFamily="34" charset="0"/>
              </a:rPr>
              <a:t> прекращение нормальной работы устройств,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Century Gothic" pitchFamily="34" charset="0"/>
                <a:cs typeface="Arial" pitchFamily="34" charset="0"/>
              </a:rPr>
              <a:t> потеря персональных данных,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Century Gothic" pitchFamily="34" charset="0"/>
                <a:cs typeface="Arial" pitchFamily="34" charset="0"/>
              </a:rPr>
              <a:t> уничтожение информации,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Century Gothic" pitchFamily="34" charset="0"/>
                <a:cs typeface="Arial" pitchFamily="34" charset="0"/>
              </a:rPr>
              <a:t> заражение всех дополнительных устройств</a:t>
            </a:r>
          </a:p>
          <a:p>
            <a:endParaRPr lang="ru-RU" sz="2400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0973" y="318829"/>
            <a:ext cx="6909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24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Безопасность в киберпространстве</a:t>
            </a:r>
            <a:endParaRPr lang="ru-RU" sz="2400" b="1" dirty="0">
              <a:solidFill>
                <a:srgbClr val="F244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841276"/>
            <a:ext cx="8501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b="1" dirty="0" smtClean="0">
                <a:latin typeface="Century Gothic" pitchFamily="34" charset="0"/>
                <a:cs typeface="Arial" pitchFamily="34" charset="0"/>
              </a:rPr>
              <a:t>Российские законы защиты авторских прав: 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Century Gothic" pitchFamily="34" charset="0"/>
                <a:cs typeface="Arial" pitchFamily="34" charset="0"/>
              </a:rPr>
              <a:t>Гражданский кодекс Российской Федерации;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Century Gothic" pitchFamily="34" charset="0"/>
                <a:cs typeface="Arial" pitchFamily="34" charset="0"/>
              </a:rPr>
              <a:t>Конституция Российской Федерации;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Century Gothic" pitchFamily="34" charset="0"/>
                <a:cs typeface="Arial" pitchFamily="34" charset="0"/>
              </a:rPr>
              <a:t>Федеральный закон  №5351–1 «Об авторском праве и смежных правах»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0973" y="318829"/>
            <a:ext cx="6909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24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Безопасность в киберпространстве</a:t>
            </a:r>
            <a:endParaRPr lang="ru-RU" sz="2400" b="1" dirty="0">
              <a:solidFill>
                <a:srgbClr val="F244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217540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entury Gothic" pitchFamily="34" charset="0"/>
              </a:rPr>
              <a:t>Статья 1229 «Исключительного право» Гражданского кодекса: </a:t>
            </a:r>
            <a:r>
              <a:rPr lang="ru-RU" sz="2000" i="1" dirty="0" smtClean="0">
                <a:latin typeface="Century Gothic" pitchFamily="34" charset="0"/>
              </a:rPr>
              <a:t>«Правообладатель может по своему усмотрению разрешать или запрещать другим лицам использование результата интеллектуальной деятельности или средства индивидуализации. Отсутствие запрета не считается согласием (разрешением)». </a:t>
            </a:r>
            <a:endParaRPr lang="ru-RU" sz="2000" i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promtorg.volgograd.ru/upload/iblock/d97/slide007_1_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5" t="-47" r="10104" b="47"/>
          <a:stretch/>
        </p:blipFill>
        <p:spPr bwMode="auto">
          <a:xfrm>
            <a:off x="-10633" y="-2658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0973" y="318829"/>
            <a:ext cx="6909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24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Безопасность в киберпространстве</a:t>
            </a:r>
            <a:endParaRPr lang="ru-RU" sz="2400" b="1" dirty="0">
              <a:solidFill>
                <a:srgbClr val="F244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0973" y="318829"/>
            <a:ext cx="6909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24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Безопасность в киберпространстве</a:t>
            </a:r>
            <a:endParaRPr lang="ru-RU" sz="2400" b="1" dirty="0">
              <a:solidFill>
                <a:srgbClr val="F244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8"/>
            <a:ext cx="45053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857236"/>
            <a:ext cx="482603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0973" y="318829"/>
            <a:ext cx="6909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24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Безопасность в киберпространстве</a:t>
            </a:r>
            <a:endParaRPr lang="ru-RU" sz="2400" b="1" dirty="0">
              <a:solidFill>
                <a:srgbClr val="F244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7301" y="3500442"/>
            <a:ext cx="236669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857236"/>
            <a:ext cx="5786478" cy="435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ÐÐ°ÑÑÐ¸Ð½ÐºÐ¸ Ð¿Ð¾ Ð·Ð°Ð¿ÑÐ¾ÑÑ Ð¿ÑÐ¾Ð³ÑÐ°Ð¼Ð¼Ñ-ÑÐ¸Ð»ÑÑÑ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713484"/>
            <a:ext cx="3124200" cy="2638426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0973" y="318829"/>
            <a:ext cx="6909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24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Безопасность в киберпространстве</a:t>
            </a:r>
            <a:endParaRPr lang="ru-RU" sz="2400" b="1" dirty="0">
              <a:solidFill>
                <a:srgbClr val="F244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95536" y="913284"/>
            <a:ext cx="813690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Средства</a:t>
            </a:r>
            <a:r>
              <a:rPr lang="ru-RU" sz="24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sz="24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методы</a:t>
            </a:r>
            <a:r>
              <a:rPr lang="ru-RU" sz="24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снижения рисков использования </a:t>
            </a:r>
            <a:r>
              <a:rPr lang="ru-RU" sz="24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киберпространства  </a:t>
            </a:r>
            <a:r>
              <a:rPr lang="ru-RU" sz="24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школьниками: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рограммы-фильтры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1) фильтрация по ключевым словам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2) динамическая фильтрация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3) URL фильтрация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71550"/>
            <a:ext cx="5103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Программы-фильтры: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67" y="1665991"/>
            <a:ext cx="1296000" cy="1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https://sos.azadicdn.com/wp-content/uploads/2017/01/cw_box.jpg?6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33564"/>
            <a:ext cx="1588696" cy="15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s://static12.insales.ru/images/products/1/8125/37674941/large_NetPoliceChild4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90" y="1721685"/>
            <a:ext cx="1666333" cy="13886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https://it-round.ru/upload/iblock/cd1/cd1262504e9a3d7758838a0fb74320f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552" y="3433564"/>
            <a:ext cx="1259632" cy="1427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95536" y="297638"/>
            <a:ext cx="6909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24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Безопасность в киберпространстве</a:t>
            </a:r>
            <a:endParaRPr lang="ru-RU" sz="2800" b="1" dirty="0">
              <a:solidFill>
                <a:srgbClr val="F244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8248" y="2180009"/>
            <a:ext cx="2096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SkyDNS.Школа</a:t>
            </a:r>
            <a:endParaRPr lang="ru-RU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218000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NetPolice</a:t>
            </a:r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Child</a:t>
            </a:r>
            <a:r>
              <a:rPr lang="ru-RU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3993" y="3998898"/>
            <a:ext cx="2209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ContentWasher</a:t>
            </a:r>
            <a:r>
              <a:rPr lang="ru-RU" sz="2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09207" y="3829621"/>
            <a:ext cx="24913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Kaspersky</a:t>
            </a:r>
            <a:r>
              <a:rPr lang="ru-RU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Internet</a:t>
            </a:r>
            <a:r>
              <a:rPr lang="ru-RU" sz="2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US" sz="20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20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Security</a:t>
            </a:r>
            <a:endParaRPr lang="ru-RU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503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0973" y="318829"/>
            <a:ext cx="6909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24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Безопасность в киберпространстве</a:t>
            </a:r>
            <a:endParaRPr lang="ru-RU" sz="2400" b="1" dirty="0">
              <a:solidFill>
                <a:srgbClr val="F244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60439" t="20413" r="30243" b="71369"/>
          <a:stretch/>
        </p:blipFill>
        <p:spPr bwMode="auto">
          <a:xfrm>
            <a:off x="6660232" y="841276"/>
            <a:ext cx="2076881" cy="1001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l="26251" t="17560" r="25883" b="19642"/>
          <a:stretch/>
        </p:blipFill>
        <p:spPr bwMode="auto">
          <a:xfrm>
            <a:off x="611560" y="1129308"/>
            <a:ext cx="5904656" cy="43696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0973" y="318829"/>
            <a:ext cx="6909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24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Безопасность в киберпространстве</a:t>
            </a:r>
            <a:endParaRPr lang="ru-RU" sz="2400" b="1" dirty="0">
              <a:solidFill>
                <a:srgbClr val="F244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51202" name="Picture 2" descr="ÐÐ°ÑÑÐ¸Ð½ÐºÐ¸ Ð¿Ð¾ Ð·Ð°Ð¿ÑÐ¾ÑÑ KasperskySafeK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625252"/>
            <a:ext cx="1665921" cy="2353444"/>
          </a:xfrm>
          <a:prstGeom prst="rect">
            <a:avLst/>
          </a:prstGeom>
          <a:noFill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36788"/>
            <a:ext cx="6790451" cy="43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0973" y="318829"/>
            <a:ext cx="6909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24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Безопасность в киберпространстве</a:t>
            </a:r>
            <a:endParaRPr lang="ru-RU" sz="2400" b="1" dirty="0">
              <a:solidFill>
                <a:srgbClr val="F244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9308"/>
            <a:ext cx="6830271" cy="415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 descr="ÐÐ°ÑÑÐ¸Ð½ÐºÐ¸ Ð¿Ð¾ Ð·Ð°Ð¿ÑÐ¾ÑÑ ContentWash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81236"/>
            <a:ext cx="2386608" cy="1347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0973" y="318829"/>
            <a:ext cx="6909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24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Безопасность в киберпространстве</a:t>
            </a:r>
            <a:endParaRPr lang="ru-RU" sz="2400" b="1" dirty="0">
              <a:solidFill>
                <a:srgbClr val="F244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057300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entury Gothic" pitchFamily="34" charset="0"/>
              </a:rPr>
              <a:t>Общественная организация </a:t>
            </a:r>
          </a:p>
          <a:p>
            <a:r>
              <a:rPr lang="ru-RU" sz="2400" dirty="0" smtClean="0">
                <a:latin typeface="Century Gothic" pitchFamily="34" charset="0"/>
              </a:rPr>
              <a:t>"Спасение детей от </a:t>
            </a:r>
            <a:r>
              <a:rPr lang="ru-RU" sz="2400" dirty="0" err="1" smtClean="0">
                <a:latin typeface="Century Gothic" pitchFamily="34" charset="0"/>
              </a:rPr>
              <a:t>Киберпреступлений</a:t>
            </a:r>
            <a:r>
              <a:rPr lang="ru-RU" sz="2400" dirty="0" smtClean="0">
                <a:latin typeface="Century Gothic" pitchFamily="34" charset="0"/>
              </a:rPr>
              <a:t>"</a:t>
            </a:r>
            <a:endParaRPr lang="ru-RU" sz="2400" dirty="0">
              <a:latin typeface="Century Gothic" pitchFamily="34" charset="0"/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93404"/>
            <a:ext cx="484902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ÐÐ½ÑÐµÑÐ½Ð°ÑÐ¸Ð¾Ð½Ð°Ð»ÑÐ½ÑÐ¹ Ð¦ÐµÐ½ÑÑ Ð¡Ð¿Ð°ÑÐµÐ½Ð¸Ñ ÐÐµÑÐµÐ¹ ÐÑ ÐÐ¸Ð±ÐµÑÐ¿ÑÐµÑÑÑÐ¿Ð»ÐµÐ½Ð¸Ð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53244"/>
            <a:ext cx="1803213" cy="1368152"/>
          </a:xfrm>
          <a:prstGeom prst="rect">
            <a:avLst/>
          </a:prstGeom>
          <a:noFill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369668"/>
            <a:ext cx="57486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0973" y="38381"/>
            <a:ext cx="6909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24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Безопасность в киберпространстве</a:t>
            </a:r>
            <a:endParaRPr lang="ru-RU" sz="2400" b="1" dirty="0">
              <a:solidFill>
                <a:srgbClr val="F244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52480"/>
            <a:ext cx="8753475" cy="4705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0973" y="38381"/>
            <a:ext cx="6909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24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Безопасность в киберпространстве</a:t>
            </a:r>
            <a:endParaRPr lang="ru-RU" sz="2400" b="1" dirty="0">
              <a:solidFill>
                <a:srgbClr val="F244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714756"/>
            <a:ext cx="2657956" cy="14287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" name="Рисунок 4" descr="http://xn----otbabdhr4aq.xn--p1acf/wp-content/uploads/2017/03/2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00046"/>
            <a:ext cx="2786082" cy="496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29691"/>
            <a:ext cx="55126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entury Gothic" panose="020B0502020202020204" pitchFamily="34" charset="0"/>
                <a:cs typeface="Arial" pitchFamily="34" charset="0"/>
              </a:rPr>
              <a:t>Киберпространство</a:t>
            </a:r>
            <a:r>
              <a:rPr lang="ru-RU" sz="2400" dirty="0" smtClean="0">
                <a:latin typeface="Century Gothic" panose="020B0502020202020204" pitchFamily="34" charset="0"/>
                <a:cs typeface="Arial" pitchFamily="34" charset="0"/>
              </a:rPr>
              <a:t> - глобальное информационное пространство, которое состоит из множества компьютеров, устройств, их соединяющих, спутников. </a:t>
            </a:r>
          </a:p>
          <a:p>
            <a:r>
              <a:rPr lang="ru-RU" sz="2400" dirty="0" smtClean="0">
                <a:latin typeface="Century Gothic" panose="020B0502020202020204" pitchFamily="34" charset="0"/>
                <a:cs typeface="Arial" pitchFamily="34" charset="0"/>
              </a:rPr>
              <a:t>В </a:t>
            </a:r>
            <a:r>
              <a:rPr lang="ru-RU" sz="2400" b="1" dirty="0" smtClean="0">
                <a:latin typeface="Century Gothic" panose="020B0502020202020204" pitchFamily="34" charset="0"/>
                <a:cs typeface="Arial" pitchFamily="34" charset="0"/>
              </a:rPr>
              <a:t>киберпространстве </a:t>
            </a:r>
            <a:r>
              <a:rPr lang="ru-RU" sz="2400" dirty="0" smtClean="0">
                <a:latin typeface="Century Gothic" panose="020B0502020202020204" pitchFamily="34" charset="0"/>
                <a:cs typeface="Arial" pitchFamily="34" charset="0"/>
              </a:rPr>
              <a:t>происходит общение через социальные сети, чаты, телефонные разговоры, передача больших объемов данных на очень высокой скорости.</a:t>
            </a:r>
            <a:endParaRPr lang="ru-RU" sz="2400" dirty="0"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3" name="Picture 2" descr="http://geek-nose.com/wp-content/uploads/2017/04/1-41.jpg"/>
          <p:cNvPicPr>
            <a:picLocks noChangeAspect="1" noChangeArrowheads="1"/>
          </p:cNvPicPr>
          <p:nvPr/>
        </p:nvPicPr>
        <p:blipFill rotWithShape="1">
          <a:blip r:embed="rId2" cstate="print"/>
          <a:srcRect l="27200" r="38803"/>
          <a:stretch/>
        </p:blipFill>
        <p:spPr bwMode="auto">
          <a:xfrm>
            <a:off x="6251943" y="0"/>
            <a:ext cx="2892057" cy="5715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0973" y="318829"/>
            <a:ext cx="6909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24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Безопасность в киберпространстве</a:t>
            </a:r>
            <a:endParaRPr lang="ru-RU" sz="2400" b="1" dirty="0">
              <a:solidFill>
                <a:srgbClr val="F244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0973" y="318829"/>
            <a:ext cx="6909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24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Безопасность в киберпространстве</a:t>
            </a:r>
            <a:endParaRPr lang="ru-RU" sz="2400" b="1" dirty="0">
              <a:solidFill>
                <a:srgbClr val="F244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841276"/>
            <a:ext cx="7560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екомендации </a:t>
            </a:r>
            <a:r>
              <a:rPr lang="ru-RU" sz="24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психологов: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273324"/>
            <a:ext cx="4608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Регулярно разговаривайте об Интернете</a:t>
            </a:r>
            <a:endParaRPr lang="ru-RU" sz="1000" dirty="0" smtClean="0">
              <a:latin typeface="Century Gothic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Расскажите ребенку об основных угрозах, с которыми он может столкнуться в Сети</a:t>
            </a:r>
            <a:endParaRPr lang="ru-RU" sz="1000" dirty="0" smtClean="0">
              <a:latin typeface="Century Gothic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Будьте в курсе событий ребенка в реальной жизни и виртуальном пространстве</a:t>
            </a:r>
            <a:endParaRPr lang="ru-RU" sz="1000" dirty="0" smtClean="0"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4710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985292"/>
            <a:ext cx="3461901" cy="237225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3505572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Искренне интересуйтесь активностью ребенка в Интернете </a:t>
            </a:r>
            <a:endParaRPr lang="ru-RU" sz="1000" dirty="0" smtClean="0">
              <a:latin typeface="Century Gothic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Расскажите о нормах </a:t>
            </a:r>
            <a:r>
              <a:rPr lang="ru-RU" dirty="0" err="1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онлайн-этикета</a:t>
            </a:r>
            <a:endParaRPr lang="ru-RU" sz="1000" dirty="0" smtClean="0">
              <a:latin typeface="Century Gothic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Объясните необходимость защиты персональной информации</a:t>
            </a:r>
            <a:endParaRPr lang="ru-RU" sz="1000" dirty="0" smtClean="0">
              <a:latin typeface="Century Gothic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Проинформируйте о том, где можно получить помощь</a:t>
            </a:r>
            <a:endParaRPr lang="ru-RU" sz="1000" dirty="0" smtClean="0">
              <a:latin typeface="Century Gothic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Станьте для ребенка примером ответственного </a:t>
            </a:r>
            <a:r>
              <a:rPr lang="ru-RU" dirty="0" err="1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онлайн-пользователя</a:t>
            </a:r>
            <a:endParaRPr lang="ru-RU" sz="2400" dirty="0" smtClean="0"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0973" y="318829"/>
            <a:ext cx="6909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24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Безопасность в киберпространстве</a:t>
            </a:r>
            <a:endParaRPr lang="ru-RU" sz="2400" b="1" dirty="0">
              <a:solidFill>
                <a:srgbClr val="F244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3074" name="Picture 2" descr="http://www.eduportal44.ru/npo/Pl-4/SiteAssets/SitePages/%D0%93%D0%BB%D0%B0%D0%B2%D0%BD%D0%B0%D1%8F/mommy_66767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928806"/>
            <a:ext cx="4321080" cy="3600000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00112"/>
            <a:ext cx="4331240" cy="324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2000244"/>
            <a:ext cx="71760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Благодарю за внимание!</a:t>
            </a:r>
            <a:endParaRPr lang="ru-RU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70973" y="913227"/>
            <a:ext cx="831929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Кибербезопасность </a:t>
            </a:r>
            <a:r>
              <a:rPr lang="ru-RU" sz="2400" dirty="0" smtClean="0"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– это набор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методов </a:t>
            </a:r>
          </a:p>
          <a:p>
            <a:pPr marL="0" marR="0" lvl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и способов, предназначенных для защиты компьютеров, компьютерных сетей, программ </a:t>
            </a:r>
          </a:p>
          <a:p>
            <a:pPr marL="0" marR="0" lvl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и данных от несанкционированного доступа </a:t>
            </a:r>
          </a:p>
          <a:p>
            <a:pPr marL="0" marR="0" lvl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к информации, от её копирования, изменения </a:t>
            </a:r>
          </a:p>
          <a:p>
            <a:pPr marL="0" marR="0" lvl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Arial" pitchFamily="34" charset="0"/>
              </a:rPr>
              <a:t>или уничтожения.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973" y="318829"/>
            <a:ext cx="6909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24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Безопасность в киберпространстве</a:t>
            </a:r>
            <a:endParaRPr lang="ru-RU" sz="2400" b="1" dirty="0">
              <a:solidFill>
                <a:srgbClr val="F244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3074" name="Picture 2" descr="https://www.insuserve.com/wp-content/uploads/2017/10/cyb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988" b="33471"/>
          <a:stretch/>
        </p:blipFill>
        <p:spPr bwMode="auto">
          <a:xfrm>
            <a:off x="0" y="3533854"/>
            <a:ext cx="9143999" cy="21811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5758" b="92727" l="4100" r="9643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873" b="6850"/>
          <a:stretch/>
        </p:blipFill>
        <p:spPr bwMode="auto">
          <a:xfrm>
            <a:off x="6527651" y="57480"/>
            <a:ext cx="2382209" cy="134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8163" y="1390872"/>
            <a:ext cx="763005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ФЗ №436 «О </a:t>
            </a:r>
            <a:r>
              <a:rPr lang="ru-RU" sz="2600" dirty="0">
                <a:latin typeface="Century Gothic" panose="020B0502020202020204" pitchFamily="34" charset="0"/>
                <a:cs typeface="Arial" panose="020B0604020202020204" pitchFamily="34" charset="0"/>
              </a:rPr>
              <a:t>защите детей от информации, причиняющей вред </a:t>
            </a:r>
            <a:r>
              <a:rPr lang="ru-RU" sz="2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их </a:t>
            </a:r>
            <a:r>
              <a:rPr lang="ru-RU" sz="2600" dirty="0">
                <a:latin typeface="Century Gothic" panose="020B0502020202020204" pitchFamily="34" charset="0"/>
                <a:cs typeface="Arial" panose="020B0604020202020204" pitchFamily="34" charset="0"/>
              </a:rPr>
              <a:t>здоровью и развитию</a:t>
            </a:r>
            <a:r>
              <a:rPr lang="ru-RU" sz="2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8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2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Информационная безопасность детей</a:t>
            </a:r>
            <a:r>
              <a:rPr lang="ru-RU" sz="2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– это «состояние </a:t>
            </a:r>
            <a:r>
              <a:rPr lang="ru-RU" sz="2600" dirty="0">
                <a:latin typeface="Century Gothic" panose="020B0502020202020204" pitchFamily="34" charset="0"/>
                <a:cs typeface="Arial" panose="020B0604020202020204" pitchFamily="34" charset="0"/>
              </a:rPr>
              <a:t>защищенности детей, при котором отсутствует риск, связанный с причинением информацией вреда </a:t>
            </a:r>
            <a:endParaRPr lang="ru-RU" sz="26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2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их </a:t>
            </a:r>
            <a:r>
              <a:rPr lang="ru-RU" sz="2600" dirty="0">
                <a:latin typeface="Century Gothic" panose="020B0502020202020204" pitchFamily="34" charset="0"/>
                <a:cs typeface="Arial" panose="020B0604020202020204" pitchFamily="34" charset="0"/>
              </a:rPr>
              <a:t>здоровью и (или) физическому, психическому, духовному, нравственному </a:t>
            </a:r>
            <a:r>
              <a:rPr lang="ru-RU" sz="2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развитию».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0973" y="318829"/>
            <a:ext cx="6909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24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Безопасность в киберпространстве</a:t>
            </a:r>
            <a:endParaRPr lang="ru-RU" sz="2400" b="1" dirty="0">
              <a:solidFill>
                <a:srgbClr val="F244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225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0973" y="318829"/>
            <a:ext cx="6909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24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Безопасность в киберпространстве</a:t>
            </a:r>
            <a:endParaRPr lang="ru-RU" sz="2400" b="1" dirty="0">
              <a:solidFill>
                <a:srgbClr val="F244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129308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entury Gothic" pitchFamily="34" charset="0"/>
              </a:rPr>
              <a:t>Почему во всех школах компьютеры оснащены программами-фильтрами</a:t>
            </a:r>
            <a:endParaRPr lang="ru-RU" sz="2800" dirty="0">
              <a:latin typeface="Century Gothic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8434" name="Picture 2" descr="ÐÐ°ÑÑÐ¸Ð½ÐºÐ¸ Ð¿Ð¾ Ð·Ð°Ð¿ÑÐ¾ÑÑ Ð·Ð½Ð°Ðº Ð²Ð¾Ð¿ÑÐ¾ÑÐ° ÐºÑÐ°ÑÐ½ÑÐ¹ Ð¿Ð½Ð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353444"/>
            <a:ext cx="1797032" cy="2686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0973" y="318829"/>
            <a:ext cx="6909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24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Безопасность в киберпространстве</a:t>
            </a:r>
            <a:endParaRPr lang="ru-RU" sz="2400" b="1" dirty="0">
              <a:solidFill>
                <a:srgbClr val="F244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7410" name="Picture 2" descr="ÐÐ°ÑÑÐ¸Ð½ÐºÐ¸ Ð¿Ð¾ Ð·Ð°Ð¿ÑÐ¾ÑÑ ÐÐ½ÐµÐ²Ð½Ð¸Ðº.ÑÑ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697260"/>
            <a:ext cx="2930723" cy="1296144"/>
          </a:xfrm>
          <a:prstGeom prst="rect">
            <a:avLst/>
          </a:prstGeom>
          <a:noFill/>
        </p:spPr>
      </p:pic>
      <p:sp>
        <p:nvSpPr>
          <p:cNvPr id="17412" name="AutoShape 4" descr="ÐÐ°ÑÑÐ¸Ð½ÐºÐ¸ Ð¿Ð¾ Ð·Ð°Ð¿ÑÐ¾ÑÑ ÐÐ½ÐµÐ²Ð½Ð¸Ðº.ÑÑ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ÐÐ°ÑÑÐ¸Ð½ÐºÐ¸ Ð¿Ð¾ Ð·Ð°Ð¿ÑÐ¾ÑÑ ÐÐ½ÐµÐ²Ð½Ð¸Ðº.ÑÑ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6" name="Picture 8" descr="ÐÐ°ÑÑÐ¸Ð½ÐºÐ¸ Ð¿Ð¾ Ð·Ð°Ð¿ÑÐ¾ÑÑ ÐÐ½ÐµÐ²Ð½Ð¸Ðº.ÑÑ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5292"/>
            <a:ext cx="3829050" cy="203835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7418" name="Picture 10" descr="ÐÐ°ÑÑÐ¸Ð½ÐºÐ¸ Ð¿Ð¾ Ð·Ð°Ð¿ÑÐ¾ÑÑ ÐÐ½ÐµÐ²Ð½Ð¸Ðº.ÑÑ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17540"/>
            <a:ext cx="3888432" cy="14125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7420" name="Picture 12" descr="ÐÐ°ÑÑÐ¸Ð½ÐºÐ¸ Ð¿Ð¾ Ð·Ð°Ð¿ÑÐ¾ÑÑ ÐÐ½ÐµÐ²Ð½Ð¸Ðº.ÑÑ"/>
          <p:cNvPicPr>
            <a:picLocks noChangeAspect="1" noChangeArrowheads="1"/>
          </p:cNvPicPr>
          <p:nvPr/>
        </p:nvPicPr>
        <p:blipFill>
          <a:blip r:embed="rId5" cstate="print"/>
          <a:srcRect t="14901"/>
          <a:stretch>
            <a:fillRect/>
          </a:stretch>
        </p:blipFill>
        <p:spPr bwMode="auto">
          <a:xfrm>
            <a:off x="4572000" y="2137420"/>
            <a:ext cx="4351340" cy="246735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0973" y="318829"/>
            <a:ext cx="6909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24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Безопасность в киберпространстве</a:t>
            </a:r>
            <a:endParaRPr lang="ru-RU" sz="2400" b="1" dirty="0">
              <a:solidFill>
                <a:srgbClr val="F244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638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12969"/>
            <a:ext cx="6264696" cy="4474783"/>
          </a:xfrm>
          <a:prstGeom prst="rect">
            <a:avLst/>
          </a:prstGeom>
          <a:noFill/>
        </p:spPr>
      </p:pic>
      <p:pic>
        <p:nvPicPr>
          <p:cNvPr id="16388" name="Picture 4" descr="ÐÐ°ÑÑÐ¸Ð½ÐºÐ¸ Ð¿Ð¾ Ð·Ð°Ð¿ÑÐ¾ÑÑ Ð²Ð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93404"/>
            <a:ext cx="1584176" cy="15841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90" name="Picture 6" descr="ÐÐ°ÑÑÐ¸Ð½ÐºÐ¸ Ð¿Ð¾ Ð·Ð°Ð¿ÑÐ¾ÑÑ Ð¾Ð´Ð½Ð¾ÐºÐ»Ð°ÑÑÐ½Ð¸ÐºÐ¸ ÑÑ Ð»Ð¾Ð³Ð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081636"/>
            <a:ext cx="1101123" cy="10954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639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289548"/>
            <a:ext cx="1584176" cy="1584176"/>
          </a:xfrm>
          <a:prstGeom prst="rect">
            <a:avLst/>
          </a:prstGeom>
          <a:noFill/>
        </p:spPr>
      </p:pic>
      <p:pic>
        <p:nvPicPr>
          <p:cNvPr id="16394" name="Picture 10" descr="ÐÐ°ÑÑÐ¸Ð½ÐºÐ¸ Ð¿Ð¾ Ð·Ð°Ð¿ÑÐ¾ÑÑ ÑÐµÐ»ÐµÐ³ÑÐ°Ð¼Ð¼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417340"/>
            <a:ext cx="1008112" cy="100811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396" name="Picture 12" descr="ÐÐ°ÑÑÐ¸Ð½ÐºÐ¸ Ð¿Ð¾ Ð·Ð°Ð¿ÑÐ¾ÑÑ Ð»Ð¾Ð³Ð¾ Ð¸Ð½ÑÑÐ°Ð³ÑÐ°Ð¼Ð¼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3361556"/>
            <a:ext cx="1656184" cy="16561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3742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0973" y="318829"/>
            <a:ext cx="6909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24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Безопасность в киберпространстве</a:t>
            </a:r>
            <a:endParaRPr lang="ru-RU" sz="2400" b="1" dirty="0">
              <a:solidFill>
                <a:srgbClr val="F244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638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12969"/>
            <a:ext cx="6264696" cy="4474783"/>
          </a:xfrm>
          <a:prstGeom prst="rect">
            <a:avLst/>
          </a:prstGeom>
          <a:noFill/>
        </p:spPr>
      </p:pic>
      <p:pic>
        <p:nvPicPr>
          <p:cNvPr id="16388" name="Picture 4" descr="ÐÐ°ÑÑÐ¸Ð½ÐºÐ¸ Ð¿Ð¾ Ð·Ð°Ð¿ÑÐ¾ÑÑ Ð²Ð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93404"/>
            <a:ext cx="1584176" cy="15841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90" name="Picture 6" descr="ÐÐ°ÑÑÐ¸Ð½ÐºÐ¸ Ð¿Ð¾ Ð·Ð°Ð¿ÑÐ¾ÑÑ Ð¾Ð´Ð½Ð¾ÐºÐ»Ð°ÑÑÐ½Ð¸ÐºÐ¸ ÑÑ Ð»Ð¾Ð³Ð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081636"/>
            <a:ext cx="1101123" cy="10954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639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289548"/>
            <a:ext cx="1584176" cy="1584176"/>
          </a:xfrm>
          <a:prstGeom prst="rect">
            <a:avLst/>
          </a:prstGeom>
          <a:noFill/>
        </p:spPr>
      </p:pic>
      <p:pic>
        <p:nvPicPr>
          <p:cNvPr id="16394" name="Picture 10" descr="ÐÐ°ÑÑÐ¸Ð½ÐºÐ¸ Ð¿Ð¾ Ð·Ð°Ð¿ÑÐ¾ÑÑ ÑÐµÐ»ÐµÐ³ÑÐ°Ð¼Ð¼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417340"/>
            <a:ext cx="1008112" cy="100811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396" name="Picture 12" descr="ÐÐ°ÑÑÐ¸Ð½ÐºÐ¸ Ð¿Ð¾ Ð·Ð°Ð¿ÑÐ¾ÑÑ Ð»Ð¾Ð³Ð¾ Ð¸Ð½ÑÑÐ°Ð³ÑÐ°Ð¼Ð¼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3361556"/>
            <a:ext cx="1656184" cy="16561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866" name="Picture 2" descr="ÐÐ°ÑÑÐ¸Ð½ÐºÐ¸ Ð¿Ð¾ Ð·Ð°Ð¿ÑÐ¾ÑÑ Ð¾Ð¿Ð°ÑÐ½Ð¾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1489348"/>
            <a:ext cx="3217540" cy="32175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37426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517</Words>
  <Application>Microsoft Office PowerPoint</Application>
  <PresentationFormat>Экран (16:10)</PresentationFormat>
  <Paragraphs>120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112</cp:revision>
  <dcterms:created xsi:type="dcterms:W3CDTF">2018-10-06T07:56:31Z</dcterms:created>
  <dcterms:modified xsi:type="dcterms:W3CDTF">2018-10-10T08:55:32Z</dcterms:modified>
</cp:coreProperties>
</file>