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44"/>
  </p:notesMasterIdLst>
  <p:sldIdLst>
    <p:sldId id="256" r:id="rId2"/>
    <p:sldId id="274" r:id="rId3"/>
    <p:sldId id="300" r:id="rId4"/>
    <p:sldId id="301" r:id="rId5"/>
    <p:sldId id="302" r:id="rId6"/>
    <p:sldId id="303" r:id="rId7"/>
    <p:sldId id="311" r:id="rId8"/>
    <p:sldId id="304" r:id="rId9"/>
    <p:sldId id="306" r:id="rId10"/>
    <p:sldId id="321" r:id="rId11"/>
    <p:sldId id="307" r:id="rId12"/>
    <p:sldId id="308" r:id="rId13"/>
    <p:sldId id="309" r:id="rId14"/>
    <p:sldId id="310" r:id="rId15"/>
    <p:sldId id="312" r:id="rId16"/>
    <p:sldId id="287" r:id="rId17"/>
    <p:sldId id="288" r:id="rId18"/>
    <p:sldId id="289" r:id="rId19"/>
    <p:sldId id="290" r:id="rId20"/>
    <p:sldId id="313" r:id="rId21"/>
    <p:sldId id="291" r:id="rId22"/>
    <p:sldId id="292" r:id="rId23"/>
    <p:sldId id="314" r:id="rId24"/>
    <p:sldId id="315" r:id="rId25"/>
    <p:sldId id="316" r:id="rId26"/>
    <p:sldId id="317" r:id="rId27"/>
    <p:sldId id="283" r:id="rId28"/>
    <p:sldId id="285" r:id="rId29"/>
    <p:sldId id="320" r:id="rId30"/>
    <p:sldId id="284" r:id="rId31"/>
    <p:sldId id="318" r:id="rId32"/>
    <p:sldId id="319" r:id="rId33"/>
    <p:sldId id="276" r:id="rId34"/>
    <p:sldId id="263" r:id="rId35"/>
    <p:sldId id="265" r:id="rId36"/>
    <p:sldId id="277" r:id="rId37"/>
    <p:sldId id="270" r:id="rId38"/>
    <p:sldId id="267" r:id="rId39"/>
    <p:sldId id="271" r:id="rId40"/>
    <p:sldId id="268" r:id="rId41"/>
    <p:sldId id="272" r:id="rId42"/>
    <p:sldId id="26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7" autoAdjust="0"/>
  </p:normalViewPr>
  <p:slideViewPr>
    <p:cSldViewPr>
      <p:cViewPr varScale="1">
        <p:scale>
          <a:sx n="64" d="100"/>
          <a:sy n="64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B5A8A-023A-4179-B5D6-B0472416C5C3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E44B-79E2-4A4E-AE95-53D05312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9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l.kherson.ua/EDU/OC/Biology/content/chapterM/section3/paragraph9/theory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l.kherson.ua/EDU/OC/Biology/content/chapterM/section3/paragraph9/theory.htm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дидактические части урока могут быть компьютеризированы (осуществляться полностью или частично с помощью и при поддержке компьютерных средств).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05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Компьютерный контроль знаний по сравнению с традиционным имеет существенные преимущества: учитывается разная скорость работы ученика, задания дифференцируется  по степени трудности; повышается объективность оценки; ученик видит детальную собственных недоработок; оценка может выдаваться ( причем быстро)не только по окончании работы, но и после каждого вопроса.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6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урок с мультимедийной поддержкой </a:t>
            </a:r>
            <a:r>
              <a:rPr lang="ru-RU" dirty="0" smtClean="0"/>
              <a:t>– урок, на котором компьютер используется в демонстрационном режиме в комплексе с проекционной аппаратурой (проектор + экран или интерактивная доска)  учителем или учениками для защиты проектов;</a:t>
            </a:r>
          </a:p>
          <a:p>
            <a:r>
              <a:rPr lang="ru-RU" dirty="0" smtClean="0"/>
              <a:t>Назовем </a:t>
            </a:r>
            <a:r>
              <a:rPr lang="ru-RU" b="1" i="1" dirty="0" smtClean="0"/>
              <a:t>мультимедийным</a:t>
            </a:r>
            <a:r>
              <a:rPr lang="ru-RU" dirty="0" smtClean="0"/>
              <a:t> </a:t>
            </a:r>
            <a:r>
              <a:rPr lang="ru-RU" b="1" dirty="0" smtClean="0"/>
              <a:t>урок, на котором используется </a:t>
            </a:r>
            <a:r>
              <a:rPr lang="ru-RU" b="1" dirty="0" err="1" smtClean="0"/>
              <a:t>многосредовое</a:t>
            </a:r>
            <a:r>
              <a:rPr lang="ru-RU" b="1" dirty="0" smtClean="0"/>
              <a:t> представление информации с помощью технических средств, прежде всего, компьютера.</a:t>
            </a:r>
            <a:endParaRPr lang="ru-RU" dirty="0" smtClean="0"/>
          </a:p>
          <a:p>
            <a:r>
              <a:rPr lang="ru-RU" dirty="0" smtClean="0"/>
              <a:t>В многочисленных статьях, посвященных данной теме, часто встречается выражение </a:t>
            </a:r>
            <a:r>
              <a:rPr lang="ru-RU" b="1" i="1" dirty="0" smtClean="0"/>
              <a:t>«урок с мультимедийной поддержкой»</a:t>
            </a:r>
            <a:r>
              <a:rPr lang="ru-RU" dirty="0" smtClean="0"/>
              <a:t>. Вполне очевидно, что так называется урок, где </a:t>
            </a:r>
            <a:r>
              <a:rPr lang="ru-RU" b="1" dirty="0" smtClean="0"/>
              <a:t>мультимедиа используется для усиления обучающего эффекта. </a:t>
            </a:r>
            <a:r>
              <a:rPr lang="ru-RU" dirty="0" smtClean="0"/>
              <a:t>На таком уроке учитель остается одним из главных участников образовательного процесса, часто и главным источником информации, а мультимедийные технологии применяются им для усиления наглядности, для подключения одновременно нескольких каналов представления информации, для более доступного объяснения учебного материала. К примеру, технология опорных конспектов В.Ф. Шаталова приобретает совершенно новое качество, когда на экране в заданном режиме появляются фрагменты «опоры». В любой момент учитель может с помощью гиперссылок перейти к детализации информации, «оживить» изучаемый материал с помощью анимации и т.д.</a:t>
            </a:r>
          </a:p>
          <a:p>
            <a:r>
              <a:rPr lang="ru-RU" b="1" dirty="0" smtClean="0"/>
              <a:t>урок с компьютерной поддержкой </a:t>
            </a:r>
            <a:r>
              <a:rPr lang="ru-RU" dirty="0" smtClean="0"/>
              <a:t>– урок с использованием нескольких компьютеров (обычно, в компьютерном классе), за ними работают все ученики одновременно в индивидуальном/групповом режиме или по очереди: выполняют практические работы, тесты, тренировочные упражнения;</a:t>
            </a:r>
          </a:p>
          <a:p>
            <a:r>
              <a:rPr lang="ru-RU" b="1" dirty="0" smtClean="0"/>
              <a:t>урок интегрированный с информатикой</a:t>
            </a:r>
            <a:r>
              <a:rPr lang="ru-RU" dirty="0" smtClean="0"/>
              <a:t>, проходит в компьютерном классе, его задачи: отрабатывать учебный материал, используя ПК для создания кроссвордов, графиков, игр, таблиц и схем, одновременно постигать возможности различных компьютерных программ;</a:t>
            </a:r>
          </a:p>
          <a:p>
            <a:r>
              <a:rPr lang="ru-RU" b="1" dirty="0" smtClean="0"/>
              <a:t>самостоятельное изучение </a:t>
            </a:r>
            <a:r>
              <a:rPr lang="ru-RU" dirty="0" smtClean="0"/>
              <a:t>(возможно дистанционное с использованием Интернет) с помощью специальных обучающих систем: традиционные уроки по предмету заменяются самостоятельной работой учащихся с электронными информационными ресурсами (50% учебного времени) и консультациями.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0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Использование наглядности тем более актуально, что в школах, как правило, отсутствует необходимый набор таблиц, схем, репродукций, иллюстраций. В таком случае проектор может оказать неоценимую помощь. Однако достичь ожидаемого эффекта можно при соблюдении определенных требований к предъявлению наглядности.</a:t>
            </a:r>
          </a:p>
          <a:p>
            <a:pPr lvl="0"/>
            <a:r>
              <a:rPr lang="ru-RU" b="1" i="1" dirty="0" smtClean="0"/>
              <a:t>Узнаваемость</a:t>
            </a:r>
            <a:r>
              <a:rPr lang="ru-RU" dirty="0" smtClean="0"/>
              <a:t> наглядности, которая должна соответствовать предъявляемой письменной или устной информации</a:t>
            </a:r>
          </a:p>
          <a:p>
            <a:pPr lvl="0"/>
            <a:r>
              <a:rPr lang="ru-RU" b="1" i="1" dirty="0" smtClean="0"/>
              <a:t>Динамика </a:t>
            </a:r>
            <a:r>
              <a:rPr lang="ru-RU" dirty="0" smtClean="0"/>
              <a:t>предъявления наглядности. Время демонстрации должно быть оптимальным, причем соответствовать изучаемой в данный момент учебной информации. Очень важно не переусердствовать с эффектами.</a:t>
            </a:r>
          </a:p>
          <a:p>
            <a:pPr lvl="0"/>
            <a:r>
              <a:rPr lang="ru-RU" dirty="0" smtClean="0"/>
              <a:t>Продуманный алгоритм </a:t>
            </a:r>
            <a:r>
              <a:rPr lang="ru-RU" b="1" i="1" dirty="0" smtClean="0"/>
              <a:t>видеоряда</a:t>
            </a:r>
            <a:r>
              <a:rPr lang="ru-RU" dirty="0" smtClean="0"/>
              <a:t> изображений. Вспомним уроки, где учитель закрывал (переворачивал) подготовленные наглядные пособия, чтобы предъявить их в необходимый момент. Это было крайне неудобно, отнимало у учителя время, терялся темп урока. Средства мультимедиа представляют учителю возможность представить необходимое изображение с точностью до мгновения. Учителю достаточно детально продумать последовательность подачи изображений на экран, чтобы обучающий эффект был максимально большим.</a:t>
            </a:r>
          </a:p>
          <a:p>
            <a:pPr lvl="0"/>
            <a:r>
              <a:rPr lang="ru-RU" b="1" i="1" dirty="0" smtClean="0"/>
              <a:t>Оптимальный размер</a:t>
            </a:r>
            <a:r>
              <a:rPr lang="ru-RU" dirty="0" smtClean="0"/>
              <a:t> наглядности. Причем это касается не только минимальных, но и максимальных размеров, которые тоже могут оказывать негативное воздействие на учебный процесс, содействовать более быстрой утомляемости учеников. Учителю следует помнить, что оптимальный размер изображения на экране монитора ни в коем случае не соответствует оптимальному размеру изображения большого экрана проектора. </a:t>
            </a:r>
          </a:p>
          <a:p>
            <a:pPr lvl="0"/>
            <a:r>
              <a:rPr lang="ru-RU" b="1" i="1" dirty="0" smtClean="0"/>
              <a:t>Оптимальное количество </a:t>
            </a:r>
            <a:r>
              <a:rPr lang="ru-RU" dirty="0" smtClean="0"/>
              <a:t>предъявляемых</a:t>
            </a:r>
            <a:r>
              <a:rPr lang="ru-RU" b="1" i="1" dirty="0" smtClean="0"/>
              <a:t> </a:t>
            </a:r>
            <a:r>
              <a:rPr lang="ru-RU" dirty="0" smtClean="0"/>
              <a:t>изображений на экране. Не следует увлекаться количеством слайдов, фото и пр., которые отвлекают учеников, не дают сосредоточиться на главном.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86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Занимаясь подготовкой мультимедийного урока, разработчик должен иметь хотя бы элементарные представления о </a:t>
            </a:r>
            <a:r>
              <a:rPr lang="ru-RU" b="1" i="1" dirty="0" smtClean="0"/>
              <a:t>цвете</a:t>
            </a:r>
            <a:r>
              <a:rPr lang="ru-RU" dirty="0" smtClean="0"/>
              <a:t>, </a:t>
            </a:r>
            <a:r>
              <a:rPr lang="ru-RU" b="1" i="1" dirty="0" smtClean="0"/>
              <a:t>цветовой гамме</a:t>
            </a:r>
            <a:r>
              <a:rPr lang="ru-RU" dirty="0" smtClean="0"/>
              <a:t>, что может успешно сказаться на  </a:t>
            </a:r>
            <a:r>
              <a:rPr lang="ru-RU" dirty="0" err="1" smtClean="0"/>
              <a:t>проектирвании</a:t>
            </a:r>
            <a:r>
              <a:rPr lang="ru-RU" dirty="0" smtClean="0"/>
              <a:t> </a:t>
            </a:r>
            <a:r>
              <a:rPr lang="ru-RU" b="1" i="1" dirty="0" smtClean="0"/>
              <a:t>цветового сценария</a:t>
            </a:r>
            <a:r>
              <a:rPr lang="ru-RU" dirty="0" smtClean="0"/>
              <a:t> учебного эпизода. Не следует пренебрегать рекомендациями психологов, дизайнеров о влиянии цвета на познавательную деятельность учащихся, о сочетании цветов, оптимальном количестве цветов на экране и т.д. Следует обратить внимание и на то, что цветовое восприятие на экране монитора и на большом экране значительно отличаются, и мультимедийный урок необходимо готовить в первую очередь с расчетом на экран проектора.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61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качестве </a:t>
            </a:r>
            <a:r>
              <a:rPr lang="ru-RU" i="1" dirty="0" smtClean="0"/>
              <a:t>шумового эффекта</a:t>
            </a:r>
            <a:r>
              <a:rPr lang="ru-RU" dirty="0" smtClean="0"/>
              <a:t> звук может использоваться для привлечения внимания учащихся, переключения на другой вид учебной деятельности. Наличие мультимедийной коллекции </a:t>
            </a:r>
            <a:r>
              <a:rPr lang="en-US" dirty="0" smtClean="0"/>
              <a:t>Microsoft Office </a:t>
            </a:r>
            <a:r>
              <a:rPr lang="ru-RU" dirty="0" smtClean="0"/>
              <a:t>звуковых эффектов отнюдь не означает обязательное их применение. Шумовой эффект должен быть дидактически оправдан. К примеру, в случае проведения мультимедийной обучающей игры отрывистый шумовой эффект может стать сигналом к началу обсуждения поставленного вопроса или, наоборот, сигналом к завершению обсуждения и необходимости предъявления ответа.  Очень важно, чтобы ученики были приучены к этому, чтобы звук не вызывал у них излишнего возбуждения.</a:t>
            </a:r>
          </a:p>
          <a:p>
            <a:r>
              <a:rPr lang="ru-RU" dirty="0" smtClean="0"/>
              <a:t>Важную роль играет </a:t>
            </a:r>
            <a:r>
              <a:rPr lang="ru-RU" i="1" dirty="0" smtClean="0"/>
              <a:t>звуковая иллюстрация</a:t>
            </a:r>
            <a:r>
              <a:rPr lang="ru-RU" dirty="0" smtClean="0"/>
              <a:t>, как дополнительный канал информации. К примеру, наглядное изображение животных или птиц может сопровождаться их рычанием, пением и т.д. Рисунок или фотография исторического деятеля может сопровождаться его записанной речью. </a:t>
            </a:r>
          </a:p>
          <a:p>
            <a:r>
              <a:rPr lang="ru-RU" dirty="0" smtClean="0"/>
              <a:t>Наконец, звук может играть роль учебного </a:t>
            </a:r>
            <a:r>
              <a:rPr lang="ru-RU" i="1" dirty="0" smtClean="0"/>
              <a:t>звукового сопровождения</a:t>
            </a:r>
            <a:r>
              <a:rPr lang="ru-RU" dirty="0" smtClean="0"/>
              <a:t> наглядного изображения, анимации, видеоролика. В данном случае учителю следует тщательно взвесить, насколько рационально использовать на уроке звуковое сопровождение. Какова будет роль учителя в ходе звукового сопровождения? Более приемлемо будет использование звука как </a:t>
            </a:r>
            <a:r>
              <a:rPr lang="ru-RU" i="1" dirty="0" smtClean="0"/>
              <a:t>учебного текста</a:t>
            </a:r>
            <a:r>
              <a:rPr lang="ru-RU" dirty="0" smtClean="0"/>
              <a:t> в ходе самостоятельной подготовки к уроку. На самом же уроке рекомендуется  свести звуковое сопровождение до минимума.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0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Современные технологии, как известно,  позволяют успешно использовать в мультимедийном уроке фрагменты видеофильмов. </a:t>
            </a:r>
            <a:r>
              <a:rPr lang="ru-RU" b="1" i="1" dirty="0" smtClean="0"/>
              <a:t>Использование видеоинформации и анимации</a:t>
            </a:r>
            <a:r>
              <a:rPr lang="ru-RU" dirty="0" smtClean="0"/>
              <a:t> может значительно усилить обучающий эффект. Именно фильм, а точнее небольшой учебный фрагмент,  в наибольшей степени способствует визуализации учебного процесса, представлению анимационных результатов, имитационному моделированию различных процессов в реальном времени обучения. Там, где в обучении не помогает неподвижная иллюстрация, таблица, может помочь многомерная подвижная фигура, анимация, </a:t>
            </a:r>
            <a:r>
              <a:rPr lang="ru-RU" dirty="0" err="1" smtClean="0"/>
              <a:t>кадроплан</a:t>
            </a:r>
            <a:r>
              <a:rPr lang="ru-RU" dirty="0" smtClean="0"/>
              <a:t>, видеосюжет и многое другое. Однако при использовании видеоинформации не следует забывать о сохранении </a:t>
            </a:r>
            <a:r>
              <a:rPr lang="ru-RU" b="1" i="1" dirty="0" smtClean="0"/>
              <a:t>темпа</a:t>
            </a:r>
            <a:r>
              <a:rPr lang="ru-RU" dirty="0" smtClean="0"/>
              <a:t> урока. Видеофрагмент должен быть предельно кратким по времени, причем учителю необходимо позаботиться об обеспечении </a:t>
            </a:r>
            <a:r>
              <a:rPr lang="ru-RU" b="1" i="1" dirty="0" smtClean="0"/>
              <a:t>обратной связи</a:t>
            </a:r>
            <a:r>
              <a:rPr lang="ru-RU" dirty="0" smtClean="0"/>
              <a:t> с учащимися. То есть видеоинформация должна сопровождаться рядом вопросов развивающего характера, вызывающих ребят на диалог, комментирование происходящего. Ни в коем случае не стоит допускать превращения учеников в пассивных созерцателей. Предпочтительнее заменить звуковое сопровождение видеофрагмента живой речью учителя и учеников.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0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 затронуть и другой аспект: проведение самого мультимедийного урока. Как бы ни был разработан урок, многое зависит от того, как учитель подготовится к нему. Виртуозное проведение такого занятия сродни работе шоумена какой-нибудь телепередачи. Учитель должен не только, и не столько (!), уверенно владеть компьютером, знать содержание урока, но вести его в хорошем темпе, непринужденно, постоянно вовлекая в познавательный процесс учеников. Необходимо продумать смену ритма, разнообразить формы учебной деятельности, подумать, как выдержать при необходимости паузу, как обеспечить положительный </a:t>
            </a:r>
            <a:r>
              <a:rPr lang="ru-RU" b="1" i="1" dirty="0" smtClean="0"/>
              <a:t>эмоциональный фон</a:t>
            </a:r>
            <a:r>
              <a:rPr lang="ru-RU" dirty="0" smtClean="0"/>
              <a:t> урока.</a:t>
            </a:r>
          </a:p>
          <a:p>
            <a:r>
              <a:rPr lang="ru-RU" dirty="0" smtClean="0"/>
              <a:t>Практика показывает, что, благодаря мультимедийному сопровождению занятий, учитель экономит до 30% учебного времени, нежели при работе у классной доски. Он не должен думать о том, что ему не хватит места на доске, не стоит беспокоиться о том, какого качества мел, понятно ли все написанное. Экономя время, учитель может увеличить плотность урока, обогатить его новым содержанием.</a:t>
            </a:r>
          </a:p>
          <a:p>
            <a:r>
              <a:rPr lang="ru-RU" dirty="0" smtClean="0"/>
              <a:t>Снимается и другая проблема. Когда учитель отворачивается к доске, он невольно теряет контакт с классом. Иногда он даже слышит шум за спиной. В режиме мультимедийного сопровождения учитель имеет возможность постоянно «держать руку на пульсе», видеть реакцию учеников, вовремя реагировать на изменяющуюся ситуацию. </a:t>
            </a:r>
            <a:r>
              <a:rPr lang="en-US" dirty="0" smtClean="0"/>
              <a:t>[]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40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Во-первых, ученики, такие послушные и спокойные на обычном уроке, оказавшись в компьютерном классе, становятся совершенно иными. Дрессировщики называют этот феномен «синдромом нового бассейна»: дрессированные дельфины при попадании в новый бассейн «забывают» выработанные с большим трудом навыки. Поэтому необходима тщательная подготовка сценария групповой работы учащихся (как правило, количество учеников в классе заметно превосходит количество компьютеров в классе, ограниченное даже санитарными нормами). </a:t>
            </a:r>
          </a:p>
          <a:p>
            <a:r>
              <a:rPr lang="ru-RU" dirty="0" smtClean="0"/>
              <a:t>Во-вторых, в отличие от привычных уроков, на которых ритм работы учеников задаётся и строго контролируется учителем, в компьютерном классе работа учащихся осуществляется за каждой машиной в своём темпе. Поэтому общая последовательность работы (основные и дополнительные задания; узловые точки урока, требующие одновременного прохождения всем учащимися и т. п.) должна быть хорошо известна учащимся до урока. После того, как ученики окажутся перед экранами компьютеров, общаться с ними будет возможно только индивидуально. </a:t>
            </a:r>
          </a:p>
          <a:p>
            <a:r>
              <a:rPr lang="ru-RU" dirty="0" smtClean="0"/>
              <a:t>В-третьих, желательно присутствие, особенно в течение первых 10–15 минут, учителя информатики, инженера-программиста или коллеги, знакомого со спецификой компьютерного класса. Практика показывает, что в классе будут возникать неполадки, даже если накануне вы всё проверили и убедились в полной исправности оборудования и работоспособности программного обеспечения.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18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компьютерном классе с большой группой ребят лучше начинать с фрагмента урока длительностью не более 10–15 минут. Желательно, чтобы такой работе предшествовало использование компьютерного курса «Открытая Биология 2.6» в демонстрационном, фронтальном варианте. Для проведения полного урока в компьютерном классе необходимо разработать подробный план урока, а также сформулировать вопросы и задания к компьютерным моделям, которые будут предложены учащимся для изучения. Оптимальными (по меньшей мере, на первых порах) являются уроки закрепления изученного материала и уроки контроля знаний: эти формы урока позволяют максимально эффективно реализовать обучающий потенциал компьютерного курса. Для максимальной эффективности урока необходимо а) заранее ознакомить учащихся со структурой урока и последовательностью выполнения заданий, б) заранее распечатать и в начале урока раздать учащимся вопросы и задания к моделям (лучше, если это будут готовые бланки, в которые должны вноситься ответы и результаты работы). При разработке плана урока постарайтесь учесть, что длительность работы учащихся за компьютерами не должна превышать 30 минут, так как очень желательным является оформление в конце урока небольшого отчёта с осмыслением выполненной работы, а при оценке </a:t>
            </a:r>
            <a:r>
              <a:rPr lang="ru-RU" dirty="0" smtClean="0">
                <a:hlinkClick r:id="rId3"/>
              </a:rPr>
              <a:t>«Коэффициента индивидуального участия»</a:t>
            </a:r>
            <a:r>
              <a:rPr lang="ru-RU" dirty="0" smtClean="0"/>
              <a:t> надо будет провести опрос с указанием вклада каждого из членов группы в общую работу. Компьютерные уроки без подведения итогов (как, впрочем, любые уроки) менее эффективны.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40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компьютерном классе с большой группой ребят лучше начинать с фрагмента урока длительностью не более 10–15 минут. Желательно, чтобы такой работе предшествовало использование компьютерного курса «Открытая Биология 2.6» в демонстрационном, фронтальном варианте. Для проведения полного урока в компьютерном классе необходимо разработать подробный план урока, а также сформулировать вопросы и задания к компьютерным моделям, которые будут предложены учащимся для изучения. Оптимальными (по меньшей мере, на первых порах) являются уроки закрепления изученного материала и уроки контроля знаний: эти формы урока позволяют максимально эффективно реализовать обучающий потенциал компьютерного курса. Для максимальной эффективности урока необходимо а) заранее ознакомить учащихся со структурой урока и последовательностью выполнения заданий, б) заранее распечатать и в начале урока раздать учащимся вопросы и задания к моделям (лучше, если это будут готовые бланки, в которые должны вноситься ответы и результаты работы). При разработке плана урока постарайтесь учесть, что длительность работы учащихся за компьютерами не должна превышать 30 минут, так как очень желательным является оформление в конце урока небольшого отчёта с осмыслением выполненной работы, а при оценке </a:t>
            </a:r>
            <a:r>
              <a:rPr lang="ru-RU" dirty="0" smtClean="0">
                <a:hlinkClick r:id="rId3"/>
              </a:rPr>
              <a:t>«Коэффициента индивидуального участия»</a:t>
            </a:r>
            <a:r>
              <a:rPr lang="ru-RU" dirty="0" smtClean="0"/>
              <a:t> надо будет провести опрос с указанием вклада каждого из членов группы в общую работу. Компьютерные уроки без подведения итогов (как, впрочем, любые уроки) менее эффективны.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4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использовании новых «компьютерных» средств обучения учитель перестаёт быть для ученика единственным источником информации, носителем истины и становится партнёром (см. рис. 1).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47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Опытные учителя рекомендуют на первых уроках выделять учащимся некоторое время на незапланированные виды работы (разделы курса, модели). Пусть они познакомятся даже с не относящимися к теме урока моделями (ведь на первых порах им всё интересно), иначе они обязательно будут пытаться делать это украдкой. Пусть ребята подробнее познакомятся с пособием и освоят интерфейс курса. Это вам сэкономит время на последующих уроках. </a:t>
            </a:r>
          </a:p>
          <a:p>
            <a:r>
              <a:rPr lang="ru-RU" dirty="0" smtClean="0"/>
              <a:t>Основной ошибкой учителя при проведении урока в компьютерном классе является попытка синхронизовать работу детей, постоянно прерывать их работу и сообщать, какие действия им следует предпринимать далее. При правильно подготовленном уроке каждый ученик (группа) выполняет своё персональное задание в своём, индивидуальном ритме. При этом не так уж страшно, что одни ученики сделают больше, а другие меньше, важно лишь, чтобы каждый учащийся работал в полную силу и получал от этого удовлетворение. Задача же учителя – прочертить предполагаемую образовательную траекторию урока, согласно логике которой будут решаться образовательные задачи.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90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 smtClean="0"/>
              <a:t>Ход подобных уроков можно разделить на несколько этапов.</a:t>
            </a:r>
          </a:p>
          <a:p>
            <a:r>
              <a:rPr lang="ru-RU" dirty="0" smtClean="0"/>
              <a:t>На первом этапе предлагается провести небольшую разминку, в ходе которой учащиеся повторяют материал предмета.</a:t>
            </a:r>
          </a:p>
          <a:p>
            <a:r>
              <a:rPr lang="ru-RU" dirty="0" smtClean="0"/>
              <a:t>На втором этапе учитель информатики повторяет с учащимися основные правила работы с программным продуктом, которым они будут пользоваться на уроке.</a:t>
            </a:r>
          </a:p>
          <a:p>
            <a:r>
              <a:rPr lang="ru-RU" dirty="0" smtClean="0"/>
              <a:t>На следующем этапе учащиеся индивидуально работают за компьютером по выполнению задания.</a:t>
            </a:r>
          </a:p>
          <a:p>
            <a:r>
              <a:rPr lang="ru-RU" dirty="0" smtClean="0"/>
              <a:t>На четвертом этапе проходит защита работы, ее показ и оценка обоими учителями.</a:t>
            </a:r>
          </a:p>
          <a:p>
            <a:r>
              <a:rPr lang="ru-RU" dirty="0" smtClean="0"/>
              <a:t>На пятом этапе определяется степень достижения целей и задач, поставленных на уроке, подводятся итоги, выставляются отметки.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18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Стесненная поза, сидячее положение в течение длительного времени;</a:t>
            </a:r>
            <a:br>
              <a:rPr lang="ru-RU" dirty="0" smtClean="0"/>
            </a:br>
            <a:r>
              <a:rPr lang="ru-RU" i="1" dirty="0" smtClean="0"/>
              <a:t>Сидя за компьютером, ребенок (или взрослый) вынужден принять определенное положение, и не изменять его до конца работы...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Воздействие электромагнитного излучения;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i="1" dirty="0" smtClean="0"/>
              <a:t>Современные мониторы стали безопаснее для здоровья, но еще не полностью. Вокруг монитора существуют электростатические и электромагнитные поля, от монитора исходит незначительное по интенсивности рентгеновское  излучение...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Утомление глаз, нагрузка на зрение;</a:t>
            </a:r>
            <a:br>
              <a:rPr lang="ru-RU" dirty="0" smtClean="0"/>
            </a:br>
            <a:r>
              <a:rPr lang="ru-RU" i="1" dirty="0" smtClean="0"/>
              <a:t>Именно из-за нагрузки на зрение через непродолжительное время у ребенка (или другого пользователя) возникает головная боль и головокружение. Если работать на компьютере достаточно долго, то зрительное переутомление может привести к устойчивому снижению остроты зрения...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Перегрузка суставов кистей;</a:t>
            </a:r>
            <a:br>
              <a:rPr lang="ru-RU" dirty="0" smtClean="0"/>
            </a:br>
            <a:r>
              <a:rPr lang="ru-RU" i="1" dirty="0" smtClean="0"/>
              <a:t>Постоянная перегрузка суставов и кистей может привести к повреждению суставного и связочного аппарата кисти, а в дальнейшем заболевания кисти могут стать хроническими...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Стресс при потере информации;</a:t>
            </a:r>
            <a:br>
              <a:rPr lang="ru-RU" dirty="0" smtClean="0"/>
            </a:br>
            <a:r>
              <a:rPr lang="ru-RU" i="1" dirty="0" smtClean="0"/>
              <a:t>Если компьютер "зависает", в результате действия вирусов, поломки носителей, сбоях программ теряется важная и полезная информация, замедляется работа компьютера, то это может вызвать нервозность, повышение давления, ухудшение сна...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Психические расстройства.</a:t>
            </a:r>
            <a:br>
              <a:rPr lang="ru-RU" dirty="0" smtClean="0"/>
            </a:br>
            <a:r>
              <a:rPr lang="ru-RU" i="1" dirty="0" smtClean="0"/>
              <a:t>При проблемах в реальной жизни, общении с другими людьми ребенок ищет то что ему не хватает в книгах, просмотрах TV, компьютере...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Стесненная поза, сидячее положение в течение длительного времени;</a:t>
            </a:r>
            <a:br>
              <a:rPr lang="ru-RU" dirty="0" smtClean="0"/>
            </a:br>
            <a:r>
              <a:rPr lang="ru-RU" i="1" dirty="0" smtClean="0"/>
              <a:t>Сидя за компьютером, ребенок (или взрослый) вынужден принять определенное положение, и не изменять его до конца работы...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Воздействие электромагнитного излучения;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i="1" dirty="0" smtClean="0"/>
              <a:t>Современные мониторы стали безопаснее для здоровья, но еще не полностью. Вокруг монитора существуют электростатические и электромагнитные поля, от монитора исходит незначительное по интенсивности рентгеновское  излучение...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Утомление глаз, нагрузка на зрение;</a:t>
            </a:r>
            <a:br>
              <a:rPr lang="ru-RU" dirty="0" smtClean="0"/>
            </a:br>
            <a:r>
              <a:rPr lang="ru-RU" i="1" dirty="0" smtClean="0"/>
              <a:t>Именно из-за нагрузки на зрение через непродолжительное время у ребенка (или другого пользователя) возникает головная боль и головокружение. Если работать на компьютере достаточно долго, то зрительное переутомление может привести к устойчивому снижению остроты зрения...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Перегрузка суставов кистей;</a:t>
            </a:r>
            <a:br>
              <a:rPr lang="ru-RU" dirty="0" smtClean="0"/>
            </a:br>
            <a:r>
              <a:rPr lang="ru-RU" i="1" dirty="0" smtClean="0"/>
              <a:t>Постоянная перегрузка суставов и кистей может привести к повреждению суставного и связочного аппарата кисти, а в дальнейшем заболевания кисти могут стать хроническими...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Стресс при потере информации;</a:t>
            </a:r>
            <a:br>
              <a:rPr lang="ru-RU" dirty="0" smtClean="0"/>
            </a:br>
            <a:r>
              <a:rPr lang="ru-RU" i="1" dirty="0" smtClean="0"/>
              <a:t>Если компьютер "зависает", в результате действия вирусов, поломки носителей, сбоях программ теряется важная и полезная информация, замедляется работа компьютера, то это может вызвать нервозность, повышение давления, ухудшение сна...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Психические расстройства.</a:t>
            </a:r>
            <a:br>
              <a:rPr lang="ru-RU" dirty="0" smtClean="0"/>
            </a:br>
            <a:r>
              <a:rPr lang="ru-RU" i="1" dirty="0" smtClean="0"/>
              <a:t>При проблемах в реальной жизни, общении с другими людьми ребенок ищет то что ему не хватает в книгах, просмотрах TV, компьютере...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9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4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 не «отменяется», он координирует, направляет, руководит и организовывает учебный процесс, воспитывает. </a:t>
            </a:r>
          </a:p>
          <a:p>
            <a:r>
              <a:rPr lang="ru-RU" dirty="0" smtClean="0"/>
              <a:t>А «рассказывать» материал вместо него может и компьютер. Привычную чёрную доску заменяет огромный электронный экран. На этом экране «происходит» с помощью видеоряда, звука и текста виртуальное «путешествие». Богатство содержательной поддержки делает урок не только значительно более усваиваемым, но и неизмеримо более увлекательным.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Первоначальное ознакомление с новым материалом происходит фронтально, без компьютера или с компьютером. Индивидуальное общение с компьютером имеет то преимущество, что оно интерактивно (диалог, лекция-беседа, тренинг, тест,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проблематизация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гипертекст, гипермедиа). Взаимодействие осуществляется одновременно по всем каналам восприятия «текст — звук — видео — цвет».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7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Какой-то материал – да, но все перенести в презентацию, упразднив доску в школе нельзя, т.к. теряется живое общение учителя с классом, он становится в большей степени внешним транслятором знаний. Хотя, делая записи на доске, тоже может выступать только </a:t>
            </a:r>
            <a:r>
              <a:rPr lang="ru-RU" dirty="0" err="1" smtClean="0"/>
              <a:t>констататором</a:t>
            </a:r>
            <a:r>
              <a:rPr lang="ru-RU" dirty="0" smtClean="0"/>
              <a:t> фактов, но внешняя его позиция является активной, он вынужден вести живой диалог с классом. Щелчок мыши делает учителя более статичным, воспитывает некую «профессиональную лень» - учитель не импровизирует на уроке, не хочет что-то по ходу объяснения уточнить на доске или даже словесно, а учащиеся задают вопрос «можно скопировать презентацию и не записывать материал в тетрадь?».</a:t>
            </a:r>
          </a:p>
          <a:p>
            <a:r>
              <a:rPr lang="ru-RU" dirty="0" smtClean="0"/>
              <a:t>При длительном объяснении, особенно в классе с ослабленным вниманием, можно для релаксации включить видеофрагмент (не более 1 минуты), сопровождающийся музыкой. Он может и не нести очень важной химической информации, но обязательно должен быть связан с темой урока.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2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Актуализация знаний чаще проходит в виде беседы с учащимися. Вопросы такой беседы целесообразно визуализировать в слайды, но не в виде простого текста. Вопросы могут быть представлены как небольшой видеоряд, фото с демонстрационным опытом, проводимым ранее, рисунком из учебника, требующим комментария и т.д. Вспоминая изученный материал, можно привести 1-2 слайда из предыдущей презентации (если таковая была), причем их оформление не стоит резко менять под новый фон, так лучше срабатывает ассоциативная память.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Основной недостаток классического традиционного урока – трудность учета индивидуальных особенностей усвоения  материала. </a:t>
            </a:r>
          </a:p>
          <a:p>
            <a:r>
              <a:rPr lang="ru-RU" dirty="0" smtClean="0"/>
              <a:t>Применение компьютера позволяет либо применить индивидуальное программирование, либо организовывать </a:t>
            </a:r>
            <a:r>
              <a:rPr lang="ru-RU" dirty="0" err="1" smtClean="0"/>
              <a:t>внутриклассную</a:t>
            </a:r>
            <a:r>
              <a:rPr lang="ru-RU" dirty="0" smtClean="0"/>
              <a:t> групповую дифференциацию. </a:t>
            </a:r>
          </a:p>
          <a:p>
            <a:r>
              <a:rPr lang="ru-RU" dirty="0" smtClean="0"/>
              <a:t>Обычно класс делится на три группы:</a:t>
            </a:r>
          </a:p>
          <a:p>
            <a:r>
              <a:rPr lang="ru-RU" dirty="0" smtClean="0"/>
              <a:t>1)      учащиеся с низкой успеваемостью, не уверенные в своих  знаниях, не умеющие их применять;</a:t>
            </a:r>
          </a:p>
          <a:p>
            <a:r>
              <a:rPr lang="ru-RU" dirty="0" smtClean="0"/>
              <a:t>2)      учащиеся со  средней и хорошей успеваемостью;</a:t>
            </a:r>
          </a:p>
          <a:p>
            <a:r>
              <a:rPr lang="ru-RU" dirty="0" smtClean="0"/>
              <a:t>3)      учащиеся, умеющие обобщать, выделять главное, отыскивать нешаблонное, рациональное решение.</a:t>
            </a:r>
          </a:p>
          <a:p>
            <a:r>
              <a:rPr lang="ru-RU" dirty="0" smtClean="0"/>
              <a:t>Каждая группа работает по своему варианту и своей программе. Одна  или две группы садятся за компьютеры, с третьей работает учитель ( затем происходит смена групп).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 позволяет провести экспресс-диагностику усвоения и в зависимости от её результатов соответствующую коррекцию.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первой части урока повторение в компьютерном варианте может быть представлено в любом формате (текст–звук–изображение): репродуктивным тестированием, экспериментальными задачами, проблемными ситуациями, развивающими играми и т.д. </a:t>
            </a:r>
          </a:p>
          <a:p>
            <a:r>
              <a:rPr lang="ru-RU" dirty="0" smtClean="0"/>
              <a:t>Таким образом, все учащиеся оказываются  включены в </a:t>
            </a:r>
            <a:r>
              <a:rPr lang="ru-RU" dirty="0" err="1" smtClean="0"/>
              <a:t>мыследеятельность</a:t>
            </a:r>
            <a:r>
              <a:rPr lang="ru-RU" dirty="0" smtClean="0"/>
              <a:t>, готовы к восприятию нового. </a:t>
            </a:r>
          </a:p>
          <a:p>
            <a:r>
              <a:rPr lang="ru-RU" dirty="0" smtClean="0"/>
              <a:t>Они могут самостоятельно ставить цели, искать решения поставленной задачи, творчески работать, выводить формулы. </a:t>
            </a:r>
          </a:p>
          <a:p>
            <a:r>
              <a:rPr lang="ru-RU" dirty="0" smtClean="0"/>
              <a:t>При обобщающем повторении  для обобщения и систематизации знаний используются  графические возможности компьютера – программы – тренажёры.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10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Используемые ранее фрагменты слайдов презентации, можно перегруппировать с целью проведения сравнения или анализа и представить учащимся. </a:t>
            </a:r>
          </a:p>
          <a:p>
            <a:r>
              <a:rPr lang="ru-RU" dirty="0" smtClean="0"/>
              <a:t>Видеофрагменты применения тех или иных изученных объектов в быту или природе очень оживляют урок и актуализируют знания школьников.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E44B-79E2-4A4E-AE95-53D053124D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4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0832DC-15DC-4670-948A-6DC64167F4D9}" type="datetimeFigureOut">
              <a:rPr lang="ru-RU" smtClean="0"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9DFB7F7-D43B-49AB-AF16-15DEA7C793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rthgymn.ru/publish/rodnoeslovo/pics/ushinsky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&#1082;%20&#1050;&#1054;&#1052;&#1055;_&#1059;&#1056;&#1054;&#1050;&#1059;/&#1089;&#1091;&#1084;&#1084;&#1072;%20&#1091;&#1075;&#1083;&#1086;&#1074;%20&#1090;&#1088;&#1077;&#1091;&#1075;&#1086;&#1083;&#1100;&#1085;&#1080;&#1082;&#1072;.pp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odintsovo.info/img/2008/09/uro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dintsovo.info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techno.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kill.ru/images/2006/11/15/167741.jpg" TargetMode="External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yaksa.net/" TargetMode="External"/><Relationship Id="rId5" Type="http://schemas.openxmlformats.org/officeDocument/2006/relationships/hyperlink" Target="http://skill.ru/" TargetMode="Externa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ocomplect.r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15/bionevra.3/0_a4f2_c3370e29_X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tki.yandex.ru/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didaktor.ru/" TargetMode="External"/><Relationship Id="rId7" Type="http://schemas.openxmlformats.org/officeDocument/2006/relationships/hyperlink" Target="http://langetr.ucoz.ru/" TargetMode="External"/><Relationship Id="rId2" Type="http://schemas.openxmlformats.org/officeDocument/2006/relationships/hyperlink" Target="http://pedsove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86mmc-konda.edusite.ru/p20aa1.html" TargetMode="External"/><Relationship Id="rId5" Type="http://schemas.openxmlformats.org/officeDocument/2006/relationships/hyperlink" Target="http://www.ftl.kherson.ua/" TargetMode="External"/><Relationship Id="rId4" Type="http://schemas.openxmlformats.org/officeDocument/2006/relationships/hyperlink" Target="http://www.klyaksa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lplamer.ru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2;%20&#1050;&#1054;&#1052;&#1055;_&#1059;&#1056;&#1054;&#1050;&#1059;/&#1052;&#1085;&#1077;&#1084;&#1086;&#1085;&#1080;&#1095;&#1077;&#1089;&#1082;&#1072;&#1103;%20&#1089;&#1093;&#1077;&#1084;&#1072;.p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00392" y="5949280"/>
            <a:ext cx="43204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207224" cy="2339445"/>
          </a:xfrm>
        </p:spPr>
        <p:txBody>
          <a:bodyPr>
            <a:normAutofit/>
          </a:bodyPr>
          <a:lstStyle/>
          <a:p>
            <a:pPr algn="r"/>
            <a:r>
              <a:rPr lang="ru-RU" sz="9600" dirty="0" smtClean="0">
                <a:latin typeface="Cambria Math" pitchFamily="18" charset="0"/>
                <a:ea typeface="Cambria Math" pitchFamily="18" charset="0"/>
              </a:rPr>
              <a:t>К</a:t>
            </a:r>
            <a:r>
              <a:rPr lang="ru-RU" sz="5400" dirty="0" smtClean="0">
                <a:latin typeface="Cambria Math" pitchFamily="18" charset="0"/>
                <a:ea typeface="Cambria Math" pitchFamily="18" charset="0"/>
              </a:rPr>
              <a:t>ОМПЬЮТЕРНЫЙ УРОК</a:t>
            </a:r>
            <a:endParaRPr lang="ru-RU" sz="5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1" y="5517232"/>
            <a:ext cx="6552728" cy="792088"/>
          </a:xfrm>
        </p:spPr>
        <p:txBody>
          <a:bodyPr/>
          <a:lstStyle/>
          <a:p>
            <a:pPr algn="r"/>
            <a:r>
              <a:rPr lang="ru-RU" dirty="0" smtClean="0"/>
              <a:t>Доцент кафедры МПМ </a:t>
            </a:r>
          </a:p>
          <a:p>
            <a:pPr algn="r"/>
            <a:r>
              <a:rPr lang="ru-RU" i="1" dirty="0" err="1" smtClean="0"/>
              <a:t>Овчинникова</a:t>
            </a:r>
            <a:r>
              <a:rPr lang="ru-RU" i="1" dirty="0" smtClean="0"/>
              <a:t> Раиса Петровна</a:t>
            </a:r>
            <a:endParaRPr lang="ru-RU" i="1" dirty="0"/>
          </a:p>
        </p:txBody>
      </p:sp>
      <p:pic>
        <p:nvPicPr>
          <p:cNvPr id="1027" name="Picture 3" descr="E:\Урок\100_83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/>
          <a:stretch/>
        </p:blipFill>
        <p:spPr bwMode="auto">
          <a:xfrm>
            <a:off x="251520" y="1916832"/>
            <a:ext cx="4320480" cy="30441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Мульт_урок\64aa9906758cc0eb52de_7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99" y="5490114"/>
            <a:ext cx="1547664" cy="13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Рая\Рабочий стол\От_точки_до_плоскости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7886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Рая\Рабочий стол\От_точки_до_плоскости\Слайд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Рая\Рабочий стол\От_точки_до_плоскости\Слайд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Рая\Рабочий стол\От_точки_до_плоскости\Слайд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645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3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</a:t>
            </a:r>
            <a:r>
              <a:rPr lang="ru-RU" dirty="0" smtClean="0"/>
              <a:t>целесообразно?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4169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Использование презентации только на этом уроке с целью успеть повторить все.</a:t>
            </a:r>
          </a:p>
          <a:p>
            <a:r>
              <a:rPr lang="ru-RU" sz="2400" dirty="0" smtClean="0"/>
              <a:t>Включить в </a:t>
            </a:r>
            <a:r>
              <a:rPr lang="ru-RU" sz="2400" dirty="0"/>
              <a:t>презентацию </a:t>
            </a:r>
            <a:r>
              <a:rPr lang="ru-RU" sz="2400" dirty="0" smtClean="0"/>
              <a:t>схемы</a:t>
            </a:r>
            <a:r>
              <a:rPr lang="ru-RU" sz="2400" dirty="0"/>
              <a:t>, таблицы, диаграммы. </a:t>
            </a:r>
            <a:endParaRPr lang="ru-RU" sz="2400" dirty="0" smtClean="0"/>
          </a:p>
          <a:p>
            <a:r>
              <a:rPr lang="ru-RU" sz="2400" dirty="0" smtClean="0"/>
              <a:t>Используемые </a:t>
            </a:r>
            <a:r>
              <a:rPr lang="ru-RU" sz="2400" dirty="0"/>
              <a:t>ранее фрагменты слайдов </a:t>
            </a:r>
            <a:r>
              <a:rPr lang="ru-RU" sz="2400" dirty="0" smtClean="0"/>
              <a:t>презентации. </a:t>
            </a:r>
          </a:p>
          <a:p>
            <a:r>
              <a:rPr lang="ru-RU" sz="2400" dirty="0" smtClean="0"/>
              <a:t>Видеофрагменты </a:t>
            </a:r>
            <a:r>
              <a:rPr lang="ru-RU" sz="2400" dirty="0"/>
              <a:t>применения </a:t>
            </a:r>
            <a:r>
              <a:rPr lang="ru-RU" sz="2400" dirty="0" smtClean="0"/>
              <a:t>изученных </a:t>
            </a:r>
            <a:r>
              <a:rPr lang="ru-RU" sz="2400" dirty="0"/>
              <a:t>объектов в быту или </a:t>
            </a:r>
            <a:r>
              <a:rPr lang="ru-RU" sz="2400" dirty="0" smtClean="0"/>
              <a:t>природе. </a:t>
            </a:r>
          </a:p>
          <a:p>
            <a:r>
              <a:rPr lang="ru-RU" sz="2400" dirty="0" smtClean="0"/>
              <a:t>Небольшой </a:t>
            </a:r>
            <a:r>
              <a:rPr lang="ru-RU" sz="2400" dirty="0"/>
              <a:t>отчет </a:t>
            </a:r>
            <a:r>
              <a:rPr lang="ru-RU" sz="2400" dirty="0" smtClean="0"/>
              <a:t>учащихся о </a:t>
            </a:r>
            <a:r>
              <a:rPr lang="ru-RU" sz="2400" dirty="0"/>
              <a:t>домашнем </a:t>
            </a:r>
            <a:r>
              <a:rPr lang="ru-RU" sz="2400" dirty="0" smtClean="0"/>
              <a:t>эксперименте.</a:t>
            </a:r>
          </a:p>
          <a:p>
            <a:r>
              <a:rPr lang="ru-RU" sz="2400" dirty="0" smtClean="0"/>
              <a:t>Защита </a:t>
            </a:r>
            <a:r>
              <a:rPr lang="ru-RU" sz="2400" dirty="0" err="1"/>
              <a:t>минипроекта</a:t>
            </a:r>
            <a:r>
              <a:rPr lang="ru-RU" sz="2400" dirty="0"/>
              <a:t> по пройденной </a:t>
            </a:r>
            <a:r>
              <a:rPr lang="ru-RU" sz="2400" dirty="0" smtClean="0"/>
              <a:t>теме с </a:t>
            </a:r>
            <a:r>
              <a:rPr lang="ru-RU" sz="2400" dirty="0"/>
              <a:t>использованием слайдов презентации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Презентация</a:t>
            </a:r>
            <a:r>
              <a:rPr lang="ru-RU" sz="2400" dirty="0"/>
              <a:t>, используемая на уроке обобщения </a:t>
            </a:r>
            <a:r>
              <a:rPr lang="ru-RU" sz="2400" dirty="0" smtClean="0"/>
              <a:t>должна отличаться </a:t>
            </a:r>
            <a:r>
              <a:rPr lang="ru-RU" sz="2400" dirty="0"/>
              <a:t>стройной логикой, </a:t>
            </a:r>
            <a:r>
              <a:rPr lang="ru-RU" sz="2400" dirty="0" smtClean="0"/>
              <a:t>т.к</a:t>
            </a:r>
            <a:r>
              <a:rPr lang="ru-RU" sz="2400" dirty="0"/>
              <a:t>. данная электронная презентация </a:t>
            </a:r>
            <a:r>
              <a:rPr lang="ru-RU" sz="2400" dirty="0" smtClean="0"/>
              <a:t>является </a:t>
            </a:r>
            <a:r>
              <a:rPr lang="ru-RU" sz="2400" dirty="0"/>
              <a:t>единым целым и включается </a:t>
            </a:r>
            <a:r>
              <a:rPr lang="ru-RU" sz="2400" dirty="0" smtClean="0"/>
              <a:t>во весь урок.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53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Контроль </a:t>
            </a:r>
            <a:r>
              <a:rPr lang="ru-RU" dirty="0" smtClean="0"/>
              <a:t>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600" dirty="0" smtClean="0"/>
              <a:t>Преимущества компьютерного контроля знаний: </a:t>
            </a:r>
          </a:p>
          <a:p>
            <a:pPr marL="118872" indent="0">
              <a:buNone/>
            </a:pPr>
            <a:endParaRPr lang="ru-RU" sz="2600" dirty="0" smtClean="0"/>
          </a:p>
          <a:p>
            <a:r>
              <a:rPr lang="ru-RU" sz="2600" dirty="0" smtClean="0"/>
              <a:t>учитывается </a:t>
            </a:r>
            <a:r>
              <a:rPr lang="ru-RU" sz="2600" dirty="0"/>
              <a:t>разная скорость работы ученика, </a:t>
            </a:r>
            <a:endParaRPr lang="ru-RU" sz="2600" dirty="0" smtClean="0"/>
          </a:p>
          <a:p>
            <a:r>
              <a:rPr lang="ru-RU" sz="2600" dirty="0" smtClean="0"/>
              <a:t>множество вариантов,</a:t>
            </a:r>
          </a:p>
          <a:p>
            <a:r>
              <a:rPr lang="ru-RU" sz="2600" dirty="0" smtClean="0"/>
              <a:t>задания </a:t>
            </a:r>
            <a:r>
              <a:rPr lang="ru-RU" sz="2600" dirty="0"/>
              <a:t>дифференцируется  по степени трудности; </a:t>
            </a:r>
            <a:endParaRPr lang="ru-RU" sz="2600" dirty="0" smtClean="0"/>
          </a:p>
          <a:p>
            <a:r>
              <a:rPr lang="ru-RU" sz="2600" dirty="0" smtClean="0"/>
              <a:t>повышается </a:t>
            </a:r>
            <a:r>
              <a:rPr lang="ru-RU" sz="2600" dirty="0"/>
              <a:t>объективность оценки; </a:t>
            </a:r>
            <a:endParaRPr lang="ru-RU" sz="2600" dirty="0" smtClean="0"/>
          </a:p>
          <a:p>
            <a:r>
              <a:rPr lang="ru-RU" sz="2600" dirty="0" smtClean="0"/>
              <a:t>ученик </a:t>
            </a:r>
            <a:r>
              <a:rPr lang="ru-RU" sz="2600" dirty="0"/>
              <a:t>видит детальную </a:t>
            </a:r>
            <a:r>
              <a:rPr lang="ru-RU" sz="2600" dirty="0" smtClean="0"/>
              <a:t>картину собственных </a:t>
            </a:r>
            <a:r>
              <a:rPr lang="ru-RU" sz="2600" dirty="0"/>
              <a:t>недоработок; </a:t>
            </a:r>
            <a:endParaRPr lang="ru-RU" sz="2600" dirty="0" smtClean="0"/>
          </a:p>
          <a:p>
            <a:r>
              <a:rPr lang="ru-RU" sz="2600" dirty="0" smtClean="0"/>
              <a:t>оценка </a:t>
            </a:r>
            <a:r>
              <a:rPr lang="ru-RU" sz="2600" dirty="0"/>
              <a:t>может выдаваться ( причем быстро</a:t>
            </a:r>
            <a:r>
              <a:rPr lang="ru-RU" sz="2600" dirty="0" smtClean="0"/>
              <a:t>) не </a:t>
            </a:r>
            <a:r>
              <a:rPr lang="ru-RU" sz="2600" dirty="0"/>
              <a:t>только по окончании работы, но и после каждого вопроса.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4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Формы </a:t>
            </a:r>
            <a:r>
              <a:rPr lang="ru-RU" dirty="0" smtClean="0"/>
              <a:t>контроля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задания </a:t>
            </a:r>
            <a:r>
              <a:rPr lang="ru-RU" sz="3400" dirty="0"/>
              <a:t>на репродукцию, применение, творческое применение, </a:t>
            </a:r>
            <a:endParaRPr lang="ru-RU" sz="3400" dirty="0" smtClean="0"/>
          </a:p>
          <a:p>
            <a:r>
              <a:rPr lang="ru-RU" sz="3400" dirty="0" smtClean="0"/>
              <a:t>рейтинговый </a:t>
            </a:r>
            <a:r>
              <a:rPr lang="ru-RU" sz="3400" dirty="0"/>
              <a:t>контроль</a:t>
            </a:r>
            <a:r>
              <a:rPr lang="ru-RU" sz="3400" dirty="0" smtClean="0"/>
              <a:t>, </a:t>
            </a:r>
          </a:p>
          <a:p>
            <a:r>
              <a:rPr lang="ru-RU" sz="3400" dirty="0" smtClean="0"/>
              <a:t>задачи</a:t>
            </a:r>
            <a:r>
              <a:rPr lang="ru-RU" sz="3400" dirty="0"/>
              <a:t>, </a:t>
            </a:r>
            <a:endParaRPr lang="ru-RU" sz="3400" dirty="0" smtClean="0"/>
          </a:p>
          <a:p>
            <a:r>
              <a:rPr lang="ru-RU" sz="3400" dirty="0" smtClean="0"/>
              <a:t>тесты </a:t>
            </a:r>
            <a:r>
              <a:rPr lang="ru-RU" sz="3400" dirty="0"/>
              <a:t>(открытые и закрытые), </a:t>
            </a:r>
            <a:endParaRPr lang="ru-RU" sz="3400" dirty="0" smtClean="0"/>
          </a:p>
          <a:p>
            <a:r>
              <a:rPr lang="ru-RU" sz="3400" dirty="0" smtClean="0"/>
              <a:t>самоконтроль.</a:t>
            </a:r>
            <a:r>
              <a:rPr lang="ru-RU" sz="3400" dirty="0"/>
              <a:t>  </a:t>
            </a:r>
            <a:endParaRPr lang="ru-RU" sz="3400" dirty="0" smtClean="0"/>
          </a:p>
          <a:p>
            <a:pPr marL="118872" indent="0">
              <a:buNone/>
            </a:pPr>
            <a:endParaRPr lang="ru-RU" sz="3400" dirty="0" smtClean="0"/>
          </a:p>
          <a:p>
            <a:pPr marL="118872" indent="0">
              <a:buNone/>
            </a:pPr>
            <a:r>
              <a:rPr lang="ru-RU" sz="3400" dirty="0" smtClean="0"/>
              <a:t>Компьютер </a:t>
            </a:r>
            <a:r>
              <a:rPr lang="ru-RU" sz="3400" dirty="0"/>
              <a:t>помогает </a:t>
            </a:r>
            <a:r>
              <a:rPr lang="ru-RU" sz="3400" dirty="0" smtClean="0"/>
              <a:t>учителю</a:t>
            </a:r>
          </a:p>
          <a:p>
            <a:r>
              <a:rPr lang="ru-RU" sz="3400" dirty="0" smtClean="0"/>
              <a:t>в </a:t>
            </a:r>
            <a:r>
              <a:rPr lang="ru-RU" sz="3400" dirty="0"/>
              <a:t>управлении учебным процессом, </a:t>
            </a:r>
            <a:endParaRPr lang="ru-RU" sz="3400" dirty="0" smtClean="0"/>
          </a:p>
          <a:p>
            <a:r>
              <a:rPr lang="ru-RU" sz="3400" dirty="0" smtClean="0"/>
              <a:t>выдает </a:t>
            </a:r>
            <a:r>
              <a:rPr lang="ru-RU" sz="3400" dirty="0"/>
              <a:t>результаты выполнения учащимися контрольных заданий с учетом допущенных  в теме ошибок и затраченного времени; </a:t>
            </a:r>
            <a:endParaRPr lang="ru-RU" sz="3400" dirty="0" smtClean="0"/>
          </a:p>
          <a:p>
            <a:r>
              <a:rPr lang="ru-RU" sz="3400" dirty="0" smtClean="0"/>
              <a:t>сравнивает </a:t>
            </a:r>
            <a:r>
              <a:rPr lang="ru-RU" sz="3400" dirty="0"/>
              <a:t>показатели  различных учеников по решению одних и тех же задач или показатели одного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9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</a:t>
            </a:r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157865"/>
          </a:xfrm>
        </p:spPr>
        <p:txBody>
          <a:bodyPr/>
          <a:lstStyle/>
          <a:p>
            <a:r>
              <a:rPr lang="ru-RU" sz="2400" dirty="0" smtClean="0"/>
              <a:t>Индивидуальные задания на внешнем носителе,</a:t>
            </a:r>
          </a:p>
          <a:p>
            <a:r>
              <a:rPr lang="ru-RU" sz="2400" dirty="0" smtClean="0"/>
              <a:t>создание чертежа в ИГС,</a:t>
            </a:r>
            <a:endParaRPr lang="ru-RU" sz="2400" dirty="0"/>
          </a:p>
          <a:p>
            <a:r>
              <a:rPr lang="ru-RU" sz="2400" dirty="0" smtClean="0"/>
              <a:t>написание реферата,</a:t>
            </a:r>
            <a:endParaRPr lang="ru-RU" sz="2400" dirty="0"/>
          </a:p>
          <a:p>
            <a:r>
              <a:rPr lang="ru-RU" sz="2400" dirty="0" smtClean="0"/>
              <a:t>создание </a:t>
            </a:r>
            <a:r>
              <a:rPr lang="ru-RU" sz="2400" dirty="0"/>
              <a:t>электронной </a:t>
            </a:r>
            <a:r>
              <a:rPr lang="ru-RU" sz="2400" dirty="0" smtClean="0"/>
              <a:t>презентации,</a:t>
            </a:r>
          </a:p>
          <a:p>
            <a:r>
              <a:rPr lang="ru-RU" sz="2400" dirty="0" smtClean="0"/>
              <a:t>выполнение теста в Интернете.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16698" r="10734" b="36459"/>
          <a:stretch/>
        </p:blipFill>
        <p:spPr bwMode="auto">
          <a:xfrm>
            <a:off x="0" y="3717032"/>
            <a:ext cx="9174518" cy="314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Типы уроков </a:t>
            </a:r>
            <a:br>
              <a:rPr lang="ru-RU" dirty="0" smtClean="0"/>
            </a:br>
            <a:r>
              <a:rPr lang="ru-RU" dirty="0" smtClean="0"/>
              <a:t>с использованием компьютера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390113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/>
              <a:t>урок </a:t>
            </a:r>
            <a:r>
              <a:rPr lang="ru-RU" sz="2600" b="1" dirty="0"/>
              <a:t>с мультимедийной поддержкой </a:t>
            </a:r>
            <a:r>
              <a:rPr lang="ru-RU" sz="2600" dirty="0" smtClean="0"/>
              <a:t>– урок, на котором компьютер используется в демонстрационном режиме; </a:t>
            </a:r>
          </a:p>
          <a:p>
            <a:endParaRPr lang="ru-RU" sz="2600" dirty="0" smtClean="0"/>
          </a:p>
          <a:p>
            <a:r>
              <a:rPr lang="ru-RU" sz="2600" b="1" dirty="0" smtClean="0"/>
              <a:t>урок с </a:t>
            </a:r>
            <a:r>
              <a:rPr lang="ru-RU" sz="2600" b="1" dirty="0"/>
              <a:t>компьютерной поддержкой </a:t>
            </a:r>
            <a:r>
              <a:rPr lang="ru-RU" sz="2600" dirty="0"/>
              <a:t>–</a:t>
            </a:r>
            <a:r>
              <a:rPr lang="ru-RU" sz="2600" dirty="0" smtClean="0"/>
              <a:t> урок с использованием нескольких </a:t>
            </a:r>
            <a:r>
              <a:rPr lang="ru-RU" sz="2600" dirty="0"/>
              <a:t>компьютеров (обычно, в компьютерном классе</a:t>
            </a:r>
            <a:r>
              <a:rPr lang="ru-RU" sz="2600" dirty="0" smtClean="0"/>
              <a:t>);</a:t>
            </a:r>
          </a:p>
          <a:p>
            <a:endParaRPr lang="ru-RU" sz="2600" dirty="0"/>
          </a:p>
          <a:p>
            <a:r>
              <a:rPr lang="ru-RU" sz="2600" b="1" dirty="0" smtClean="0"/>
              <a:t>урок </a:t>
            </a:r>
            <a:r>
              <a:rPr lang="ru-RU" sz="2600" b="1" dirty="0"/>
              <a:t>интегрированный с информатикой</a:t>
            </a:r>
            <a:r>
              <a:rPr lang="ru-RU" sz="2600" dirty="0"/>
              <a:t>, проходит в компьютерном классе, </a:t>
            </a:r>
            <a:r>
              <a:rPr lang="ru-RU" sz="2600" dirty="0" smtClean="0"/>
              <a:t>под руководством двух учителей;</a:t>
            </a:r>
          </a:p>
          <a:p>
            <a:endParaRPr lang="ru-RU" sz="2600" dirty="0"/>
          </a:p>
          <a:p>
            <a:r>
              <a:rPr lang="ru-RU" sz="2600" b="1" dirty="0" smtClean="0"/>
              <a:t>урок самостоятельного изучения </a:t>
            </a:r>
            <a:r>
              <a:rPr lang="ru-RU" sz="2600" dirty="0"/>
              <a:t>(возможно </a:t>
            </a:r>
            <a:r>
              <a:rPr lang="ru-RU" sz="2600" dirty="0" smtClean="0"/>
              <a:t>дистанционное с использованием Интернет) </a:t>
            </a:r>
            <a:r>
              <a:rPr lang="ru-RU" sz="2600" dirty="0"/>
              <a:t>с помощью специальных обучающих </a:t>
            </a:r>
            <a:r>
              <a:rPr lang="ru-RU" sz="2600" dirty="0" smtClean="0"/>
              <a:t>систем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1700" i="1" dirty="0" smtClean="0"/>
              <a:t>Афанасьева О.В</a:t>
            </a:r>
            <a:r>
              <a:rPr lang="ru-RU" sz="1700" dirty="0" smtClean="0"/>
              <a:t>., </a:t>
            </a:r>
            <a:r>
              <a:rPr lang="en-US" sz="1700" dirty="0" smtClean="0"/>
              <a:t>2</a:t>
            </a:r>
            <a:r>
              <a:rPr lang="en-US" sz="2400" dirty="0" smtClean="0"/>
              <a:t>]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E:\Мульт_урок\64aa9906758cc0eb52de_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99" y="5490114"/>
            <a:ext cx="1547664" cy="13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Вариант 1. </a:t>
            </a:r>
            <a:r>
              <a:rPr lang="ru-RU" dirty="0" smtClean="0"/>
              <a:t>Урок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мультимедийной поддержкой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5191"/>
            <a:ext cx="8712968" cy="4625609"/>
          </a:xfrm>
        </p:spPr>
        <p:txBody>
          <a:bodyPr>
            <a:normAutofit/>
          </a:bodyPr>
          <a:lstStyle/>
          <a:p>
            <a:pPr marL="3851275" indent="277813">
              <a:buNone/>
            </a:pPr>
            <a:r>
              <a:rPr lang="ru-RU" sz="2400" dirty="0" smtClean="0"/>
              <a:t>Очевидное достоинство урока – </a:t>
            </a:r>
            <a:r>
              <a:rPr lang="ru-RU" sz="2400" b="1" i="1" dirty="0"/>
              <a:t>усиление наглядности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940175" indent="0">
              <a:buNone/>
            </a:pPr>
            <a:endParaRPr lang="ru-RU" sz="2400" dirty="0" smtClean="0"/>
          </a:p>
          <a:p>
            <a:pPr marL="3948113" indent="0">
              <a:buNone/>
            </a:pPr>
            <a:r>
              <a:rPr lang="ru-RU" sz="2400" dirty="0" smtClean="0"/>
              <a:t>«</a:t>
            </a:r>
            <a:r>
              <a:rPr lang="ru-RU" sz="2400" i="1" dirty="0"/>
              <a:t>Детская природа ясно требует наглядности. Учите ребенка каким-нибудь пяти не известным ему словам, и он будет долго и напрасно мучиться над ними; но свяжите с картинками двадцать таких слов </a:t>
            </a:r>
            <a:r>
              <a:rPr lang="ru-RU" sz="2400" i="1" dirty="0" smtClean="0"/>
              <a:t>– </a:t>
            </a:r>
            <a:r>
              <a:rPr lang="ru-RU" sz="2400" i="1" dirty="0"/>
              <a:t>и ребенок усвоит их на </a:t>
            </a:r>
            <a:r>
              <a:rPr lang="ru-RU" sz="2400" i="1" dirty="0" smtClean="0"/>
              <a:t>лету …»</a:t>
            </a:r>
            <a:r>
              <a:rPr lang="ru-RU" sz="2400" dirty="0" smtClean="0"/>
              <a:t>.</a:t>
            </a:r>
          </a:p>
          <a:p>
            <a:pPr marL="3940175" indent="0" algn="r">
              <a:buNone/>
            </a:pPr>
            <a:r>
              <a:rPr lang="ru-RU" sz="2400" dirty="0" smtClean="0"/>
              <a:t> </a:t>
            </a:r>
            <a:r>
              <a:rPr lang="ru-RU" sz="2400" dirty="0"/>
              <a:t>К.Д. </a:t>
            </a:r>
            <a:r>
              <a:rPr lang="ru-RU" sz="2400" dirty="0" smtClean="0"/>
              <a:t>Ушинский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32" name="Picture 8" descr="Картинка 1 из 71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138173" cy="459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предъявлению </a:t>
            </a:r>
            <a:r>
              <a:rPr lang="ru-RU" dirty="0" smtClean="0"/>
              <a:t>наглядности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75191"/>
            <a:ext cx="4114800" cy="4625609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 smtClean="0"/>
              <a:t>Узнаваемость</a:t>
            </a:r>
            <a:r>
              <a:rPr lang="ru-RU" sz="2400" dirty="0" smtClean="0"/>
              <a:t> наглядности</a:t>
            </a:r>
          </a:p>
          <a:p>
            <a:pPr lvl="0"/>
            <a:r>
              <a:rPr lang="ru-RU" sz="2400" b="1" i="1" dirty="0" smtClean="0"/>
              <a:t>Динамика </a:t>
            </a:r>
            <a:r>
              <a:rPr lang="ru-RU" sz="2400" dirty="0"/>
              <a:t>предъявления наглядности. </a:t>
            </a:r>
            <a:endParaRPr lang="ru-RU" sz="2400" dirty="0" smtClean="0"/>
          </a:p>
          <a:p>
            <a:pPr lvl="0"/>
            <a:r>
              <a:rPr lang="ru-RU" sz="2400" dirty="0" smtClean="0"/>
              <a:t>Продуманный </a:t>
            </a:r>
            <a:r>
              <a:rPr lang="ru-RU" sz="2400" dirty="0"/>
              <a:t>алгоритм </a:t>
            </a:r>
            <a:r>
              <a:rPr lang="ru-RU" sz="2400" b="1" i="1" dirty="0"/>
              <a:t>видеоряда</a:t>
            </a:r>
            <a:r>
              <a:rPr lang="ru-RU" sz="2400" dirty="0"/>
              <a:t> изображений. </a:t>
            </a:r>
          </a:p>
          <a:p>
            <a:pPr lvl="0"/>
            <a:r>
              <a:rPr lang="ru-RU" sz="2400" b="1" i="1" dirty="0"/>
              <a:t>Оптимальный размер</a:t>
            </a:r>
            <a:r>
              <a:rPr lang="ru-RU" sz="2400" dirty="0"/>
              <a:t> наглядности. </a:t>
            </a:r>
          </a:p>
          <a:p>
            <a:pPr lvl="0"/>
            <a:r>
              <a:rPr lang="ru-RU" sz="2400" b="1" i="1" dirty="0"/>
              <a:t>Оптимальное количество </a:t>
            </a:r>
            <a:r>
              <a:rPr lang="ru-RU" sz="2400" dirty="0"/>
              <a:t>предъявляемых</a:t>
            </a:r>
            <a:r>
              <a:rPr lang="ru-RU" sz="2400" b="1" i="1" dirty="0"/>
              <a:t> </a:t>
            </a:r>
            <a:r>
              <a:rPr lang="ru-RU" sz="2400" dirty="0"/>
              <a:t>изображений на экране. </a:t>
            </a:r>
          </a:p>
        </p:txBody>
      </p:sp>
      <p:pic>
        <p:nvPicPr>
          <p:cNvPr id="4" name="Picture 8" descr="AG00315_"/>
          <p:cNvPicPr>
            <a:picLocks noChangeAspect="1" noChangeArrowheads="1" noCrop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1079253" cy="10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G00315_"/>
          <p:cNvPicPr>
            <a:picLocks noChangeAspect="1" noChangeArrowheads="1" noCrop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07" y="2856041"/>
            <a:ext cx="3744269" cy="37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Требования </a:t>
            </a:r>
            <a:r>
              <a:rPr lang="ru-RU" dirty="0"/>
              <a:t>к </a:t>
            </a:r>
            <a:r>
              <a:rPr lang="ru-RU" dirty="0" smtClean="0"/>
              <a:t>тексту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775191"/>
            <a:ext cx="4186808" cy="462560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Необходимо </a:t>
            </a:r>
            <a:r>
              <a:rPr lang="ru-RU" sz="2400" dirty="0"/>
              <a:t>обратить на следующие </a:t>
            </a:r>
            <a:r>
              <a:rPr lang="ru-RU" sz="2400" dirty="0" smtClean="0"/>
              <a:t>:</a:t>
            </a:r>
            <a:endParaRPr lang="ru-RU" sz="2400" dirty="0"/>
          </a:p>
          <a:p>
            <a:pPr lvl="1"/>
            <a:r>
              <a:rPr lang="ru-RU" sz="2400" i="1" dirty="0"/>
              <a:t>структура;</a:t>
            </a:r>
            <a:endParaRPr lang="ru-RU" sz="2400" dirty="0"/>
          </a:p>
          <a:p>
            <a:pPr lvl="1"/>
            <a:r>
              <a:rPr lang="ru-RU" sz="2400" i="1" dirty="0"/>
              <a:t>объем;</a:t>
            </a:r>
            <a:endParaRPr lang="ru-RU" sz="2400" dirty="0"/>
          </a:p>
          <a:p>
            <a:pPr lvl="1"/>
            <a:r>
              <a:rPr lang="ru-RU" sz="2400" i="1" dirty="0"/>
              <a:t>формат.</a:t>
            </a:r>
            <a:endParaRPr lang="ru-RU" sz="2400" dirty="0"/>
          </a:p>
          <a:p>
            <a:r>
              <a:rPr lang="ru-RU" sz="2400" dirty="0"/>
              <a:t>Текст с экрана должен выступать как </a:t>
            </a:r>
            <a:r>
              <a:rPr lang="ru-RU" sz="2400" b="1" dirty="0"/>
              <a:t>единица общения. </a:t>
            </a:r>
            <a:endParaRPr lang="ru-RU" sz="2400" b="1" dirty="0" smtClean="0"/>
          </a:p>
          <a:p>
            <a:r>
              <a:rPr lang="ru-RU" sz="2400" dirty="0" smtClean="0"/>
              <a:t>Представление печатного текста </a:t>
            </a:r>
            <a:r>
              <a:rPr lang="ru-RU" sz="2400" dirty="0"/>
              <a:t>с экрана.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27" name="Picture 3" descr="C:\Documents and Settings\Рая\Рабочий стол\pifag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Рая\Рабочий стол\Измерение_высо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цветовой гамме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5191"/>
            <a:ext cx="8147248" cy="1797825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Не </a:t>
            </a:r>
            <a:r>
              <a:rPr lang="ru-RU" sz="2600" dirty="0"/>
              <a:t>следует пренебрегать рекомендациями психологов, дизайнеров о влиянии цвета на познавательную деятельность учащихся, о сочетании цветов, оптимальном количестве цветов на экране и т.д. </a:t>
            </a:r>
          </a:p>
          <a:p>
            <a:endParaRPr lang="ru-RU" dirty="0"/>
          </a:p>
        </p:txBody>
      </p:sp>
      <p:pic>
        <p:nvPicPr>
          <p:cNvPr id="2051" name="Picture 3" descr="C:\Documents and Settings\Рая\Рабочий стол\сумма углов треугольн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Рая\Рабочий стол\Теорема Вие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</a:t>
            </a:r>
            <a:r>
              <a:rPr lang="ru-RU" dirty="0"/>
              <a:t>дидактические </a:t>
            </a:r>
            <a:r>
              <a:rPr lang="ru-RU" dirty="0" smtClean="0"/>
              <a:t>части компьютерного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вступление</a:t>
            </a:r>
            <a:r>
              <a:rPr lang="ru-RU" sz="2400" dirty="0"/>
              <a:t>, организационная часть</a:t>
            </a:r>
            <a:r>
              <a:rPr lang="ru-RU" sz="24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актуализация опорных знаний;</a:t>
            </a:r>
            <a:r>
              <a:rPr lang="ru-RU" sz="2400" dirty="0"/>
              <a:t> 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изучение </a:t>
            </a:r>
            <a:r>
              <a:rPr lang="ru-RU" sz="2400" dirty="0"/>
              <a:t>нового  </a:t>
            </a:r>
            <a:r>
              <a:rPr lang="ru-RU" sz="2400" dirty="0" smtClean="0"/>
              <a:t>материала;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закрепление </a:t>
            </a:r>
            <a:r>
              <a:rPr lang="ru-RU" sz="2400" dirty="0"/>
              <a:t>материала – </a:t>
            </a:r>
            <a:r>
              <a:rPr lang="ru-RU" sz="2400" dirty="0" smtClean="0"/>
              <a:t>усвоение </a:t>
            </a:r>
            <a:r>
              <a:rPr lang="ru-RU" sz="2400" dirty="0"/>
              <a:t>и применение</a:t>
            </a:r>
            <a:r>
              <a:rPr lang="ru-RU" sz="24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контроль </a:t>
            </a:r>
            <a:r>
              <a:rPr lang="ru-RU" sz="2400" dirty="0"/>
              <a:t>усвоения</a:t>
            </a:r>
            <a:r>
              <a:rPr lang="ru-RU" sz="24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коррекция;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обобщение;</a:t>
            </a:r>
          </a:p>
          <a:p>
            <a:pPr>
              <a:lnSpc>
                <a:spcPct val="150000"/>
              </a:lnSpc>
            </a:pPr>
            <a:r>
              <a:rPr lang="ru-RU" sz="2400" smtClean="0"/>
              <a:t>домашнее задание.</a:t>
            </a:r>
            <a:r>
              <a:rPr lang="ru-RU" sz="2400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E:\Мульт_урок\64aa9906758cc0eb52de_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99" y="5490114"/>
            <a:ext cx="1547664" cy="13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Требования к звуку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988840"/>
            <a:ext cx="4464496" cy="51125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Шумовой </a:t>
            </a:r>
            <a:r>
              <a:rPr lang="ru-RU" sz="2400" dirty="0"/>
              <a:t>эффект должен быть дидактически оправдан. </a:t>
            </a:r>
            <a:endParaRPr lang="ru-RU" sz="2400" dirty="0" smtClean="0"/>
          </a:p>
          <a:p>
            <a:r>
              <a:rPr lang="ru-RU" sz="2400" i="1" dirty="0" smtClean="0"/>
              <a:t>Звуковая иллюстрация</a:t>
            </a:r>
            <a:r>
              <a:rPr lang="ru-RU" sz="2400" dirty="0" smtClean="0"/>
              <a:t> </a:t>
            </a:r>
            <a:r>
              <a:rPr lang="ru-RU" sz="2400" dirty="0"/>
              <a:t>как дополнительный канал информации. </a:t>
            </a:r>
            <a:endParaRPr lang="ru-RU" sz="2400" dirty="0" smtClean="0"/>
          </a:p>
          <a:p>
            <a:r>
              <a:rPr lang="ru-RU" sz="2400" dirty="0" smtClean="0"/>
              <a:t>Учебное </a:t>
            </a:r>
            <a:r>
              <a:rPr lang="ru-RU" sz="2400" i="1" dirty="0" smtClean="0"/>
              <a:t>звуковое сопровождение</a:t>
            </a:r>
            <a:r>
              <a:rPr lang="ru-RU" sz="2400" dirty="0" smtClean="0"/>
              <a:t> </a:t>
            </a:r>
            <a:r>
              <a:rPr lang="ru-RU" sz="2400" dirty="0"/>
              <a:t>наглядного изображения, анимации, </a:t>
            </a:r>
            <a:r>
              <a:rPr lang="ru-RU" sz="2400" dirty="0" smtClean="0"/>
              <a:t>видеоролика, математического диктанта. </a:t>
            </a:r>
            <a:endParaRPr lang="ru-RU" sz="2400" dirty="0"/>
          </a:p>
        </p:txBody>
      </p:sp>
      <p:pic>
        <p:nvPicPr>
          <p:cNvPr id="3074" name="Picture 2" descr="C:\Documents and Settings\Рая\Рабочий стол\Презентац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2" y="3201508"/>
            <a:ext cx="4467276" cy="335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1628801"/>
            <a:ext cx="4104456" cy="1572708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ru-RU" sz="2400" dirty="0" smtClean="0"/>
              <a:t>Звук может играть роль </a:t>
            </a:r>
          </a:p>
          <a:p>
            <a:r>
              <a:rPr lang="ru-RU" sz="2400" i="1" dirty="0" smtClean="0"/>
              <a:t>шумового эффекта;</a:t>
            </a:r>
            <a:endParaRPr lang="ru-RU" sz="2400" dirty="0" smtClean="0"/>
          </a:p>
          <a:p>
            <a:r>
              <a:rPr lang="ru-RU" sz="2400" i="1" dirty="0" smtClean="0"/>
              <a:t>звуковой иллюстрации;</a:t>
            </a:r>
            <a:endParaRPr lang="ru-RU" sz="2400" dirty="0" smtClean="0"/>
          </a:p>
          <a:p>
            <a:r>
              <a:rPr lang="ru-RU" sz="2400" i="1" dirty="0" smtClean="0"/>
              <a:t>звукового сопровождения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8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видеоинформации и анимации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775191"/>
            <a:ext cx="4978896" cy="4625609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i="1" dirty="0" smtClean="0"/>
              <a:t>Использование </a:t>
            </a:r>
            <a:r>
              <a:rPr lang="ru-RU" sz="3400" b="1" i="1" dirty="0"/>
              <a:t>видеоинформации и анимации</a:t>
            </a:r>
            <a:r>
              <a:rPr lang="ru-RU" sz="3400" dirty="0"/>
              <a:t> может значительно усилить обучающий эффект. </a:t>
            </a:r>
            <a:endParaRPr lang="ru-RU" sz="3400" dirty="0" smtClean="0"/>
          </a:p>
          <a:p>
            <a:r>
              <a:rPr lang="ru-RU" sz="3400" dirty="0" smtClean="0"/>
              <a:t>Не </a:t>
            </a:r>
            <a:r>
              <a:rPr lang="ru-RU" sz="3400" dirty="0"/>
              <a:t>следует забывать о сохранении </a:t>
            </a:r>
            <a:r>
              <a:rPr lang="ru-RU" sz="3400" b="1" i="1" dirty="0"/>
              <a:t>темпа</a:t>
            </a:r>
            <a:r>
              <a:rPr lang="ru-RU" sz="3400" dirty="0"/>
              <a:t> урока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Видеофрагмент </a:t>
            </a:r>
            <a:r>
              <a:rPr lang="ru-RU" sz="3400" dirty="0"/>
              <a:t>должен быть предельно кратким по времени, причем учителю необходимо позаботиться об обеспечении </a:t>
            </a:r>
            <a:r>
              <a:rPr lang="ru-RU" sz="3400" b="1" i="1" dirty="0"/>
              <a:t>обратной связи</a:t>
            </a:r>
            <a:r>
              <a:rPr lang="ru-RU" sz="3400" dirty="0"/>
              <a:t> с учащимися. </a:t>
            </a:r>
            <a:endParaRPr lang="ru-RU" sz="3400" dirty="0" smtClean="0"/>
          </a:p>
          <a:p>
            <a:r>
              <a:rPr lang="ru-RU" sz="3400" dirty="0" smtClean="0"/>
              <a:t>Предпочтительнее </a:t>
            </a:r>
            <a:r>
              <a:rPr lang="ru-RU" sz="3400" dirty="0"/>
              <a:t>заменить звуковое сопровождение видеофрагмента живой речью учителя и учеников.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29546" r="56023" b="29091"/>
          <a:stretch/>
        </p:blipFill>
        <p:spPr bwMode="auto">
          <a:xfrm>
            <a:off x="317991" y="1628800"/>
            <a:ext cx="3101881" cy="237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Рая\Рабочий стол\сумма углов треугольника.jp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2" y="4301039"/>
            <a:ext cx="3061750" cy="229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Проведение </a:t>
            </a:r>
            <a:br>
              <a:rPr lang="ru-RU" dirty="0" smtClean="0"/>
            </a:br>
            <a:r>
              <a:rPr lang="ru-RU" dirty="0" smtClean="0"/>
              <a:t>мультимедийного </a:t>
            </a:r>
            <a:r>
              <a:rPr lang="ru-RU" dirty="0"/>
              <a:t>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775191"/>
            <a:ext cx="5987008" cy="4625609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Учитель </a:t>
            </a:r>
            <a:r>
              <a:rPr lang="ru-RU" sz="3400" dirty="0"/>
              <a:t>должен </a:t>
            </a:r>
            <a:r>
              <a:rPr lang="ru-RU" sz="3400" dirty="0" smtClean="0"/>
              <a:t>уверенно </a:t>
            </a:r>
            <a:r>
              <a:rPr lang="ru-RU" sz="3400" dirty="0"/>
              <a:t>владеть компьютером, </a:t>
            </a:r>
            <a:endParaRPr lang="ru-RU" sz="3400" dirty="0" smtClean="0"/>
          </a:p>
          <a:p>
            <a:r>
              <a:rPr lang="ru-RU" sz="3400" dirty="0" smtClean="0"/>
              <a:t>знать </a:t>
            </a:r>
            <a:r>
              <a:rPr lang="ru-RU" sz="3400" dirty="0"/>
              <a:t>содержание урока, </a:t>
            </a:r>
            <a:endParaRPr lang="ru-RU" sz="3400" dirty="0" smtClean="0"/>
          </a:p>
          <a:p>
            <a:r>
              <a:rPr lang="ru-RU" sz="3400" dirty="0" smtClean="0"/>
              <a:t>вести </a:t>
            </a:r>
            <a:r>
              <a:rPr lang="ru-RU" sz="3400" dirty="0"/>
              <a:t>его в хорошем темпе, непринужденно, постоянно вовлекая в познавательный процесс учеников. </a:t>
            </a:r>
            <a:endParaRPr lang="ru-RU" sz="3400" dirty="0" smtClean="0"/>
          </a:p>
          <a:p>
            <a:r>
              <a:rPr lang="ru-RU" sz="3400" dirty="0" smtClean="0"/>
              <a:t>Благодаря </a:t>
            </a:r>
            <a:r>
              <a:rPr lang="ru-RU" sz="3400" dirty="0"/>
              <a:t>мультимедийному сопровождению занятий, учитель экономит до 30% учебного </a:t>
            </a:r>
            <a:r>
              <a:rPr lang="ru-RU" sz="3400" dirty="0" smtClean="0"/>
              <a:t>времени. </a:t>
            </a:r>
          </a:p>
          <a:p>
            <a:r>
              <a:rPr lang="ru-RU" sz="3400" dirty="0" smtClean="0"/>
              <a:t>В </a:t>
            </a:r>
            <a:r>
              <a:rPr lang="ru-RU" sz="3400" dirty="0"/>
              <a:t>режиме мультимедийного сопровождения учитель имеет возможность постоянно «держать руку на пульсе», видеть реакцию учеников, вовремя реагировать на изменяющуюся </a:t>
            </a:r>
            <a:r>
              <a:rPr lang="ru-RU" sz="3400" dirty="0" smtClean="0"/>
              <a:t>ситуацию </a:t>
            </a:r>
            <a:r>
              <a:rPr lang="en-US" sz="3400" dirty="0" smtClean="0"/>
              <a:t>[1]</a:t>
            </a:r>
            <a:endParaRPr lang="ru-RU" sz="3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E:\Мульт_урок\p8_dsc027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9210" r="55494"/>
          <a:stretch/>
        </p:blipFill>
        <p:spPr bwMode="auto">
          <a:xfrm>
            <a:off x="251520" y="1755503"/>
            <a:ext cx="2391927" cy="4697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Вариант 2.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</a:t>
            </a:r>
            <a:r>
              <a:rPr lang="ru-RU" dirty="0"/>
              <a:t>с компьютерной поддержкой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775191"/>
            <a:ext cx="4186808" cy="4625609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ru-RU" sz="2800" dirty="0" smtClean="0"/>
              <a:t>Возможны варианты:</a:t>
            </a:r>
            <a:endParaRPr lang="ru-RU" sz="2800" dirty="0"/>
          </a:p>
          <a:p>
            <a:r>
              <a:rPr lang="ru-RU" sz="2800" dirty="0" smtClean="0"/>
              <a:t>учащиеся </a:t>
            </a:r>
            <a:r>
              <a:rPr lang="ru-RU" sz="2800" dirty="0"/>
              <a:t>одновременно работают с учителем, а на определенном этапе переходят к работе за компьютером;</a:t>
            </a:r>
          </a:p>
          <a:p>
            <a:r>
              <a:rPr lang="ru-RU" sz="2800" dirty="0" smtClean="0"/>
              <a:t>учащиеся </a:t>
            </a:r>
            <a:r>
              <a:rPr lang="ru-RU" sz="2800" dirty="0"/>
              <a:t>попеременно работают на компьютере по указаниям учителя.</a:t>
            </a:r>
          </a:p>
          <a:p>
            <a:endParaRPr lang="ru-RU" dirty="0"/>
          </a:p>
        </p:txBody>
      </p:sp>
      <p:pic>
        <p:nvPicPr>
          <p:cNvPr id="4" name="Picture 4" descr="http://www.odintsovo.info/img/2008/09/uro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032448" cy="302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1520" y="5157192"/>
            <a:ext cx="4032448" cy="88356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>
                <a:hlinkClick r:id="rId4"/>
              </a:rPr>
              <a:t>http://www.odintsovo.info</a:t>
            </a: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530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6327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Урок с компьютерной </a:t>
            </a:r>
            <a:r>
              <a:rPr lang="ru-RU" dirty="0" smtClean="0"/>
              <a:t>поддержкой:</a:t>
            </a:r>
            <a:br>
              <a:rPr lang="ru-RU" dirty="0" smtClean="0"/>
            </a:br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556792"/>
            <a:ext cx="4464496" cy="5112567"/>
          </a:xfrm>
        </p:spPr>
        <p:txBody>
          <a:bodyPr>
            <a:normAutofit fontScale="47500" lnSpcReduction="20000"/>
          </a:bodyPr>
          <a:lstStyle/>
          <a:p>
            <a:r>
              <a:rPr lang="ru-RU" sz="4800" dirty="0" smtClean="0"/>
              <a:t>Работа </a:t>
            </a:r>
            <a:r>
              <a:rPr lang="ru-RU" sz="4800" dirty="0"/>
              <a:t>с текстом электронного </a:t>
            </a:r>
            <a:r>
              <a:rPr lang="ru-RU" sz="4800" dirty="0" smtClean="0"/>
              <a:t>учебника, </a:t>
            </a:r>
            <a:r>
              <a:rPr lang="ru-RU" sz="4800" dirty="0"/>
              <a:t>справочниками, </a:t>
            </a:r>
            <a:r>
              <a:rPr lang="ru-RU" sz="4800" dirty="0" smtClean="0"/>
              <a:t>задачниками, </a:t>
            </a:r>
            <a:r>
              <a:rPr lang="ru-RU" sz="4800" dirty="0"/>
              <a:t>тренажером и т.д. </a:t>
            </a:r>
            <a:endParaRPr lang="ru-RU" sz="4800" dirty="0" smtClean="0"/>
          </a:p>
          <a:p>
            <a:endParaRPr lang="ru-RU" sz="4800" dirty="0" smtClean="0"/>
          </a:p>
          <a:p>
            <a:r>
              <a:rPr lang="ru-RU" sz="4800" dirty="0" smtClean="0"/>
              <a:t>Использование дифференцированных форм </a:t>
            </a:r>
            <a:r>
              <a:rPr lang="ru-RU" sz="4800" dirty="0"/>
              <a:t>организации учебной деятельности учащихся. </a:t>
            </a:r>
            <a:endParaRPr lang="ru-RU" sz="4800" dirty="0" smtClean="0"/>
          </a:p>
          <a:p>
            <a:endParaRPr lang="ru-RU" sz="4800" dirty="0" smtClean="0"/>
          </a:p>
          <a:p>
            <a:r>
              <a:rPr lang="ru-RU" sz="4800" dirty="0" smtClean="0"/>
              <a:t>Разработка заданий </a:t>
            </a:r>
            <a:r>
              <a:rPr lang="ru-RU" sz="4800" dirty="0"/>
              <a:t>для </a:t>
            </a:r>
            <a:r>
              <a:rPr lang="ru-RU" sz="4800" dirty="0" smtClean="0"/>
              <a:t>учащихся с </a:t>
            </a:r>
            <a:r>
              <a:rPr lang="ru-RU" sz="4800" dirty="0"/>
              <a:t>учетом их индивидуальных особенностей (уровня подготовленности, доминирующего канала восприятия и т.д</a:t>
            </a:r>
            <a:r>
              <a:rPr lang="ru-RU" sz="4800" dirty="0" smtClean="0"/>
              <a:t>.).</a:t>
            </a:r>
            <a:endParaRPr lang="ru-RU" sz="4800" dirty="0"/>
          </a:p>
          <a:p>
            <a:endParaRPr lang="ru-RU" dirty="0"/>
          </a:p>
        </p:txBody>
      </p:sp>
      <p:pic>
        <p:nvPicPr>
          <p:cNvPr id="6150" name="Picture 6" descr="mhtml:file://E:\Диск_ЕГЭ\Электронные_ресурсы\1СРепетитор_%20Сдаем%20ЕГЭ%20по%20математике%20(2009)%20%20Математика%20%20скриншоты.mht!http://www.obr.1c.ru/UserFiles/Image/1C_Repetitor/2009/9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56792"/>
            <a:ext cx="3480321" cy="34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html:file://E:\Диск_ЕГЭ\Электронные_ресурсы\1СРепетитор_%20Сдаем%20ЕГЭ%20по%20математике%20(2009)%20%20Математика%20%20скриншоты.mht!http://www.obr.1c.ru/UserFiles/Image/1C_Repetitor/2009/MAth/3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065623" cy="304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6327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Урок с компьютерной </a:t>
            </a:r>
            <a:r>
              <a:rPr lang="ru-RU" dirty="0" smtClean="0"/>
              <a:t>поддержкой: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28800"/>
            <a:ext cx="4248472" cy="5082809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Организация промежуточного тестирования,</a:t>
            </a:r>
          </a:p>
          <a:p>
            <a:r>
              <a:rPr lang="ru-RU" sz="2600" dirty="0" smtClean="0"/>
              <a:t>решение головоломок,</a:t>
            </a:r>
          </a:p>
          <a:p>
            <a:r>
              <a:rPr lang="ru-RU" sz="2600" dirty="0" smtClean="0"/>
              <a:t>кроссвордов,</a:t>
            </a:r>
          </a:p>
          <a:p>
            <a:r>
              <a:rPr lang="ru-RU" sz="2600" dirty="0" smtClean="0"/>
              <a:t>игр </a:t>
            </a:r>
            <a:r>
              <a:rPr lang="ru-RU" sz="2600" dirty="0"/>
              <a:t>с применением полученных знаний</a:t>
            </a:r>
          </a:p>
          <a:p>
            <a:endParaRPr lang="ru-RU" dirty="0"/>
          </a:p>
        </p:txBody>
      </p:sp>
      <p:pic>
        <p:nvPicPr>
          <p:cNvPr id="8194" name="Рисунок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23151" r="18898" b="20316"/>
          <a:stretch>
            <a:fillRect/>
          </a:stretch>
        </p:blipFill>
        <p:spPr bwMode="auto">
          <a:xfrm>
            <a:off x="251520" y="1628800"/>
            <a:ext cx="4104456" cy="247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2756" r="887" b="7088"/>
          <a:stretch>
            <a:fillRect/>
          </a:stretch>
        </p:blipFill>
        <p:spPr bwMode="auto">
          <a:xfrm>
            <a:off x="643460" y="4260821"/>
            <a:ext cx="4144564" cy="240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Урок с компьютерной поддержкой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365777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самостоятельные </a:t>
            </a:r>
            <a:r>
              <a:rPr lang="ru-RU" sz="2400" dirty="0"/>
              <a:t>экскурсии в Интернете, </a:t>
            </a:r>
            <a:endParaRPr lang="ru-RU" sz="2400" dirty="0" smtClean="0"/>
          </a:p>
          <a:p>
            <a:r>
              <a:rPr lang="ru-RU" sz="2400" dirty="0" smtClean="0"/>
              <a:t>просмотр </a:t>
            </a:r>
            <a:r>
              <a:rPr lang="ru-RU" sz="2400" dirty="0"/>
              <a:t>мультимедийных лекций, </a:t>
            </a:r>
            <a:endParaRPr lang="ru-RU" sz="2400" dirty="0" smtClean="0"/>
          </a:p>
          <a:p>
            <a:r>
              <a:rPr lang="ru-RU" sz="2400" dirty="0" smtClean="0"/>
              <a:t>выполнение </a:t>
            </a:r>
            <a:r>
              <a:rPr lang="ru-RU" sz="2400" dirty="0"/>
              <a:t>учащимися лабораторных работ </a:t>
            </a:r>
            <a:r>
              <a:rPr lang="ru-RU" sz="2400" dirty="0" smtClean="0"/>
              <a:t>и </a:t>
            </a:r>
            <a:r>
              <a:rPr lang="ru-RU" sz="2400" dirty="0"/>
              <a:t>пр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7" b="24990"/>
          <a:stretch/>
        </p:blipFill>
        <p:spPr bwMode="auto">
          <a:xfrm>
            <a:off x="0" y="3042458"/>
            <a:ext cx="9144000" cy="381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Проблемы проведения урока </a:t>
            </a:r>
            <a:br>
              <a:rPr lang="ru-RU" dirty="0" smtClean="0"/>
            </a:br>
            <a:r>
              <a:rPr lang="ru-RU" dirty="0" smtClean="0"/>
              <a:t>в компьютерном классе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104456" cy="530120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/>
              <a:t>Во-первых</a:t>
            </a:r>
            <a:r>
              <a:rPr lang="ru-RU" sz="2200" dirty="0"/>
              <a:t>, ученики, </a:t>
            </a:r>
            <a:r>
              <a:rPr lang="ru-RU" sz="2200" dirty="0" smtClean="0"/>
              <a:t>оказавшись </a:t>
            </a:r>
            <a:r>
              <a:rPr lang="ru-RU" sz="2200" dirty="0"/>
              <a:t>в компьютерном классе, становятся совершенно иными. </a:t>
            </a:r>
            <a:r>
              <a:rPr lang="ru-RU" sz="2200" dirty="0" smtClean="0"/>
              <a:t> </a:t>
            </a:r>
            <a:r>
              <a:rPr lang="ru-RU" sz="2200" i="1" dirty="0" smtClean="0"/>
              <a:t>«Синдром </a:t>
            </a:r>
            <a:r>
              <a:rPr lang="ru-RU" sz="2200" i="1" dirty="0"/>
              <a:t>нового бассейна</a:t>
            </a:r>
            <a:r>
              <a:rPr lang="ru-RU" sz="2200" i="1" dirty="0" smtClean="0"/>
              <a:t>» </a:t>
            </a:r>
          </a:p>
          <a:p>
            <a:pPr>
              <a:lnSpc>
                <a:spcPct val="80000"/>
              </a:lnSpc>
            </a:pPr>
            <a:endParaRPr lang="ru-RU" sz="2200" i="1" dirty="0" smtClean="0"/>
          </a:p>
          <a:p>
            <a:pPr>
              <a:lnSpc>
                <a:spcPct val="80000"/>
              </a:lnSpc>
            </a:pPr>
            <a:r>
              <a:rPr lang="ru-RU" sz="2200" dirty="0" smtClean="0"/>
              <a:t>Во-вторых</a:t>
            </a:r>
            <a:r>
              <a:rPr lang="ru-RU" sz="2200" dirty="0"/>
              <a:t>, в отличие от привычных уроков</a:t>
            </a:r>
            <a:r>
              <a:rPr lang="ru-RU" sz="2200" dirty="0" smtClean="0"/>
              <a:t>, </a:t>
            </a:r>
            <a:r>
              <a:rPr lang="ru-RU" sz="2200" dirty="0"/>
              <a:t>в компьютерном классе работа учащихся осуществляется за каждой машиной в своём темпе. </a:t>
            </a:r>
            <a:endParaRPr lang="ru-RU" sz="2200" dirty="0" smtClean="0"/>
          </a:p>
          <a:p>
            <a:pPr>
              <a:lnSpc>
                <a:spcPct val="80000"/>
              </a:lnSpc>
            </a:pPr>
            <a:endParaRPr lang="ru-RU" sz="2200" dirty="0" smtClean="0"/>
          </a:p>
          <a:p>
            <a:pPr>
              <a:lnSpc>
                <a:spcPct val="80000"/>
              </a:lnSpc>
            </a:pPr>
            <a:r>
              <a:rPr lang="ru-RU" sz="2200" dirty="0" smtClean="0"/>
              <a:t>В-третьих</a:t>
            </a:r>
            <a:r>
              <a:rPr lang="ru-RU" sz="2200" dirty="0"/>
              <a:t>, </a:t>
            </a:r>
            <a:r>
              <a:rPr lang="ru-RU" sz="2200" dirty="0" smtClean="0"/>
              <a:t>практика </a:t>
            </a:r>
            <a:r>
              <a:rPr lang="ru-RU" sz="2200" dirty="0"/>
              <a:t>показывает, что в классе будут возникать </a:t>
            </a:r>
            <a:r>
              <a:rPr lang="ru-RU" sz="2200" dirty="0" smtClean="0"/>
              <a:t>неполадки. </a:t>
            </a:r>
            <a:endParaRPr lang="ru-RU" sz="2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88024" y="1556792"/>
            <a:ext cx="4176464" cy="5184576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Необходима тщательная подготовка сценария групповой работы учащихся. </a:t>
            </a:r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Общая последовательность работы должна быть хорошо известна учащимся до урока.</a:t>
            </a:r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Желательно присутствие в течение первых 10–15 минут учителя информатики, инженера-программиста.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11960" y="1916832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11960" y="3573016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211960" y="5229200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Методика использования компьютерных моделей на уроках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62798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Лучше </a:t>
            </a:r>
            <a:r>
              <a:rPr lang="ru-RU" sz="2800" dirty="0"/>
              <a:t>начинать с фрагмента урока длительностью не более 10–15 </a:t>
            </a:r>
            <a:r>
              <a:rPr lang="ru-RU" sz="2800" dirty="0" smtClean="0"/>
              <a:t>минут,</a:t>
            </a:r>
          </a:p>
          <a:p>
            <a:r>
              <a:rPr lang="ru-RU" sz="2800" dirty="0" smtClean="0"/>
              <a:t>первоначально использовать программу в демонстрационном режиме, </a:t>
            </a:r>
          </a:p>
          <a:p>
            <a:r>
              <a:rPr lang="ru-RU" sz="2800" dirty="0" smtClean="0"/>
              <a:t>необходимо </a:t>
            </a:r>
            <a:r>
              <a:rPr lang="ru-RU" sz="2800" dirty="0"/>
              <a:t>разработать подробный план урока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сформулировать </a:t>
            </a:r>
            <a:r>
              <a:rPr lang="ru-RU" sz="2800" dirty="0"/>
              <a:t>вопросы и задания к компьютерным </a:t>
            </a:r>
            <a:r>
              <a:rPr lang="ru-RU" sz="2800" dirty="0" smtClean="0"/>
              <a:t>демонстрациям, моделям, </a:t>
            </a:r>
          </a:p>
          <a:p>
            <a:r>
              <a:rPr lang="ru-RU" sz="2800" dirty="0" smtClean="0"/>
              <a:t>для эффективности урока необходимо </a:t>
            </a:r>
          </a:p>
          <a:p>
            <a:pPr lvl="1"/>
            <a:r>
              <a:rPr lang="ru-RU" dirty="0" smtClean="0"/>
              <a:t>а</a:t>
            </a:r>
            <a:r>
              <a:rPr lang="ru-RU" dirty="0"/>
              <a:t>) заранее ознакомить учащихся со структурой урока и последовательностью выполнения заданий, </a:t>
            </a:r>
            <a:endParaRPr lang="ru-RU" dirty="0" smtClean="0"/>
          </a:p>
          <a:p>
            <a:pPr lvl="1"/>
            <a:r>
              <a:rPr lang="ru-RU" dirty="0" smtClean="0"/>
              <a:t>б</a:t>
            </a:r>
            <a:r>
              <a:rPr lang="ru-RU" dirty="0"/>
              <a:t>) заранее распечатать и в начале урока раздать учащимся вопросы и задания к моделям (лучше, если это будут готовые бланки, в которые должны вноситься ответы и результаты работы</a:t>
            </a:r>
            <a:r>
              <a:rPr lang="ru-RU" dirty="0" smtClean="0"/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37535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Методика использования компьютерных моделей на уроках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1772817"/>
            <a:ext cx="8401051" cy="4627984"/>
          </a:xfrm>
        </p:spPr>
        <p:txBody>
          <a:bodyPr>
            <a:normAutofit lnSpcReduction="10000"/>
          </a:bodyPr>
          <a:lstStyle/>
          <a:p>
            <a:pPr marL="4751388" indent="-269875"/>
            <a:r>
              <a:rPr lang="ru-RU" sz="2400" dirty="0" smtClean="0"/>
              <a:t>конкурсы на лучшую модель, чертеж к задаче, </a:t>
            </a:r>
            <a:endParaRPr lang="en-US" sz="2400" dirty="0" smtClean="0"/>
          </a:p>
          <a:p>
            <a:pPr marL="4751388" indent="-269875"/>
            <a:r>
              <a:rPr lang="ru-RU" sz="2400" dirty="0" smtClean="0"/>
              <a:t>учесть</a:t>
            </a:r>
            <a:r>
              <a:rPr lang="ru-RU" sz="2400" dirty="0"/>
              <a:t>, что длительность работы учащихся за компьютерами не должна превышать 30 минут, </a:t>
            </a:r>
            <a:endParaRPr lang="ru-RU" sz="2400" dirty="0" smtClean="0"/>
          </a:p>
          <a:p>
            <a:pPr marL="4751388" indent="-269875"/>
            <a:r>
              <a:rPr lang="ru-RU" sz="2400" dirty="0" smtClean="0"/>
              <a:t>при </a:t>
            </a:r>
            <a:r>
              <a:rPr lang="ru-RU" sz="2400" dirty="0"/>
              <a:t>оценке </a:t>
            </a:r>
            <a:r>
              <a:rPr lang="ru-RU" sz="2400" dirty="0" smtClean="0"/>
              <a:t>групповой работы провести </a:t>
            </a:r>
            <a:r>
              <a:rPr lang="ru-RU" sz="2400" dirty="0"/>
              <a:t>опрос с указанием вклада каждого из членов группы в общую работу. </a:t>
            </a:r>
            <a:endParaRPr lang="ru-RU" sz="2400" dirty="0" smtClean="0"/>
          </a:p>
          <a:p>
            <a:r>
              <a:rPr lang="ru-RU" sz="2400" dirty="0" smtClean="0"/>
              <a:t>Компьютерные </a:t>
            </a:r>
            <a:r>
              <a:rPr lang="ru-RU" sz="2400" dirty="0"/>
              <a:t>уроки без подведения итогов </a:t>
            </a:r>
            <a:r>
              <a:rPr lang="ru-RU" sz="2400" dirty="0" smtClean="0"/>
              <a:t>менее </a:t>
            </a:r>
            <a:r>
              <a:rPr lang="ru-RU" sz="2400" dirty="0"/>
              <a:t>эффективны. </a:t>
            </a:r>
          </a:p>
          <a:p>
            <a:endParaRPr lang="ru-RU" sz="2400" dirty="0"/>
          </a:p>
        </p:txBody>
      </p:sp>
      <p:pic>
        <p:nvPicPr>
          <p:cNvPr id="4098" name="Picture 2" descr="C:\Documents and Settings\Рая\Рабочий стол\pict4860-300x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2060848"/>
            <a:ext cx="424332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Информационные взаимодействия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компьютерном </a:t>
            </a:r>
            <a:r>
              <a:rPr lang="ru-RU" dirty="0" smtClean="0"/>
              <a:t>уроке </a:t>
            </a:r>
            <a:r>
              <a:rPr lang="en-US" sz="2700" dirty="0" smtClean="0"/>
              <a:t>[6]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2" y="1827196"/>
            <a:ext cx="8787336" cy="4554132"/>
          </a:xfrm>
        </p:spPr>
      </p:pic>
    </p:spTree>
    <p:extLst>
      <p:ext uri="{BB962C8B-B14F-4D97-AF65-F5344CB8AC3E}">
        <p14:creationId xmlns:p14="http://schemas.microsoft.com/office/powerpoint/2010/main" val="3367988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целесообразно?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56" y="1700808"/>
            <a:ext cx="8790776" cy="5157192"/>
          </a:xfrm>
        </p:spPr>
        <p:txBody>
          <a:bodyPr>
            <a:noAutofit/>
          </a:bodyPr>
          <a:lstStyle/>
          <a:p>
            <a:pPr marL="4572000" indent="-266700"/>
            <a:r>
              <a:rPr lang="ru-RU" sz="2400" dirty="0" smtClean="0"/>
              <a:t>Выделять </a:t>
            </a:r>
            <a:r>
              <a:rPr lang="ru-RU" sz="2400" dirty="0"/>
              <a:t>учащимся некоторое время на незапланированные виды </a:t>
            </a:r>
            <a:r>
              <a:rPr lang="ru-RU" sz="2400" dirty="0" smtClean="0"/>
              <a:t>работы. </a:t>
            </a:r>
            <a:endParaRPr lang="ru-RU" sz="2400" dirty="0"/>
          </a:p>
          <a:p>
            <a:pPr marL="4572000" indent="-266700"/>
            <a:r>
              <a:rPr lang="ru-RU" sz="2400" dirty="0" smtClean="0"/>
              <a:t>Синхронизация работы </a:t>
            </a:r>
            <a:r>
              <a:rPr lang="ru-RU" sz="2400" dirty="0"/>
              <a:t>детей, прерывание</a:t>
            </a:r>
            <a:r>
              <a:rPr lang="ru-RU" sz="2400" dirty="0" smtClean="0"/>
              <a:t> </a:t>
            </a:r>
            <a:r>
              <a:rPr lang="ru-RU" sz="2400" dirty="0"/>
              <a:t>их </a:t>
            </a:r>
            <a:r>
              <a:rPr lang="ru-RU" sz="2400" dirty="0" smtClean="0"/>
              <a:t>работы </a:t>
            </a:r>
            <a:r>
              <a:rPr lang="ru-RU" sz="2400" dirty="0"/>
              <a:t>и </a:t>
            </a:r>
            <a:r>
              <a:rPr lang="ru-RU" sz="2400" dirty="0" smtClean="0"/>
              <a:t>указание следующих действий.</a:t>
            </a:r>
          </a:p>
          <a:p>
            <a:pPr marL="4305300" indent="0">
              <a:buNone/>
            </a:pPr>
            <a:endParaRPr lang="ru-RU" sz="1200" dirty="0" smtClean="0"/>
          </a:p>
          <a:p>
            <a:pPr marL="449263" indent="-366713"/>
            <a:r>
              <a:rPr lang="ru-RU" sz="2400" dirty="0" smtClean="0"/>
              <a:t>Каждый ученик (группа) выполняет своё персональное задание в своём, индивидуальном ритме. </a:t>
            </a:r>
          </a:p>
          <a:p>
            <a:r>
              <a:rPr lang="ru-RU" sz="2400" dirty="0" smtClean="0"/>
              <a:t>Одни </a:t>
            </a:r>
            <a:r>
              <a:rPr lang="ru-RU" sz="2400" dirty="0"/>
              <a:t>ученики сделают больше, а другие меньше, </a:t>
            </a:r>
            <a:r>
              <a:rPr lang="ru-RU" sz="2400" dirty="0" smtClean="0"/>
              <a:t>главное, </a:t>
            </a:r>
            <a:r>
              <a:rPr lang="ru-RU" sz="2400" dirty="0"/>
              <a:t>чтобы каждый учащийся работал в полную силу и получал от этого удовлетворение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284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9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Вариант 3. Интегрирование урока с </a:t>
            </a:r>
            <a:r>
              <a:rPr lang="ru-RU" dirty="0" smtClean="0"/>
              <a:t>информатикой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775191"/>
            <a:ext cx="4186808" cy="4625609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/>
              <a:t>Задачи такого урока: </a:t>
            </a:r>
            <a:endParaRPr lang="ru-RU" dirty="0" smtClean="0"/>
          </a:p>
          <a:p>
            <a:r>
              <a:rPr lang="ru-RU" dirty="0" smtClean="0"/>
              <a:t>отрабатывать </a:t>
            </a:r>
            <a:r>
              <a:rPr lang="ru-RU" dirty="0"/>
              <a:t>учебный материал, используя ПК для создания кроссвордов, графиков, игр, таблиц и </a:t>
            </a:r>
            <a:r>
              <a:rPr lang="ru-RU" dirty="0" smtClean="0"/>
              <a:t>схем; </a:t>
            </a:r>
          </a:p>
          <a:p>
            <a:r>
              <a:rPr lang="ru-RU" dirty="0" smtClean="0"/>
              <a:t>учить </a:t>
            </a:r>
            <a:r>
              <a:rPr lang="ru-RU" dirty="0"/>
              <a:t>выполнять проектные работы (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PowerPoint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учить </a:t>
            </a:r>
            <a:r>
              <a:rPr lang="ru-RU" dirty="0"/>
              <a:t>красиво и грамотно оформлять тексты (текстовый процессор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9" y="1916832"/>
            <a:ext cx="4248472" cy="31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993" y="5301208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itchFamily="34" charset="0"/>
                <a:hlinkClick r:id="rId3"/>
              </a:rPr>
              <a:t>http://</a:t>
            </a:r>
            <a:r>
              <a:rPr lang="ru-RU" dirty="0" smtClean="0">
                <a:latin typeface="Verdana" pitchFamily="34" charset="0"/>
                <a:hlinkClick r:id="rId3"/>
              </a:rPr>
              <a:t>schools.techno.ru</a:t>
            </a:r>
            <a:r>
              <a:rPr lang="ru-RU" dirty="0" smtClean="0">
                <a:latin typeface="Verdana" pitchFamily="34" charset="0"/>
              </a:rPr>
              <a:t> </a:t>
            </a:r>
            <a:r>
              <a:rPr lang="ru-RU" sz="32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5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Интегрирование урока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информатикой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600" dirty="0" smtClean="0"/>
              <a:t>Возможные этапы урока:</a:t>
            </a:r>
            <a:endParaRPr lang="ru-RU" sz="2600" dirty="0"/>
          </a:p>
          <a:p>
            <a:r>
              <a:rPr lang="ru-RU" sz="2600" i="1" dirty="0" smtClean="0"/>
              <a:t>Первый этап </a:t>
            </a:r>
            <a:r>
              <a:rPr lang="ru-RU" sz="2600" dirty="0" smtClean="0"/>
              <a:t>–  небольшая разминка, в виде повторения материала </a:t>
            </a:r>
            <a:r>
              <a:rPr lang="ru-RU" sz="2600" dirty="0"/>
              <a:t>предмета.</a:t>
            </a:r>
          </a:p>
          <a:p>
            <a:r>
              <a:rPr lang="ru-RU" sz="2600" i="1" dirty="0" smtClean="0"/>
              <a:t>Второй этап </a:t>
            </a:r>
            <a:r>
              <a:rPr lang="ru-RU" sz="2600" dirty="0" smtClean="0"/>
              <a:t>– повторение основных правил </a:t>
            </a:r>
            <a:r>
              <a:rPr lang="ru-RU" sz="2600" dirty="0"/>
              <a:t>работы с программным </a:t>
            </a:r>
            <a:r>
              <a:rPr lang="ru-RU" sz="2600" dirty="0" smtClean="0"/>
              <a:t>продуктом.</a:t>
            </a:r>
            <a:endParaRPr lang="ru-RU" sz="2600" dirty="0"/>
          </a:p>
          <a:p>
            <a:r>
              <a:rPr lang="ru-RU" sz="2600" i="1" dirty="0" smtClean="0"/>
              <a:t>Третий этап </a:t>
            </a:r>
            <a:r>
              <a:rPr lang="ru-RU" sz="2600" dirty="0" smtClean="0"/>
              <a:t>– индивидуальная работа </a:t>
            </a:r>
            <a:r>
              <a:rPr lang="ru-RU" sz="2600" dirty="0"/>
              <a:t>за </a:t>
            </a:r>
            <a:r>
              <a:rPr lang="ru-RU" sz="2600" dirty="0" smtClean="0"/>
              <a:t>компьютером.</a:t>
            </a:r>
            <a:endParaRPr lang="ru-RU" sz="2600" dirty="0"/>
          </a:p>
          <a:p>
            <a:r>
              <a:rPr lang="ru-RU" sz="2600" i="1" dirty="0" smtClean="0"/>
              <a:t>Четвертый этап </a:t>
            </a:r>
            <a:r>
              <a:rPr lang="ru-RU" sz="2600" dirty="0"/>
              <a:t>– </a:t>
            </a:r>
            <a:r>
              <a:rPr lang="ru-RU" sz="2600" dirty="0" smtClean="0"/>
              <a:t> защита </a:t>
            </a:r>
            <a:r>
              <a:rPr lang="ru-RU" sz="2600" dirty="0"/>
              <a:t>работы, ее показ и </a:t>
            </a:r>
            <a:r>
              <a:rPr lang="ru-RU" sz="2600" dirty="0" smtClean="0"/>
              <a:t>оценка.</a:t>
            </a:r>
            <a:endParaRPr lang="ru-RU" sz="2600" dirty="0"/>
          </a:p>
          <a:p>
            <a:r>
              <a:rPr lang="ru-RU" sz="2600" i="1" dirty="0" smtClean="0"/>
              <a:t>Пятый этап </a:t>
            </a:r>
            <a:r>
              <a:rPr lang="ru-RU" sz="2600" dirty="0" smtClean="0"/>
              <a:t>– подводятся </a:t>
            </a:r>
            <a:r>
              <a:rPr lang="ru-RU" sz="2600" dirty="0"/>
              <a:t>итоги, выставляются отметки.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3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вредные факторы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работе за </a:t>
            </a:r>
            <a:r>
              <a:rPr lang="ru-RU" dirty="0" smtClean="0"/>
              <a:t>компьютером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00808"/>
            <a:ext cx="4269160" cy="4625609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Стесненная </a:t>
            </a:r>
            <a:r>
              <a:rPr lang="ru-RU" sz="2400" dirty="0"/>
              <a:t>поза, сидячее положение в течение длительного времени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Воздействие </a:t>
            </a:r>
            <a:r>
              <a:rPr lang="ru-RU" sz="2400" dirty="0"/>
              <a:t>электромагнитного излучения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Утомление </a:t>
            </a:r>
            <a:r>
              <a:rPr lang="ru-RU" sz="2400" dirty="0"/>
              <a:t>глаз, нагрузка на зрение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Перегрузка </a:t>
            </a:r>
            <a:r>
              <a:rPr lang="ru-RU" sz="2400" dirty="0"/>
              <a:t>суставов кистей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Стресс </a:t>
            </a:r>
            <a:r>
              <a:rPr lang="ru-RU" sz="2400" dirty="0"/>
              <a:t>при потере информации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Психические </a:t>
            </a:r>
            <a:r>
              <a:rPr lang="ru-RU" sz="2400" dirty="0"/>
              <a:t>расстройства.</a:t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Картинка 54 из 4177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700808"/>
            <a:ext cx="4140459" cy="27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4581128"/>
            <a:ext cx="3491880" cy="379512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hlinkClick r:id="rId5"/>
              </a:rPr>
              <a:t>http://skill.ru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mhtml:file://E:\Мульт_урок\%5bКлякс@_net%5d%5bИнформатика%20и%20ИКТ%20в%20школе_%20Компьютер%20на%20уроках_%5d%5bКомпьютер%20и%20здоровье%5d.mht!http://www.klyaksa.net/themes/default/images/klyaksa_net1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35" y="5157192"/>
            <a:ext cx="1844380" cy="12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Гигиенические проблемы обучения школьников в компьютерных </a:t>
            </a:r>
            <a:r>
              <a:rPr lang="ru-RU" sz="4000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pPr marL="118872" indent="0">
              <a:lnSpc>
                <a:spcPct val="120000"/>
              </a:lnSpc>
              <a:buNone/>
            </a:pPr>
            <a:r>
              <a:rPr lang="ru-RU" sz="2000" b="1" dirty="0"/>
              <a:t>1. Требования к ПЭВМ</a:t>
            </a:r>
            <a:r>
              <a:rPr lang="ru-RU" sz="2000" dirty="0"/>
              <a:t> 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Для занятий детей допустимо использовать лишь такие ПЭВМ, которые имеют санитарно-эпиде­миологическое заключение о их безопасности для здоровья детей. 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ru-RU" sz="2000" b="1" dirty="0"/>
              <a:t>2. Требования к помещениям для работы с ПЭВМ</a:t>
            </a:r>
            <a:r>
              <a:rPr lang="ru-RU" sz="2000" dirty="0"/>
              <a:t> 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должно </a:t>
            </a:r>
            <a:r>
              <a:rPr lang="ru-RU" sz="2000" dirty="0"/>
              <a:t>иметь искусственное и естественное освещение, защитное заземление (</a:t>
            </a:r>
            <a:r>
              <a:rPr lang="ru-RU" sz="2000" dirty="0" err="1"/>
              <a:t>зануление</a:t>
            </a:r>
            <a:r>
              <a:rPr lang="ru-RU" sz="2000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ориентированы </a:t>
            </a:r>
            <a:r>
              <a:rPr lang="ru-RU" sz="2000" dirty="0"/>
              <a:t>на север и </a:t>
            </a:r>
            <a:r>
              <a:rPr lang="ru-RU" sz="2000" dirty="0" smtClean="0"/>
              <a:t>северо-восток, 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оборудованы </a:t>
            </a:r>
            <a:r>
              <a:rPr lang="ru-RU" sz="2000" dirty="0"/>
              <a:t>регулируемыми устройствами типа жалюзи</a:t>
            </a:r>
            <a:r>
              <a:rPr lang="ru-RU" sz="2000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недопустимо размещение в </a:t>
            </a:r>
            <a:r>
              <a:rPr lang="ru-RU" sz="2000" dirty="0"/>
              <a:t>цокольных и подвальных </a:t>
            </a:r>
            <a:r>
              <a:rPr lang="ru-RU" sz="2000" dirty="0" smtClean="0"/>
              <a:t>помещениях,</a:t>
            </a: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 smtClean="0"/>
              <a:t>площадь </a:t>
            </a:r>
            <a:r>
              <a:rPr lang="ru-RU" sz="2000" dirty="0"/>
              <a:t>на одно рабочее место с ПЭВМ </a:t>
            </a:r>
            <a:endParaRPr lang="ru-RU" sz="2000" dirty="0" smtClean="0"/>
          </a:p>
          <a:p>
            <a:pPr lvl="1">
              <a:lnSpc>
                <a:spcPct val="120000"/>
              </a:lnSpc>
            </a:pPr>
            <a:r>
              <a:rPr lang="ru-RU" sz="2000" dirty="0"/>
              <a:t>не менее 6 кв. м</a:t>
            </a:r>
            <a:r>
              <a:rPr lang="ru-RU" sz="2000" dirty="0" smtClean="0"/>
              <a:t>. на </a:t>
            </a:r>
            <a:r>
              <a:rPr lang="ru-RU" sz="2000" dirty="0"/>
              <a:t>базе электроннолучевой </a:t>
            </a:r>
            <a:r>
              <a:rPr lang="ru-RU" sz="2000" dirty="0" smtClean="0"/>
              <a:t>трубки, </a:t>
            </a:r>
          </a:p>
          <a:p>
            <a:pPr lvl="1">
              <a:lnSpc>
                <a:spcPct val="120000"/>
              </a:lnSpc>
            </a:pPr>
            <a:r>
              <a:rPr lang="ru-RU" sz="2000" dirty="0"/>
              <a:t>не менее 4,5 кв. м</a:t>
            </a:r>
            <a:r>
              <a:rPr lang="ru-RU" sz="2000" dirty="0" smtClean="0"/>
              <a:t>. на </a:t>
            </a:r>
            <a:r>
              <a:rPr lang="ru-RU" sz="2000" dirty="0"/>
              <a:t>базе плоских </a:t>
            </a:r>
            <a:r>
              <a:rPr lang="ru-RU" sz="2000" dirty="0" smtClean="0"/>
              <a:t>экранов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89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html:file://E:\Мульт_урок\Компьютерный%20класс%20%20Требования%20к%20кабинету%20информатики%20и%20вычислительной%20техники%20%20Оснащение.mht!http://www.tcocomplect.ru/images/computers/compclass4t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7" y="2154342"/>
            <a:ext cx="3938235" cy="393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Гигиенические проблемы обучения школьников в компьютерных </a:t>
            </a:r>
            <a:r>
              <a:rPr lang="ru-RU" sz="4000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700808"/>
            <a:ext cx="4752528" cy="489654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2100" dirty="0"/>
              <a:t>3. </a:t>
            </a:r>
            <a:r>
              <a:rPr lang="ru-RU" sz="2100" b="1" dirty="0"/>
              <a:t>Требования к освещению, микроклимату</a:t>
            </a:r>
            <a:r>
              <a:rPr lang="ru-RU" sz="2100" b="1" dirty="0" smtClean="0"/>
              <a:t>, </a:t>
            </a:r>
            <a:r>
              <a:rPr lang="ru-RU" sz="2100" b="1" dirty="0"/>
              <a:t>визуальным </a:t>
            </a:r>
            <a:r>
              <a:rPr lang="ru-RU" sz="2100" b="1" dirty="0" smtClean="0"/>
              <a:t>параметрам</a:t>
            </a:r>
            <a:endParaRPr lang="ru-RU" sz="2100" dirty="0"/>
          </a:p>
          <a:p>
            <a:r>
              <a:rPr lang="ru-RU" sz="2100" dirty="0" smtClean="0"/>
              <a:t>Свет </a:t>
            </a:r>
            <a:r>
              <a:rPr lang="ru-RU" sz="2100" dirty="0"/>
              <a:t>на экран </a:t>
            </a:r>
            <a:r>
              <a:rPr lang="ru-RU" sz="2100" dirty="0" smtClean="0"/>
              <a:t>должен падать слева,</a:t>
            </a:r>
          </a:p>
          <a:p>
            <a:r>
              <a:rPr lang="ru-RU" sz="2100" dirty="0" smtClean="0"/>
              <a:t>помещение должно быть хорошо освещено.</a:t>
            </a:r>
            <a:endParaRPr lang="ru-RU" sz="2100" dirty="0"/>
          </a:p>
          <a:p>
            <a:r>
              <a:rPr lang="ru-RU" sz="2100" dirty="0" smtClean="0"/>
              <a:t>Расстояние </a:t>
            </a:r>
            <a:r>
              <a:rPr lang="ru-RU" sz="2100" dirty="0"/>
              <a:t>между боковыми поверхностями монитора </a:t>
            </a:r>
            <a:r>
              <a:rPr lang="ru-RU" sz="2100" dirty="0" smtClean="0"/>
              <a:t>должно быть не </a:t>
            </a:r>
            <a:r>
              <a:rPr lang="ru-RU" sz="2100" dirty="0"/>
              <a:t>менее 1,2 м., </a:t>
            </a:r>
            <a:endParaRPr lang="ru-RU" sz="2100" dirty="0" smtClean="0"/>
          </a:p>
          <a:p>
            <a:r>
              <a:rPr lang="ru-RU" sz="2100" dirty="0" smtClean="0"/>
              <a:t>между </a:t>
            </a:r>
            <a:r>
              <a:rPr lang="ru-RU" sz="2100" dirty="0"/>
              <a:t>рабочими столами с </a:t>
            </a:r>
            <a:r>
              <a:rPr lang="ru-RU" sz="2100" dirty="0" smtClean="0"/>
              <a:t>видеомониторами (в </a:t>
            </a:r>
            <a:r>
              <a:rPr lang="ru-RU" sz="2100" dirty="0"/>
              <a:t>направлении тыла поверхности одного видеомонитора и экрана другого видеомонитора) - не менее 2,0 м.</a:t>
            </a:r>
          </a:p>
          <a:p>
            <a:endParaRPr lang="ru-RU" sz="21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051720" y="2589673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331640" y="2683768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331640" y="2818273"/>
            <a:ext cx="720080" cy="9409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1337627">
            <a:off x="1331640" y="238961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1,2</a:t>
            </a:r>
            <a:r>
              <a:rPr lang="ru-RU" sz="2000" dirty="0" smtClean="0">
                <a:solidFill>
                  <a:srgbClr val="FF0000"/>
                </a:solidFill>
              </a:rPr>
              <a:t> м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618844" y="3356671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269752" y="2955632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269752" y="3140968"/>
            <a:ext cx="1343666" cy="4317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006140">
            <a:off x="2525440" y="2859852"/>
            <a:ext cx="87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</a:rPr>
              <a:t> 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299877" y="6309320"/>
            <a:ext cx="2830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www.tcocomplect.ru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8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Гигиенические проблемы обучения школьников в компьютерных </a:t>
            </a:r>
            <a:r>
              <a:rPr lang="ru-RU" sz="4000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9654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2100" dirty="0"/>
              <a:t>3. </a:t>
            </a:r>
            <a:r>
              <a:rPr lang="ru-RU" sz="2100" b="1" dirty="0"/>
              <a:t>Требования к освещению, микроклимату</a:t>
            </a:r>
            <a:r>
              <a:rPr lang="ru-RU" sz="2100" b="1" dirty="0" smtClean="0"/>
              <a:t>, </a:t>
            </a:r>
            <a:r>
              <a:rPr lang="ru-RU" sz="2100" b="1" dirty="0"/>
              <a:t>визуальным </a:t>
            </a:r>
            <a:r>
              <a:rPr lang="ru-RU" sz="2100" b="1" dirty="0" smtClean="0"/>
              <a:t>параметрам</a:t>
            </a:r>
            <a:endParaRPr lang="ru-RU" sz="2100" dirty="0"/>
          </a:p>
          <a:p>
            <a:r>
              <a:rPr lang="ru-RU" sz="2100" dirty="0" smtClean="0"/>
              <a:t>Свет </a:t>
            </a:r>
            <a:r>
              <a:rPr lang="ru-RU" sz="2100" dirty="0"/>
              <a:t>на экран </a:t>
            </a:r>
            <a:r>
              <a:rPr lang="ru-RU" sz="2100" dirty="0" smtClean="0"/>
              <a:t>должен падать слева,</a:t>
            </a:r>
          </a:p>
          <a:p>
            <a:r>
              <a:rPr lang="ru-RU" sz="2100" dirty="0" smtClean="0"/>
              <a:t>помещение должно быть хорошо освещено.</a:t>
            </a:r>
            <a:endParaRPr lang="ru-RU" sz="2100" dirty="0"/>
          </a:p>
          <a:p>
            <a:r>
              <a:rPr lang="ru-RU" sz="2100" dirty="0" smtClean="0"/>
              <a:t>Расстояние </a:t>
            </a:r>
            <a:r>
              <a:rPr lang="ru-RU" sz="2100" dirty="0"/>
              <a:t>между боковыми поверхностями монитора </a:t>
            </a:r>
            <a:r>
              <a:rPr lang="ru-RU" sz="2100" dirty="0" smtClean="0"/>
              <a:t>должно быть не </a:t>
            </a:r>
            <a:r>
              <a:rPr lang="ru-RU" sz="2100" dirty="0"/>
              <a:t>менее 1,2 м., </a:t>
            </a:r>
            <a:endParaRPr lang="ru-RU" sz="2100" dirty="0" smtClean="0"/>
          </a:p>
          <a:p>
            <a:r>
              <a:rPr lang="ru-RU" sz="2100" dirty="0" smtClean="0"/>
              <a:t>между </a:t>
            </a:r>
            <a:r>
              <a:rPr lang="ru-RU" sz="2100" dirty="0"/>
              <a:t>рабочими столами с </a:t>
            </a:r>
            <a:r>
              <a:rPr lang="ru-RU" sz="2100" dirty="0" smtClean="0"/>
              <a:t>видеомониторами (в </a:t>
            </a:r>
            <a:r>
              <a:rPr lang="ru-RU" sz="2100" dirty="0"/>
              <a:t>направлении тыла поверхности одного видеомонитора и экрана другого видеомонитора) - не менее 2,0 м.</a:t>
            </a:r>
          </a:p>
          <a:p>
            <a:r>
              <a:rPr lang="ru-RU" sz="2100" dirty="0"/>
              <a:t>Освещенность поверхности стола или клавиатуры должна быть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300-500 </a:t>
            </a:r>
            <a:r>
              <a:rPr lang="ru-RU" sz="2100" dirty="0" err="1"/>
              <a:t>лк</a:t>
            </a:r>
            <a:r>
              <a:rPr lang="ru-RU" sz="2100" dirty="0"/>
              <a:t>, </a:t>
            </a:r>
          </a:p>
          <a:p>
            <a:r>
              <a:rPr lang="ru-RU" sz="2100" dirty="0"/>
              <a:t>экрана не более 300 </a:t>
            </a:r>
            <a:r>
              <a:rPr lang="ru-RU" sz="2100" dirty="0" err="1" smtClean="0"/>
              <a:t>лк</a:t>
            </a:r>
            <a:r>
              <a:rPr lang="ru-RU" sz="2100" dirty="0" smtClean="0"/>
              <a:t>. </a:t>
            </a:r>
            <a:endParaRPr lang="ru-RU" sz="2100" dirty="0"/>
          </a:p>
          <a:p>
            <a:r>
              <a:rPr lang="ru-RU" sz="2100" dirty="0" smtClean="0"/>
              <a:t>В общем освещении следует использовать люминесцентные лампы. </a:t>
            </a:r>
            <a:endParaRPr lang="ru-RU" sz="2100" dirty="0"/>
          </a:p>
          <a:p>
            <a:r>
              <a:rPr lang="ru-RU" sz="2100" dirty="0"/>
              <a:t>В светильниках местного освещения допускается применение ламп накаливания, в том числе галогенные. 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8587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Гигиенические проблемы обучения школьников в компьютерных </a:t>
            </a:r>
            <a:r>
              <a:rPr lang="ru-RU" sz="4000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25000" lnSpcReduction="20000"/>
          </a:bodyPr>
          <a:lstStyle/>
          <a:p>
            <a:pPr marL="118872" indent="0">
              <a:lnSpc>
                <a:spcPct val="120000"/>
              </a:lnSpc>
              <a:buNone/>
            </a:pPr>
            <a:r>
              <a:rPr lang="ru-RU" sz="6200" dirty="0"/>
              <a:t>3</a:t>
            </a:r>
            <a:r>
              <a:rPr lang="ru-RU" sz="8800" dirty="0"/>
              <a:t>. </a:t>
            </a:r>
            <a:r>
              <a:rPr lang="ru-RU" sz="8800" b="1" dirty="0"/>
              <a:t>Требования к освещению, </a:t>
            </a:r>
            <a:r>
              <a:rPr lang="ru-RU" sz="8800" b="1" dirty="0" smtClean="0"/>
              <a:t>микроклимату, </a:t>
            </a:r>
            <a:r>
              <a:rPr lang="ru-RU" sz="8800" b="1" dirty="0"/>
              <a:t>визуальным параметрам</a:t>
            </a:r>
            <a:endParaRPr lang="ru-RU" sz="8800" dirty="0" smtClean="0"/>
          </a:p>
          <a:p>
            <a:pPr>
              <a:lnSpc>
                <a:spcPct val="120000"/>
              </a:lnSpc>
            </a:pPr>
            <a:r>
              <a:rPr lang="ru-RU" sz="8800" dirty="0" smtClean="0"/>
              <a:t>изображение </a:t>
            </a:r>
            <a:r>
              <a:rPr lang="ru-RU" sz="8800" dirty="0"/>
              <a:t>на экране компьютера </a:t>
            </a:r>
            <a:r>
              <a:rPr lang="ru-RU" sz="8800" dirty="0" smtClean="0"/>
              <a:t>должно быть четким </a:t>
            </a:r>
            <a:r>
              <a:rPr lang="ru-RU" sz="8800" dirty="0"/>
              <a:t>и контрастным. </a:t>
            </a:r>
            <a:r>
              <a:rPr lang="ru-RU" sz="8800" dirty="0" smtClean="0"/>
              <a:t>При </a:t>
            </a:r>
            <a:r>
              <a:rPr lang="ru-RU" sz="8800" dirty="0"/>
              <a:t>работе с текстовой информацией предпочтение следует отдавать позитивному контрасту: темные знаки на светлом фоне. </a:t>
            </a:r>
            <a:endParaRPr lang="ru-RU" sz="8800" dirty="0" smtClean="0"/>
          </a:p>
          <a:p>
            <a:pPr>
              <a:lnSpc>
                <a:spcPct val="120000"/>
              </a:lnSpc>
            </a:pPr>
            <a:r>
              <a:rPr lang="ru-RU" sz="8800" dirty="0" smtClean="0"/>
              <a:t>Одновременно </a:t>
            </a:r>
            <a:r>
              <a:rPr lang="ru-RU" sz="8800" dirty="0"/>
              <a:t>за компьютером должен заниматься один ребенок, так как для сидящего сбоку условия рассматривания изображения на экране резко ухудшаются</a:t>
            </a:r>
            <a:r>
              <a:rPr lang="ru-RU" sz="8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8800" dirty="0" smtClean="0"/>
              <a:t>Оптимальные </a:t>
            </a:r>
            <a:r>
              <a:rPr lang="ru-RU" sz="8800" dirty="0"/>
              <a:t>параметры микроклимата в дисплейных классах следующие: температура -19-21°, относительная влажность - 55-62 %.</a:t>
            </a:r>
          </a:p>
          <a:p>
            <a:pPr>
              <a:lnSpc>
                <a:spcPct val="120000"/>
              </a:lnSpc>
            </a:pPr>
            <a:r>
              <a:rPr lang="ru-RU" sz="8800" dirty="0"/>
              <a:t>Перед началом и после каждого академического часа учебных занятий компьютерные классы должны быть </a:t>
            </a:r>
            <a:r>
              <a:rPr lang="ru-RU" sz="8800" dirty="0" smtClean="0"/>
              <a:t>проветрены.</a:t>
            </a:r>
            <a:endParaRPr lang="ru-RU" sz="8800" dirty="0"/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3234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Гигиенические проблемы обучения школьников в компьютерных </a:t>
            </a:r>
            <a:r>
              <a:rPr lang="ru-RU" sz="4000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12568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2000" b="1" dirty="0"/>
              <a:t>4. Требования к организации и оборудованию рабочих мест с ПЭВМ</a:t>
            </a:r>
            <a:r>
              <a:rPr lang="ru-RU" sz="2000" dirty="0"/>
              <a:t> </a:t>
            </a:r>
          </a:p>
          <a:p>
            <a:pPr marL="87313" indent="273050"/>
            <a:r>
              <a:rPr lang="ru-RU" sz="2000" dirty="0"/>
              <a:t>Размер учебной мебели (стол и стул) должен соответствовать росту ребенка. </a:t>
            </a:r>
            <a:r>
              <a:rPr lang="ru-RU" sz="2000" dirty="0" smtClean="0"/>
              <a:t>сидеть </a:t>
            </a:r>
            <a:r>
              <a:rPr lang="ru-RU" sz="2000" dirty="0"/>
              <a:t>прямо </a:t>
            </a:r>
            <a:r>
              <a:rPr lang="ru-RU" sz="2000" dirty="0" smtClean="0"/>
              <a:t>(</a:t>
            </a:r>
            <a:r>
              <a:rPr lang="ru-RU" sz="2000" dirty="0"/>
              <a:t>не сутулясь) и опираться спиной о спинку кресла. </a:t>
            </a:r>
            <a:endParaRPr lang="ru-RU" sz="2000" dirty="0" smtClean="0"/>
          </a:p>
          <a:p>
            <a:pPr marL="3411538" indent="263525"/>
            <a:r>
              <a:rPr lang="ru-RU" sz="2000" dirty="0" smtClean="0"/>
              <a:t>Рабочие места </a:t>
            </a:r>
            <a:r>
              <a:rPr lang="ru-RU" sz="2000" dirty="0"/>
              <a:t>оснащаются одноместным столом с 2-мя раздельными поверхностями (одна горизонтальная для размещения ПЭВМ с плавной регулировкой по высоте в пределах 520 - 760 мм и вторая - для клавиатуры с плавной регулировкой по высоте и углу наклона от 0 до 15 градусов с надежной фиксацией в оптимальном рабочем положении (12-15 градусов), рабочим стулом (креслом), который должен быть подъемно-поворотным, регулируемым по высоте и углам наклона сиденья и </a:t>
            </a:r>
            <a:r>
              <a:rPr lang="ru-RU" sz="2000" dirty="0" smtClean="0"/>
              <a:t>спинки.</a:t>
            </a:r>
            <a:endParaRPr lang="ru-RU" sz="2000" dirty="0"/>
          </a:p>
        </p:txBody>
      </p:sp>
      <p:pic>
        <p:nvPicPr>
          <p:cNvPr id="4" name="Picture 2" descr="Установка мони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8288"/>
            <a:ext cx="3384376" cy="346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Гигиенические проблемы обучения школьников в компьютерных </a:t>
            </a:r>
            <a:r>
              <a:rPr lang="ru-RU" sz="4000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376264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Центр </a:t>
            </a:r>
            <a:r>
              <a:rPr lang="ru-RU" sz="2900" dirty="0"/>
              <a:t>экрана </a:t>
            </a:r>
            <a:r>
              <a:rPr lang="ru-RU" sz="2900" dirty="0" smtClean="0"/>
              <a:t>должен быть </a:t>
            </a:r>
            <a:r>
              <a:rPr lang="ru-RU" sz="2900" dirty="0"/>
              <a:t>на 15-20 см ниже уровня глаз, угол наклона до </a:t>
            </a:r>
            <a:r>
              <a:rPr lang="ru-RU" sz="2900" dirty="0" smtClean="0"/>
              <a:t>15</a:t>
            </a:r>
            <a:r>
              <a:rPr lang="ru-RU" sz="2900" baseline="30000" dirty="0" smtClean="0"/>
              <a:t>0</a:t>
            </a:r>
            <a:r>
              <a:rPr lang="ru-RU" sz="2900" dirty="0" smtClean="0"/>
              <a:t> </a:t>
            </a:r>
          </a:p>
          <a:p>
            <a:r>
              <a:rPr lang="ru-RU" sz="2900" dirty="0" smtClean="0"/>
              <a:t>Экран </a:t>
            </a:r>
            <a:r>
              <a:rPr lang="ru-RU" sz="2900" dirty="0"/>
              <a:t>монитора должен находиться от глаз пользователя на оптимальном расстоянии 60-70 см, но не ближе 50 см с учетом размеров алфавитно-цифровых знаков и символов. </a:t>
            </a:r>
            <a:endParaRPr lang="ru-RU" sz="2900" dirty="0" smtClean="0"/>
          </a:p>
          <a:p>
            <a:r>
              <a:rPr lang="ru-RU" sz="2900" dirty="0" smtClean="0"/>
              <a:t>Приобщение </a:t>
            </a:r>
            <a:r>
              <a:rPr lang="ru-RU" sz="2900" dirty="0"/>
              <a:t>детей к компьютеру следует начинать с обучения правилам безопасного пользования, которые должны соблюдаться не только в школе, но и дома.</a:t>
            </a:r>
          </a:p>
          <a:p>
            <a:endParaRPr lang="ru-RU" dirty="0"/>
          </a:p>
        </p:txBody>
      </p:sp>
      <p:pic>
        <p:nvPicPr>
          <p:cNvPr id="5" name="Picture 4" descr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5"/>
          <a:stretch/>
        </p:blipFill>
        <p:spPr bwMode="auto">
          <a:xfrm>
            <a:off x="2030338" y="1484784"/>
            <a:ext cx="4629894" cy="265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 компьютерного урока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5672" y="1775191"/>
            <a:ext cx="4186808" cy="4625609"/>
          </a:xfrm>
        </p:spPr>
        <p:txBody>
          <a:bodyPr/>
          <a:lstStyle/>
          <a:p>
            <a:pPr marL="118872" indent="0" algn="just">
              <a:buNone/>
            </a:pPr>
            <a:r>
              <a:rPr lang="ru-RU" sz="2400" i="1" dirty="0" smtClean="0"/>
              <a:t>зависит </a:t>
            </a:r>
            <a:r>
              <a:rPr lang="ru-RU" sz="2400" i="1" dirty="0"/>
              <a:t>от</a:t>
            </a:r>
            <a:endParaRPr lang="ru-RU" sz="2400" i="1" dirty="0" smtClean="0"/>
          </a:p>
          <a:p>
            <a:r>
              <a:rPr lang="ru-RU" sz="2400" dirty="0" smtClean="0"/>
              <a:t>общей </a:t>
            </a:r>
            <a:r>
              <a:rPr lang="ru-RU" sz="2400" dirty="0"/>
              <a:t>дидактической структуры урока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варианта </a:t>
            </a:r>
            <a:r>
              <a:rPr lang="ru-RU" sz="2400" dirty="0"/>
              <a:t>использования средств ИКТ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объёма </a:t>
            </a:r>
            <a:r>
              <a:rPr lang="ru-RU" sz="2400" dirty="0"/>
              <a:t>делегируемых компьютеру функций учителя (формулы компьютерного урока); </a:t>
            </a:r>
            <a:endParaRPr lang="ru-RU" sz="2400" dirty="0" smtClean="0"/>
          </a:p>
          <a:p>
            <a:r>
              <a:rPr lang="ru-RU" sz="2400" dirty="0" smtClean="0"/>
              <a:t>вида </a:t>
            </a:r>
            <a:r>
              <a:rPr lang="ru-RU" sz="2400" dirty="0"/>
              <a:t>используемых компьютерных средств (текстовые, видео, аудио).</a:t>
            </a:r>
          </a:p>
          <a:p>
            <a:endParaRPr lang="ru-RU" dirty="0"/>
          </a:p>
        </p:txBody>
      </p:sp>
      <p:pic>
        <p:nvPicPr>
          <p:cNvPr id="4" name="Picture 2" descr="Картинка 37 из 4177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0176"/>
            <a:ext cx="4355975" cy="326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9957" y="5302396"/>
            <a:ext cx="4365530" cy="57487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>
                <a:hlinkClick r:id="rId5"/>
              </a:rPr>
              <a:t>http://fotki.yandex.ru</a:t>
            </a: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23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Гигиенические проблемы обучения школьников в компьютерных </a:t>
            </a:r>
            <a:r>
              <a:rPr lang="ru-RU" sz="4000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fontScale="70000" lnSpcReduction="20000"/>
          </a:bodyPr>
          <a:lstStyle/>
          <a:p>
            <a:pPr marL="118872" indent="0">
              <a:lnSpc>
                <a:spcPct val="120000"/>
              </a:lnSpc>
              <a:buNone/>
            </a:pPr>
            <a:r>
              <a:rPr lang="ru-RU" b="1" dirty="0" smtClean="0"/>
              <a:t>Профилактика </a:t>
            </a:r>
            <a:r>
              <a:rPr lang="ru-RU" b="1" dirty="0"/>
              <a:t>зрительного и общего утомления на </a:t>
            </a:r>
            <a:r>
              <a:rPr lang="ru-RU" b="1" dirty="0" smtClean="0"/>
              <a:t>уроках </a:t>
            </a:r>
            <a:endParaRPr lang="ru-RU" dirty="0"/>
          </a:p>
          <a:p>
            <a:pPr marL="118872" indent="0">
              <a:lnSpc>
                <a:spcPct val="120000"/>
              </a:lnSpc>
              <a:buNone/>
            </a:pPr>
            <a:r>
              <a:rPr lang="ru-RU" dirty="0"/>
              <a:t>1. Непрерывная длительность </a:t>
            </a:r>
            <a:r>
              <a:rPr lang="ru-RU" dirty="0" smtClean="0"/>
              <a:t>работы за компьютером </a:t>
            </a:r>
            <a:r>
              <a:rPr lang="ru-RU" dirty="0"/>
              <a:t>на уроке не должна превышать: </a:t>
            </a:r>
          </a:p>
          <a:p>
            <a:pPr>
              <a:lnSpc>
                <a:spcPct val="120000"/>
              </a:lnSpc>
            </a:pPr>
            <a:r>
              <a:rPr lang="ru-RU" dirty="0"/>
              <a:t>- для </a:t>
            </a:r>
            <a:r>
              <a:rPr lang="ru-RU" dirty="0" smtClean="0"/>
              <a:t>I </a:t>
            </a:r>
            <a:r>
              <a:rPr lang="ru-RU" dirty="0"/>
              <a:t>- IV </a:t>
            </a:r>
            <a:r>
              <a:rPr lang="ru-RU" dirty="0" smtClean="0"/>
              <a:t>классов </a:t>
            </a:r>
            <a:r>
              <a:rPr lang="ru-RU" dirty="0"/>
              <a:t>- 15 мин.;</a:t>
            </a:r>
          </a:p>
          <a:p>
            <a:pPr>
              <a:lnSpc>
                <a:spcPct val="120000"/>
              </a:lnSpc>
            </a:pPr>
            <a:r>
              <a:rPr lang="ru-RU" dirty="0"/>
              <a:t>- для </a:t>
            </a:r>
            <a:r>
              <a:rPr lang="ru-RU" dirty="0" smtClean="0"/>
              <a:t>V </a:t>
            </a:r>
            <a:r>
              <a:rPr lang="ru-RU" dirty="0"/>
              <a:t>- VII </a:t>
            </a:r>
            <a:r>
              <a:rPr lang="ru-RU" dirty="0" smtClean="0"/>
              <a:t>классов </a:t>
            </a:r>
            <a:r>
              <a:rPr lang="ru-RU" dirty="0"/>
              <a:t>- 20 мин.;</a:t>
            </a:r>
          </a:p>
          <a:p>
            <a:pPr>
              <a:lnSpc>
                <a:spcPct val="120000"/>
              </a:lnSpc>
            </a:pPr>
            <a:r>
              <a:rPr lang="ru-RU" dirty="0"/>
              <a:t>- для </a:t>
            </a:r>
            <a:r>
              <a:rPr lang="ru-RU" dirty="0" smtClean="0"/>
              <a:t>VIII </a:t>
            </a:r>
            <a:r>
              <a:rPr lang="ru-RU" dirty="0"/>
              <a:t>- IX </a:t>
            </a:r>
            <a:r>
              <a:rPr lang="ru-RU" dirty="0" smtClean="0"/>
              <a:t>классов </a:t>
            </a:r>
            <a:r>
              <a:rPr lang="ru-RU" dirty="0"/>
              <a:t>- 25 мин.;</a:t>
            </a:r>
          </a:p>
          <a:p>
            <a:pPr>
              <a:lnSpc>
                <a:spcPct val="120000"/>
              </a:lnSpc>
            </a:pPr>
            <a:r>
              <a:rPr lang="ru-RU" dirty="0"/>
              <a:t>- для </a:t>
            </a:r>
            <a:r>
              <a:rPr lang="ru-RU" dirty="0" smtClean="0"/>
              <a:t>X </a:t>
            </a:r>
            <a:r>
              <a:rPr lang="ru-RU" dirty="0"/>
              <a:t>- XI </a:t>
            </a:r>
            <a:r>
              <a:rPr lang="ru-RU" dirty="0" smtClean="0"/>
              <a:t>классов - первый </a:t>
            </a:r>
            <a:r>
              <a:rPr lang="ru-RU" dirty="0"/>
              <a:t>- 30 мин., на втором - 20 мин.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ru-RU" dirty="0"/>
              <a:t>2. Оптимальное количество занятий </a:t>
            </a:r>
            <a:r>
              <a:rPr lang="ru-RU" dirty="0" smtClean="0"/>
              <a:t>в </a:t>
            </a:r>
            <a:r>
              <a:rPr lang="ru-RU" dirty="0"/>
              <a:t>течение учебного дня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для I </a:t>
            </a:r>
            <a:r>
              <a:rPr lang="ru-RU" dirty="0"/>
              <a:t>- IV классов </a:t>
            </a:r>
            <a:r>
              <a:rPr lang="ru-RU" dirty="0" smtClean="0"/>
              <a:t>- </a:t>
            </a:r>
            <a:r>
              <a:rPr lang="ru-RU" dirty="0"/>
              <a:t>1 урок,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для V </a:t>
            </a:r>
            <a:r>
              <a:rPr lang="ru-RU" dirty="0"/>
              <a:t>- VIII </a:t>
            </a:r>
            <a:r>
              <a:rPr lang="ru-RU" dirty="0" smtClean="0"/>
              <a:t>классов </a:t>
            </a:r>
            <a:r>
              <a:rPr lang="ru-RU" dirty="0"/>
              <a:t>- 2 урока,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для IX </a:t>
            </a:r>
            <a:r>
              <a:rPr lang="ru-RU" dirty="0"/>
              <a:t>- XI </a:t>
            </a:r>
            <a:r>
              <a:rPr lang="ru-RU" dirty="0" smtClean="0"/>
              <a:t>классов </a:t>
            </a:r>
            <a:r>
              <a:rPr lang="ru-RU" dirty="0"/>
              <a:t>- 3 урока. 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ru-RU" sz="3100" dirty="0"/>
              <a:t>3. </a:t>
            </a:r>
            <a:r>
              <a:rPr lang="ru-RU" sz="3100" dirty="0" smtClean="0"/>
              <a:t>Для </a:t>
            </a:r>
            <a:r>
              <a:rPr lang="ru-RU" sz="3100" dirty="0"/>
              <a:t>профилактики развития утомления необходимо осуществлять комплекс профилактических </a:t>
            </a:r>
            <a:r>
              <a:rPr lang="ru-RU" sz="3100" dirty="0" smtClean="0"/>
              <a:t>мероприятий. </a:t>
            </a:r>
            <a:endParaRPr lang="ru-RU" sz="3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Гигиенические проблемы обучения школьников в компьютерных </a:t>
            </a:r>
            <a:r>
              <a:rPr lang="ru-RU" sz="4000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200" dirty="0" smtClean="0"/>
              <a:t>4</a:t>
            </a:r>
            <a:r>
              <a:rPr lang="ru-RU" sz="2200" dirty="0"/>
              <a:t>. </a:t>
            </a:r>
            <a:r>
              <a:rPr lang="ru-RU" sz="2200" dirty="0" smtClean="0"/>
              <a:t>Для </a:t>
            </a:r>
            <a:r>
              <a:rPr lang="ru-RU" sz="2200" dirty="0"/>
              <a:t>учащихся допускается проведение компьютерных игр только в конце занятия длительностью не более 10 минут. </a:t>
            </a:r>
            <a:endParaRPr lang="ru-RU" sz="2200" dirty="0" smtClean="0"/>
          </a:p>
          <a:p>
            <a:pPr marL="118872" indent="0">
              <a:buNone/>
            </a:pPr>
            <a:endParaRPr lang="ru-RU" sz="2200" dirty="0"/>
          </a:p>
          <a:p>
            <a:pPr marL="118872" indent="0">
              <a:buNone/>
            </a:pPr>
            <a:r>
              <a:rPr lang="ru-RU" sz="2200" dirty="0"/>
              <a:t>5. </a:t>
            </a:r>
            <a:r>
              <a:rPr lang="ru-RU" sz="2200" dirty="0" err="1"/>
              <a:t>Внеучебные</a:t>
            </a:r>
            <a:r>
              <a:rPr lang="ru-RU" sz="2200" dirty="0"/>
              <a:t> занятия </a:t>
            </a:r>
            <a:r>
              <a:rPr lang="ru-RU" sz="2200" dirty="0" smtClean="0"/>
              <a:t>рекомендуется </a:t>
            </a:r>
            <a:r>
              <a:rPr lang="ru-RU" sz="2200" dirty="0"/>
              <a:t>проводить не чаще 2 раз в неделю общей продолжительностью: </a:t>
            </a:r>
            <a:endParaRPr lang="ru-RU" sz="2200" dirty="0" smtClean="0"/>
          </a:p>
          <a:p>
            <a:r>
              <a:rPr lang="ru-RU" sz="2200" dirty="0" smtClean="0"/>
              <a:t>для </a:t>
            </a:r>
            <a:r>
              <a:rPr lang="ru-RU" sz="2200" dirty="0"/>
              <a:t>обучающихся в II - V классах - не более 60 мин</a:t>
            </a:r>
            <a:r>
              <a:rPr lang="ru-RU" sz="2200" dirty="0" smtClean="0"/>
              <a:t>.,</a:t>
            </a:r>
          </a:p>
          <a:p>
            <a:r>
              <a:rPr lang="ru-RU" sz="2200" dirty="0" smtClean="0"/>
              <a:t>для </a:t>
            </a:r>
            <a:r>
              <a:rPr lang="ru-RU" sz="2200" dirty="0"/>
              <a:t>обучающихся в VI классах и </a:t>
            </a:r>
            <a:endParaRPr lang="ru-RU" sz="2200" dirty="0" smtClean="0"/>
          </a:p>
          <a:p>
            <a:r>
              <a:rPr lang="ru-RU" sz="2200" dirty="0" smtClean="0"/>
              <a:t>старше </a:t>
            </a:r>
            <a:r>
              <a:rPr lang="ru-RU" sz="2200" dirty="0"/>
              <a:t>- не более 90 мин. </a:t>
            </a:r>
          </a:p>
          <a:p>
            <a:pPr marL="118872" indent="0">
              <a:buNone/>
            </a:pPr>
            <a:endParaRPr lang="ru-RU" sz="2200" dirty="0" smtClean="0"/>
          </a:p>
          <a:p>
            <a:pPr marL="118872" indent="0">
              <a:buNone/>
            </a:pPr>
            <a:r>
              <a:rPr lang="ru-RU" sz="2200" dirty="0" smtClean="0"/>
              <a:t>6</a:t>
            </a:r>
            <a:r>
              <a:rPr lang="ru-RU" sz="2200" dirty="0"/>
              <a:t>. </a:t>
            </a:r>
            <a:r>
              <a:rPr lang="ru-RU" sz="2200" dirty="0" smtClean="0"/>
              <a:t>Занятия </a:t>
            </a:r>
            <a:r>
              <a:rPr lang="ru-RU" sz="2200" dirty="0"/>
              <a:t>в кружках с использованием ПЭВМ следует организовывать не раньше, чем через 1 час после окончания учебных занятий в </a:t>
            </a:r>
            <a:r>
              <a:rPr lang="ru-RU" sz="2200" dirty="0" smtClean="0"/>
              <a:t>школе </a:t>
            </a:r>
            <a:r>
              <a:rPr lang="en-US" sz="2200" dirty="0" smtClean="0"/>
              <a:t>[1]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9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ru-RU" sz="1600" i="1" dirty="0" err="1" smtClean="0"/>
              <a:t>Аствацатуров</a:t>
            </a:r>
            <a:r>
              <a:rPr lang="ru-RU" sz="1600" i="1" dirty="0" smtClean="0"/>
              <a:t> </a:t>
            </a:r>
            <a:r>
              <a:rPr lang="ru-RU" sz="1600" i="1" dirty="0"/>
              <a:t>Г. О. </a:t>
            </a:r>
            <a:r>
              <a:rPr lang="ru-RU" sz="1600" dirty="0"/>
              <a:t>Дизайн мультимедийного урока: методика, технологические приемы, фрагменты уроков</a:t>
            </a:r>
            <a:r>
              <a:rPr lang="ru-RU" sz="1600" dirty="0" smtClean="0"/>
              <a:t>. </a:t>
            </a:r>
            <a:r>
              <a:rPr lang="ru-RU" sz="1600" dirty="0"/>
              <a:t>Волгоград: Учитель, 2009. </a:t>
            </a:r>
            <a:r>
              <a:rPr lang="ru-RU" sz="1600" dirty="0" smtClean="0"/>
              <a:t>133 </a:t>
            </a:r>
            <a:r>
              <a:rPr lang="ru-RU" sz="1600" dirty="0"/>
              <a:t>с. </a:t>
            </a:r>
            <a:endParaRPr lang="ru-RU" sz="1600" dirty="0" smtClean="0"/>
          </a:p>
          <a:p>
            <a:pPr marL="461772" indent="-342900">
              <a:buFont typeface="+mj-lt"/>
              <a:buAutoNum type="arabicPeriod"/>
            </a:pPr>
            <a:r>
              <a:rPr lang="ru-RU" sz="1600" i="1" dirty="0"/>
              <a:t>Афанасьева О.В.</a:t>
            </a:r>
            <a:r>
              <a:rPr lang="ru-RU" sz="1600" dirty="0"/>
              <a:t> Использование ИКТ в образовательном процессе . Режим доступа: </a:t>
            </a:r>
            <a:r>
              <a:rPr lang="en-US" sz="1600" dirty="0">
                <a:hlinkClick r:id="rId2"/>
              </a:rPr>
              <a:t>http://pedsovet.org</a:t>
            </a:r>
            <a:r>
              <a:rPr lang="ru-RU" sz="1600" dirty="0"/>
              <a:t> </a:t>
            </a:r>
          </a:p>
          <a:p>
            <a:pPr marL="461772" indent="-342900">
              <a:buFont typeface="+mj-lt"/>
              <a:buAutoNum type="arabicPeriod"/>
            </a:pPr>
            <a:r>
              <a:rPr lang="ru-RU" sz="1600" dirty="0" err="1" smtClean="0"/>
              <a:t>Дидактор</a:t>
            </a:r>
            <a:r>
              <a:rPr lang="ru-RU" sz="1600" dirty="0" smtClean="0"/>
              <a:t> – сайт педагога-практика. </a:t>
            </a:r>
            <a:r>
              <a:rPr lang="ru-RU" sz="1600" dirty="0"/>
              <a:t>Режим доступа</a:t>
            </a:r>
            <a:r>
              <a:rPr lang="ru-RU" sz="1600" dirty="0" smtClean="0"/>
              <a:t>: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://didaktor.ru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dirty="0" smtClean="0"/>
              <a:t> </a:t>
            </a:r>
          </a:p>
          <a:p>
            <a:pPr marL="461772" indent="-342900">
              <a:buFont typeface="+mj-lt"/>
              <a:buAutoNum type="arabicPeriod"/>
            </a:pPr>
            <a:r>
              <a:rPr lang="ru-RU" sz="1600" dirty="0" smtClean="0"/>
              <a:t>Компьютер и здоровье. Информационно-образовательный </a:t>
            </a:r>
            <a:r>
              <a:rPr lang="ru-RU" sz="1600" dirty="0"/>
              <a:t>портал для учителя информатики и </a:t>
            </a:r>
            <a:r>
              <a:rPr lang="ru-RU" sz="1600" dirty="0" smtClean="0"/>
              <a:t>ИКТ. Режим доступа: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www.klyaksa.net</a:t>
            </a:r>
            <a:endParaRPr lang="ru-RU" sz="1600" dirty="0" smtClean="0"/>
          </a:p>
          <a:p>
            <a:pPr marL="461772" indent="-342900">
              <a:buFont typeface="+mj-lt"/>
              <a:buAutoNum type="arabicPeriod"/>
            </a:pPr>
            <a:r>
              <a:rPr lang="ru-RU" sz="1600" dirty="0" smtClean="0"/>
              <a:t>Методика </a:t>
            </a:r>
            <a:r>
              <a:rPr lang="ru-RU" sz="1600" dirty="0"/>
              <a:t>использования компьютерных моделей на уроках</a:t>
            </a:r>
            <a:r>
              <a:rPr lang="ru-RU" sz="1600" b="1" dirty="0"/>
              <a:t> 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www.ftl.kherson.ua</a:t>
            </a:r>
            <a:endParaRPr lang="en-US" sz="1600" dirty="0" smtClean="0"/>
          </a:p>
          <a:p>
            <a:pPr marL="461772" indent="-342900">
              <a:buFont typeface="+mj-lt"/>
              <a:buAutoNum type="arabicPeriod"/>
            </a:pPr>
            <a:r>
              <a:rPr lang="ru-RU" sz="1600" i="1" dirty="0" err="1" smtClean="0"/>
              <a:t>Селевко</a:t>
            </a:r>
            <a:r>
              <a:rPr lang="ru-RU" sz="1600" i="1" dirty="0" smtClean="0"/>
              <a:t> Г.К. </a:t>
            </a:r>
            <a:r>
              <a:rPr lang="ru-RU" sz="1600" dirty="0" smtClean="0"/>
              <a:t>Учитель </a:t>
            </a:r>
            <a:r>
              <a:rPr lang="ru-RU" sz="1600" dirty="0"/>
              <a:t>проектирует компьютерный урок. Режим доступа:</a:t>
            </a:r>
            <a:r>
              <a:rPr lang="ru-RU" sz="1600" i="1" dirty="0" smtClean="0"/>
              <a:t>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86mmc-konda.edusite.ru/p20aa1.html</a:t>
            </a:r>
            <a:r>
              <a:rPr lang="ru-RU" sz="1600" dirty="0" smtClean="0"/>
              <a:t> </a:t>
            </a:r>
          </a:p>
          <a:p>
            <a:pPr marL="461772" indent="-342900">
              <a:buFont typeface="+mj-lt"/>
              <a:buAutoNum type="arabicPeriod"/>
            </a:pPr>
            <a:r>
              <a:rPr lang="ru-RU" sz="1600" i="1" dirty="0" smtClean="0"/>
              <a:t>Платонова </a:t>
            </a:r>
            <a:r>
              <a:rPr lang="ru-RU" sz="1600" i="1" dirty="0"/>
              <a:t>Т.И. </a:t>
            </a:r>
            <a:r>
              <a:rPr lang="ru-RU" sz="1600" dirty="0"/>
              <a:t>Применение электронной презентации на школьном уроке. Режим доступа: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langetr.ucoz.ru</a:t>
            </a:r>
            <a:r>
              <a:rPr lang="ru-RU" sz="1600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 marL="461772" indent="-342900">
              <a:buFont typeface="+mj-lt"/>
              <a:buAutoNum type="arabicPeriod"/>
            </a:pPr>
            <a:endParaRPr lang="ru-RU" sz="1600" dirty="0" smtClean="0"/>
          </a:p>
          <a:p>
            <a:pPr marL="461772" indent="-342900">
              <a:buFont typeface="+mj-lt"/>
              <a:buAutoNum type="arabicPeriod"/>
            </a:pPr>
            <a:endParaRPr lang="ru-RU" sz="1600" dirty="0"/>
          </a:p>
          <a:p>
            <a:pPr marL="461772" indent="-342900">
              <a:buFont typeface="+mj-lt"/>
              <a:buAutoNum type="arabicPeriod"/>
            </a:pPr>
            <a:endParaRPr lang="ru-RU" sz="1600" dirty="0"/>
          </a:p>
        </p:txBody>
      </p:sp>
      <p:pic>
        <p:nvPicPr>
          <p:cNvPr id="3074" name="Picture 2" descr="pict48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00" y="-26008013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Изучение </a:t>
            </a:r>
            <a:r>
              <a:rPr lang="ru-RU" dirty="0" smtClean="0"/>
              <a:t>нового материала</a:t>
            </a:r>
            <a:endParaRPr lang="ru-RU" dirty="0"/>
          </a:p>
        </p:txBody>
      </p:sp>
      <p:pic>
        <p:nvPicPr>
          <p:cNvPr id="4" name="Picture 2" descr="E:\Мульт_урок\64aa9906758cc0eb52de_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99" y="5490114"/>
            <a:ext cx="1547664" cy="13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08104" y="1556792"/>
            <a:ext cx="3384376" cy="4625609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Учитель не «отменяется», </a:t>
            </a:r>
            <a:endParaRPr lang="ru-RU" sz="2200" dirty="0" smtClean="0"/>
          </a:p>
          <a:p>
            <a:r>
              <a:rPr lang="ru-RU" sz="2200" dirty="0"/>
              <a:t>«</a:t>
            </a:r>
            <a:r>
              <a:rPr lang="ru-RU" sz="2200" dirty="0" smtClean="0"/>
              <a:t>рассказывает» </a:t>
            </a:r>
            <a:r>
              <a:rPr lang="ru-RU" sz="2200" dirty="0"/>
              <a:t>материал </a:t>
            </a:r>
            <a:r>
              <a:rPr lang="ru-RU" sz="2200" dirty="0" smtClean="0"/>
              <a:t>компьютер,</a:t>
            </a:r>
          </a:p>
          <a:p>
            <a:r>
              <a:rPr lang="ru-RU" sz="2200" dirty="0" smtClean="0"/>
              <a:t>черная доска </a:t>
            </a:r>
            <a:r>
              <a:rPr lang="ru-RU" sz="2200" dirty="0" smtClean="0">
                <a:sym typeface="Symbol"/>
              </a:rPr>
              <a:t> экран,</a:t>
            </a:r>
          </a:p>
          <a:p>
            <a:r>
              <a:rPr lang="ru-RU" sz="2200" dirty="0" smtClean="0">
                <a:sym typeface="Symbol"/>
              </a:rPr>
              <a:t>виртуальное «путешествие»,</a:t>
            </a:r>
          </a:p>
          <a:p>
            <a:r>
              <a:rPr lang="ru-RU" sz="2200" dirty="0" smtClean="0">
                <a:sym typeface="Symbol"/>
              </a:rPr>
              <a:t>фронтальное или индивидуальное общение,</a:t>
            </a:r>
          </a:p>
          <a:p>
            <a:r>
              <a:rPr lang="ru-RU" sz="2200" dirty="0" err="1" smtClean="0">
                <a:sym typeface="Symbol"/>
              </a:rPr>
              <a:t>задейсвованы</a:t>
            </a:r>
            <a:r>
              <a:rPr lang="ru-RU" sz="2200" dirty="0" smtClean="0">
                <a:sym typeface="Symbol"/>
              </a:rPr>
              <a:t> все каналы восприятия «текст-звук-видео-цвет».</a:t>
            </a:r>
          </a:p>
          <a:p>
            <a:endParaRPr lang="ru-RU" sz="2200" dirty="0"/>
          </a:p>
        </p:txBody>
      </p:sp>
      <p:pic>
        <p:nvPicPr>
          <p:cNvPr id="7" name="Picture 3" descr="E:\Мульт_урок\1263908053_shkol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2168"/>
            <a:ext cx="5256584" cy="392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15614" y="5795972"/>
            <a:ext cx="524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helplamer.ru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7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целесообразно?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600" dirty="0"/>
              <a:t>Проецировать </a:t>
            </a:r>
            <a:r>
              <a:rPr lang="ru-RU" sz="2600" dirty="0" smtClean="0"/>
              <a:t>на экран:</a:t>
            </a:r>
          </a:p>
          <a:p>
            <a:r>
              <a:rPr lang="ru-RU" sz="2600" dirty="0" smtClean="0"/>
              <a:t>определение понятия в виде текста,</a:t>
            </a:r>
          </a:p>
          <a:p>
            <a:r>
              <a:rPr lang="ru-RU" sz="2600" dirty="0" smtClean="0"/>
              <a:t>условие задачи из учебника, </a:t>
            </a:r>
          </a:p>
          <a:p>
            <a:r>
              <a:rPr lang="ru-RU" sz="2600" dirty="0" smtClean="0"/>
              <a:t>показать </a:t>
            </a:r>
            <a:r>
              <a:rPr lang="ru-RU" sz="2600" dirty="0"/>
              <a:t>образец решения или оформления </a:t>
            </a:r>
            <a:r>
              <a:rPr lang="ru-RU" sz="2600" dirty="0" smtClean="0"/>
              <a:t>задачи, </a:t>
            </a:r>
          </a:p>
          <a:p>
            <a:r>
              <a:rPr lang="ru-RU" sz="2600" dirty="0"/>
              <a:t>проецировать на </a:t>
            </a:r>
            <a:r>
              <a:rPr lang="ru-RU" sz="2600" dirty="0" smtClean="0"/>
              <a:t>экран тестирование, </a:t>
            </a:r>
          </a:p>
          <a:p>
            <a:r>
              <a:rPr lang="ru-RU" sz="2600" dirty="0" smtClean="0"/>
              <a:t>доказательство теоремы,</a:t>
            </a:r>
          </a:p>
          <a:p>
            <a:r>
              <a:rPr lang="ru-RU" sz="2600" dirty="0" smtClean="0"/>
              <a:t>историческую справку,</a:t>
            </a:r>
          </a:p>
          <a:p>
            <a:r>
              <a:rPr lang="ru-RU" sz="2600" dirty="0" smtClean="0"/>
              <a:t>показать видеофрагмент для релаксации.</a:t>
            </a:r>
            <a:endParaRPr lang="ru-RU" dirty="0"/>
          </a:p>
          <a:p>
            <a:pPr marL="118872" indent="0">
              <a:buNone/>
            </a:pPr>
            <a:endParaRPr lang="ru-RU" sz="2600" dirty="0"/>
          </a:p>
          <a:p>
            <a:pPr marL="118872" indent="0">
              <a:buNone/>
            </a:pPr>
            <a:r>
              <a:rPr lang="ru-RU" sz="2600" dirty="0" smtClean="0"/>
              <a:t>Выделить:</a:t>
            </a:r>
          </a:p>
          <a:p>
            <a:r>
              <a:rPr lang="ru-RU" sz="2600" dirty="0" smtClean="0"/>
              <a:t>наиболее важный материал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321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Актуализация </a:t>
            </a:r>
            <a:r>
              <a:rPr lang="ru-RU" dirty="0" smtClean="0"/>
              <a:t>знаний: </a:t>
            </a:r>
            <a:br>
              <a:rPr lang="ru-RU" dirty="0" smtClean="0"/>
            </a:br>
            <a:r>
              <a:rPr lang="ru-RU" dirty="0" smtClean="0"/>
              <a:t>что целесообразно?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lnSpc>
                <a:spcPct val="150000"/>
              </a:lnSpc>
              <a:buNone/>
            </a:pPr>
            <a:r>
              <a:rPr lang="ru-RU" sz="2400" dirty="0" smtClean="0"/>
              <a:t>Вопросы разместить на слайдах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виде </a:t>
            </a:r>
            <a:r>
              <a:rPr lang="ru-RU" sz="2400" dirty="0" smtClean="0"/>
              <a:t>обычного текста,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 виде алгоритма,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 виде небольшого видеоряда: модели к проводимому ранее эксперименту, рисунка </a:t>
            </a:r>
            <a:r>
              <a:rPr lang="ru-RU" sz="2400" dirty="0"/>
              <a:t>из учебника, </a:t>
            </a:r>
            <a:r>
              <a:rPr lang="ru-RU" sz="2400" dirty="0" smtClean="0"/>
              <a:t>требующего комментария, чертежа к доказательству теоремы, решению задачи и </a:t>
            </a:r>
            <a:r>
              <a:rPr lang="ru-RU" sz="2400" dirty="0"/>
              <a:t>т.д. 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1-2 </a:t>
            </a:r>
            <a:r>
              <a:rPr lang="ru-RU" sz="2400" dirty="0"/>
              <a:t>слайда из предыдущей </a:t>
            </a:r>
            <a:r>
              <a:rPr lang="ru-RU" sz="2400" dirty="0" smtClean="0"/>
              <a:t>презентации.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индивидуальное </a:t>
            </a:r>
            <a:r>
              <a:rPr lang="ru-RU" sz="2400" dirty="0"/>
              <a:t>программирование, </a:t>
            </a:r>
            <a:endParaRPr lang="ru-RU" sz="2400" dirty="0" smtClean="0"/>
          </a:p>
          <a:p>
            <a:r>
              <a:rPr lang="ru-RU" sz="2400" dirty="0" smtClean="0"/>
              <a:t>организация </a:t>
            </a:r>
            <a:r>
              <a:rPr lang="ru-RU" sz="2400" dirty="0" err="1" smtClean="0"/>
              <a:t>внутриклассной</a:t>
            </a:r>
            <a:r>
              <a:rPr lang="ru-RU" sz="2400" dirty="0" smtClean="0"/>
              <a:t> групповой дифференциации. </a:t>
            </a:r>
          </a:p>
          <a:p>
            <a:r>
              <a:rPr lang="ru-RU" sz="2400" dirty="0" smtClean="0"/>
              <a:t>Три </a:t>
            </a:r>
            <a:r>
              <a:rPr lang="ru-RU" sz="2400" dirty="0"/>
              <a:t>группы:</a:t>
            </a:r>
          </a:p>
          <a:p>
            <a:pPr marL="118872" indent="0">
              <a:buNone/>
            </a:pPr>
            <a:r>
              <a:rPr lang="ru-RU" sz="2400" dirty="0"/>
              <a:t>1)      учащиеся с низкой успеваемостью, не уверенные в своих  знаниях, не умеющие их применять;</a:t>
            </a:r>
          </a:p>
          <a:p>
            <a:pPr marL="118872" indent="0">
              <a:buNone/>
            </a:pPr>
            <a:r>
              <a:rPr lang="ru-RU" sz="2400" dirty="0"/>
              <a:t>2)      учащиеся со  средней и хорошей успеваемостью;</a:t>
            </a:r>
          </a:p>
          <a:p>
            <a:pPr marL="118872" indent="0">
              <a:buNone/>
            </a:pPr>
            <a:r>
              <a:rPr lang="ru-RU" sz="2400" dirty="0"/>
              <a:t>3)      учащиеся, умеющие обобщать, выделять главное, отыскивать нешаблонное, рациональное решение.</a:t>
            </a:r>
          </a:p>
          <a:p>
            <a:r>
              <a:rPr lang="ru-RU" sz="2400" dirty="0"/>
              <a:t>Каждая группа работает по своему варианту и своей программе. </a:t>
            </a:r>
            <a:endParaRPr lang="ru-RU" sz="2400" dirty="0" smtClean="0"/>
          </a:p>
          <a:p>
            <a:r>
              <a:rPr lang="ru-RU" sz="2400" dirty="0" smtClean="0"/>
              <a:t>Одна</a:t>
            </a:r>
            <a:r>
              <a:rPr lang="ru-RU" sz="2400" dirty="0"/>
              <a:t>  или две группы садятся за компьютеры, с третьей работает учитель ( затем происходит смена групп).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8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00808"/>
            <a:ext cx="4906888" cy="4822161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ru-RU" sz="2600" i="1" dirty="0" smtClean="0"/>
              <a:t>В </a:t>
            </a:r>
            <a:r>
              <a:rPr lang="ru-RU" sz="2600" i="1" dirty="0"/>
              <a:t>первой части урока</a:t>
            </a:r>
            <a:r>
              <a:rPr lang="ru-RU" sz="2600" dirty="0"/>
              <a:t> — в </a:t>
            </a:r>
            <a:r>
              <a:rPr lang="ru-RU" sz="2600" dirty="0" smtClean="0"/>
              <a:t>любом формате (</a:t>
            </a:r>
            <a:r>
              <a:rPr lang="ru-RU" sz="2600" dirty="0"/>
              <a:t>текст–звук–изображение</a:t>
            </a:r>
            <a:r>
              <a:rPr lang="ru-RU" sz="2600" dirty="0" smtClean="0"/>
              <a:t>): </a:t>
            </a:r>
          </a:p>
          <a:p>
            <a:r>
              <a:rPr lang="ru-RU" sz="2600" dirty="0" smtClean="0"/>
              <a:t>репродуктивным </a:t>
            </a:r>
            <a:r>
              <a:rPr lang="ru-RU" sz="2600" dirty="0"/>
              <a:t>тестированием</a:t>
            </a:r>
            <a:r>
              <a:rPr lang="ru-RU" sz="2600" dirty="0" smtClean="0"/>
              <a:t>,</a:t>
            </a:r>
          </a:p>
          <a:p>
            <a:r>
              <a:rPr lang="ru-RU" sz="2600" dirty="0" smtClean="0"/>
              <a:t>экспериментальными </a:t>
            </a:r>
            <a:r>
              <a:rPr lang="ru-RU" sz="2600" dirty="0"/>
              <a:t>задачами, </a:t>
            </a:r>
            <a:endParaRPr lang="ru-RU" sz="2600" dirty="0" smtClean="0"/>
          </a:p>
          <a:p>
            <a:r>
              <a:rPr lang="ru-RU" sz="2600" dirty="0" smtClean="0"/>
              <a:t>проблемными </a:t>
            </a:r>
            <a:r>
              <a:rPr lang="ru-RU" sz="2600" dirty="0"/>
              <a:t>ситуациями, </a:t>
            </a:r>
            <a:endParaRPr lang="ru-RU" sz="2600" dirty="0" smtClean="0"/>
          </a:p>
          <a:p>
            <a:r>
              <a:rPr lang="ru-RU" sz="2600" dirty="0" smtClean="0"/>
              <a:t>развивающими </a:t>
            </a:r>
            <a:r>
              <a:rPr lang="ru-RU" sz="2600" dirty="0"/>
              <a:t>играми и т.д. </a:t>
            </a:r>
            <a:endParaRPr lang="ru-RU" sz="2600" dirty="0" smtClean="0"/>
          </a:p>
          <a:p>
            <a:endParaRPr lang="ru-RU" sz="2600" dirty="0" smtClean="0"/>
          </a:p>
          <a:p>
            <a:pPr marL="118872" indent="0">
              <a:buNone/>
            </a:pPr>
            <a:r>
              <a:rPr lang="ru-RU" sz="2600" i="1" dirty="0" smtClean="0"/>
              <a:t>При </a:t>
            </a:r>
            <a:r>
              <a:rPr lang="ru-RU" sz="2600" i="1" dirty="0"/>
              <a:t>обобщающем повторении</a:t>
            </a:r>
            <a:r>
              <a:rPr lang="ru-RU" sz="2600" dirty="0"/>
              <a:t>  </a:t>
            </a:r>
            <a:r>
              <a:rPr lang="ru-RU" sz="2600" dirty="0" smtClean="0"/>
              <a:t>используются </a:t>
            </a:r>
          </a:p>
          <a:p>
            <a:r>
              <a:rPr lang="ru-RU" sz="2600" dirty="0" smtClean="0"/>
              <a:t>графические </a:t>
            </a:r>
            <a:r>
              <a:rPr lang="ru-RU" sz="2600" dirty="0"/>
              <a:t>возможности </a:t>
            </a:r>
            <a:r>
              <a:rPr lang="ru-RU" sz="2600" dirty="0" smtClean="0"/>
              <a:t>компьютера,</a:t>
            </a:r>
          </a:p>
          <a:p>
            <a:r>
              <a:rPr lang="ru-RU" sz="2600" dirty="0" smtClean="0"/>
              <a:t>программы-тренажёры.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9218" name="Рисунок 39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r="8858"/>
          <a:stretch>
            <a:fillRect/>
          </a:stretch>
        </p:blipFill>
        <p:spPr bwMode="auto">
          <a:xfrm>
            <a:off x="179511" y="1872752"/>
            <a:ext cx="3465145" cy="263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1493</TotalTime>
  <Words>4757</Words>
  <Application>Microsoft Office PowerPoint</Application>
  <PresentationFormat>Экран (4:3)</PresentationFormat>
  <Paragraphs>387</Paragraphs>
  <Slides>42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Модульная</vt:lpstr>
      <vt:lpstr>КОМПЬЮТЕРНЫЙ УРОК</vt:lpstr>
      <vt:lpstr>Основные дидактические части компьютерного урока</vt:lpstr>
      <vt:lpstr>Информационные взаимодействия  в компьютерном уроке [6]</vt:lpstr>
      <vt:lpstr>Вид компьютерного урока </vt:lpstr>
      <vt:lpstr>Изучение нового материала</vt:lpstr>
      <vt:lpstr>Что целесообразно?</vt:lpstr>
      <vt:lpstr>Актуализация знаний:  что целесообразно? </vt:lpstr>
      <vt:lpstr>Закрепление</vt:lpstr>
      <vt:lpstr>Повторение</vt:lpstr>
      <vt:lpstr>Презентация PowerPoint</vt:lpstr>
      <vt:lpstr>Что целесообразно?</vt:lpstr>
      <vt:lpstr>Контроль знаний</vt:lpstr>
      <vt:lpstr>Формы контроля</vt:lpstr>
      <vt:lpstr>Домашнее задание</vt:lpstr>
      <vt:lpstr>Типы уроков  с использованием компьютера</vt:lpstr>
      <vt:lpstr>Вариант 1. Урок  с мультимедийной поддержкой</vt:lpstr>
      <vt:lpstr>Требования  к предъявлению наглядности</vt:lpstr>
      <vt:lpstr>Требования к тексту</vt:lpstr>
      <vt:lpstr>Требования к цветовой гамме</vt:lpstr>
      <vt:lpstr>Требования к звуку</vt:lpstr>
      <vt:lpstr>Использование видеоинформации и анимации</vt:lpstr>
      <vt:lpstr>Проведение  мультимедийного урока</vt:lpstr>
      <vt:lpstr>Вариант 2.  Урок с компьютерной поддержкой</vt:lpstr>
      <vt:lpstr>Урок с компьютерной поддержкой: закрепление</vt:lpstr>
      <vt:lpstr>Урок с компьютерной поддержкой: контроль</vt:lpstr>
      <vt:lpstr>Урок с компьютерной поддержкой</vt:lpstr>
      <vt:lpstr>Проблемы проведения урока  в компьютерном классе</vt:lpstr>
      <vt:lpstr>Методика использования компьютерных моделей на уроках </vt:lpstr>
      <vt:lpstr>Методика использования компьютерных моделей на уроках </vt:lpstr>
      <vt:lpstr>Что целесообразно?</vt:lpstr>
      <vt:lpstr>Вариант 3. Интегрирование урока с информатикой</vt:lpstr>
      <vt:lpstr>Интегрирование урока  с информатикой</vt:lpstr>
      <vt:lpstr>Основные вредные факторы  при работе за компьютером</vt:lpstr>
      <vt:lpstr>Гигиенические проблемы обучения школьников в компьютерных классах</vt:lpstr>
      <vt:lpstr>Гигиенические проблемы обучения школьников в компьютерных классах</vt:lpstr>
      <vt:lpstr>Гигиенические проблемы обучения школьников в компьютерных классах</vt:lpstr>
      <vt:lpstr>Гигиенические проблемы обучения школьников в компьютерных классах</vt:lpstr>
      <vt:lpstr>Гигиенические проблемы обучения школьников в компьютерных классах</vt:lpstr>
      <vt:lpstr>Гигиенические проблемы обучения школьников в компьютерных классах</vt:lpstr>
      <vt:lpstr>Гигиенические проблемы обучения школьников в компьютерных классах</vt:lpstr>
      <vt:lpstr>Гигиенические проблемы обучения школьников в компьютерных классах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+ компьютер</dc:title>
  <dc:creator>Андрей</dc:creator>
  <cp:lastModifiedBy>RAYA</cp:lastModifiedBy>
  <cp:revision>89</cp:revision>
  <dcterms:created xsi:type="dcterms:W3CDTF">2010-11-10T09:36:17Z</dcterms:created>
  <dcterms:modified xsi:type="dcterms:W3CDTF">2010-11-12T12:36:10Z</dcterms:modified>
</cp:coreProperties>
</file>