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256" r:id="rId2"/>
    <p:sldId id="257" r:id="rId3"/>
    <p:sldId id="271" r:id="rId4"/>
    <p:sldId id="268" r:id="rId5"/>
    <p:sldId id="291" r:id="rId6"/>
    <p:sldId id="272" r:id="rId7"/>
    <p:sldId id="340" r:id="rId8"/>
    <p:sldId id="341" r:id="rId9"/>
    <p:sldId id="359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337" r:id="rId23"/>
    <p:sldId id="338" r:id="rId24"/>
    <p:sldId id="343" r:id="rId25"/>
    <p:sldId id="283" r:id="rId26"/>
    <p:sldId id="284" r:id="rId27"/>
    <p:sldId id="285" r:id="rId28"/>
    <p:sldId id="286" r:id="rId29"/>
    <p:sldId id="287" r:id="rId30"/>
    <p:sldId id="288" r:id="rId31"/>
    <p:sldId id="290" r:id="rId32"/>
    <p:sldId id="289" r:id="rId33"/>
    <p:sldId id="344" r:id="rId34"/>
    <p:sldId id="345" r:id="rId35"/>
    <p:sldId id="346" r:id="rId36"/>
    <p:sldId id="348" r:id="rId37"/>
    <p:sldId id="349" r:id="rId38"/>
    <p:sldId id="350" r:id="rId39"/>
    <p:sldId id="351" r:id="rId40"/>
    <p:sldId id="352" r:id="rId41"/>
    <p:sldId id="353" r:id="rId42"/>
    <p:sldId id="354" r:id="rId43"/>
    <p:sldId id="355" r:id="rId44"/>
    <p:sldId id="273" r:id="rId45"/>
    <p:sldId id="358" r:id="rId46"/>
    <p:sldId id="361" r:id="rId47"/>
    <p:sldId id="356" r:id="rId48"/>
    <p:sldId id="357" r:id="rId49"/>
    <p:sldId id="324" r:id="rId50"/>
    <p:sldId id="276" r:id="rId51"/>
    <p:sldId id="360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34580" autoAdjust="0"/>
    <p:restoredTop sz="86410"/>
  </p:normalViewPr>
  <p:slideViewPr>
    <p:cSldViewPr>
      <p:cViewPr>
        <p:scale>
          <a:sx n="60" d="100"/>
          <a:sy n="60" d="100"/>
        </p:scale>
        <p:origin x="-1560" y="-4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DE86F-0C8D-4C2B-BBC9-65361B94EB9E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305D9-2720-4229-9723-C36674FCE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877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305D9-2720-4229-9723-C36674FCE30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107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305D9-2720-4229-9723-C36674FCE300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383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ECEC-D939-4D86-810B-A57F736BA81E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FEF1-C7B5-48E3-9817-65765008BE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ECEC-D939-4D86-810B-A57F736BA81E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FEF1-C7B5-48E3-9817-65765008BE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ECEC-D939-4D86-810B-A57F736BA81E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FEF1-C7B5-48E3-9817-65765008BE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ECEC-D939-4D86-810B-A57F736BA81E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FEF1-C7B5-48E3-9817-65765008BE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ECEC-D939-4D86-810B-A57F736BA81E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FEF1-C7B5-48E3-9817-65765008BE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ECEC-D939-4D86-810B-A57F736BA81E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FEF1-C7B5-48E3-9817-65765008BE4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ECEC-D939-4D86-810B-A57F736BA81E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FEF1-C7B5-48E3-9817-65765008BE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ECEC-D939-4D86-810B-A57F736BA81E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FEF1-C7B5-48E3-9817-65765008BE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ECEC-D939-4D86-810B-A57F736BA81E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FEF1-C7B5-48E3-9817-65765008BE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ECEC-D939-4D86-810B-A57F736BA81E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62FEF1-C7B5-48E3-9817-65765008BE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ECEC-D939-4D86-810B-A57F736BA81E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FEF1-C7B5-48E3-9817-65765008BE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4E9ECEC-D939-4D86-810B-A57F736BA81E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5962FEF1-C7B5-48E3-9817-65765008BE4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youdraft.ru/ychebniemateriali/46-osnovniesvedeniia/106-lekalniekrivie.html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496" y="260648"/>
            <a:ext cx="6624736" cy="2140410"/>
          </a:xfrm>
        </p:spPr>
        <p:txBody>
          <a:bodyPr/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Траектории движения Замечательных точек треугольника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5046105"/>
            <a:ext cx="6912768" cy="18002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Максимов Денис Александрович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аучный руководитель: Павлова  М.А.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83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задачи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3579849"/>
          </a:xfrm>
        </p:spPr>
        <p:txBody>
          <a:bodyPr>
            <a:normAutofit/>
          </a:bodyPr>
          <a:lstStyle/>
          <a:p>
            <a: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кривые как траектории движения ортоцентра, </a:t>
            </a:r>
            <a:r>
              <a:rPr lang="ru-RU" sz="2800" b="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инцентра</a:t>
            </a:r>
            <a:r>
              <a:rPr lang="ru-RU" sz="28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центроида</a:t>
            </a:r>
            <a:r>
              <a:rPr lang="ru-RU" sz="28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центра описанной окружности и точки </a:t>
            </a:r>
            <a:r>
              <a:rPr lang="ru-RU" sz="2800" b="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Лемуана</a:t>
            </a:r>
            <a:r>
              <a:rPr lang="ru-RU" sz="28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треугольника, заданного  тремя параметрами: две стороны и угол между ними.</a:t>
            </a:r>
          </a:p>
          <a:p>
            <a:r>
              <a:rPr lang="ru-RU" sz="28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эксперимента представлены в общей таблице (в черновом варианте): </a:t>
            </a:r>
            <a:endParaRPr lang="ru-RU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" t="19430" r="11372" b="28826"/>
          <a:stretch/>
        </p:blipFill>
        <p:spPr bwMode="auto">
          <a:xfrm>
            <a:off x="251520" y="3839526"/>
            <a:ext cx="8631751" cy="290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189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343718" cy="548640"/>
          </a:xfrm>
        </p:spPr>
        <p:txBody>
          <a:bodyPr/>
          <a:lstStyle/>
          <a:p>
            <a:pPr algn="ctr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замечательных точек при изменении одного параметра</a:t>
            </a:r>
            <a:b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7" t="21676" r="9456" b="30320"/>
          <a:stretch/>
        </p:blipFill>
        <p:spPr bwMode="auto">
          <a:xfrm>
            <a:off x="611560" y="1628800"/>
            <a:ext cx="8007076" cy="328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67744" y="1124744"/>
            <a:ext cx="4916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стороны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треугольника, заданной параметром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915816" y="5297425"/>
            <a:ext cx="5828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условии, что параметр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– max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=60°.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39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343718" cy="548640"/>
          </a:xfrm>
        </p:spPr>
        <p:txBody>
          <a:bodyPr/>
          <a:lstStyle/>
          <a:p>
            <a:pPr algn="ctr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замечательных точек при изменении одного параметра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9" t="19034" r="9457" b="30321"/>
          <a:stretch/>
        </p:blipFill>
        <p:spPr bwMode="auto">
          <a:xfrm>
            <a:off x="899592" y="1700808"/>
            <a:ext cx="7741796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83768" y="1260513"/>
            <a:ext cx="478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стороны треугольника, заданной параметром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915816" y="5297425"/>
            <a:ext cx="5810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условии, что параметр а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max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=60°.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8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43718" cy="548640"/>
          </a:xfrm>
        </p:spPr>
        <p:txBody>
          <a:bodyPr/>
          <a:lstStyle/>
          <a:p>
            <a:pPr algn="ctr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замечательных точек при изменении угла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5" t="17272" r="10007" b="14466"/>
          <a:stretch/>
        </p:blipFill>
        <p:spPr bwMode="auto">
          <a:xfrm>
            <a:off x="971600" y="1628800"/>
            <a:ext cx="7217164" cy="387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71800" y="5528257"/>
            <a:ext cx="5958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условии, что параметр 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max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– max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29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343718" cy="548640"/>
          </a:xfrm>
        </p:spPr>
        <p:txBody>
          <a:bodyPr/>
          <a:lstStyle/>
          <a:p>
            <a:pPr algn="ctr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замечательных точек при изменении двух параметров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1093948"/>
            <a:ext cx="669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стороны треугольника, заданной параметром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а,  и параметра угол </a:t>
            </a:r>
            <a:endParaRPr lang="ru-RU" dirty="0"/>
          </a:p>
        </p:txBody>
      </p:sp>
      <p:pic>
        <p:nvPicPr>
          <p:cNvPr id="20484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" t="20795" r="11108" b="11384"/>
          <a:stretch/>
        </p:blipFill>
        <p:spPr bwMode="auto">
          <a:xfrm>
            <a:off x="779907" y="1662621"/>
            <a:ext cx="7946600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059832" y="5790832"/>
            <a:ext cx="52693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условии, что параметр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начинает движение с положения 60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39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343718" cy="548640"/>
          </a:xfrm>
        </p:spPr>
        <p:txBody>
          <a:bodyPr/>
          <a:lstStyle/>
          <a:p>
            <a:pPr algn="ctr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замечательных точек при изменении двух параметров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1093948"/>
            <a:ext cx="669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стороны треугольника, заданной параметром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а,  и параметра угол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059832" y="5790832"/>
            <a:ext cx="55771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условии, что параметр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начинает движение с положения 360°.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" t="20795" r="14686" b="16228"/>
          <a:stretch/>
        </p:blipFill>
        <p:spPr bwMode="auto">
          <a:xfrm>
            <a:off x="1397990" y="1556792"/>
            <a:ext cx="6996885" cy="330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877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343718" cy="548640"/>
          </a:xfrm>
        </p:spPr>
        <p:txBody>
          <a:bodyPr/>
          <a:lstStyle/>
          <a:p>
            <a:pPr algn="ctr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замечательных точек при изменении двух параметров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1093948"/>
            <a:ext cx="669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стороны треугольника, заданной параметром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и параметра угол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059832" y="5790832"/>
            <a:ext cx="54232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условии, что параметр 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max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 начинает движение с положения 360°.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4" t="21235" r="10007" b="19310"/>
          <a:stretch/>
        </p:blipFill>
        <p:spPr bwMode="auto">
          <a:xfrm>
            <a:off x="1178986" y="1628800"/>
            <a:ext cx="7488836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20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343718" cy="548640"/>
          </a:xfrm>
        </p:spPr>
        <p:txBody>
          <a:bodyPr/>
          <a:lstStyle/>
          <a:p>
            <a:pPr algn="ctr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замечательных точек при изменении двух параметров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1093948"/>
            <a:ext cx="5185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треугольника,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заданных параметрами а 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347864" y="5288340"/>
            <a:ext cx="50396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условии, что параметр α =60°,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начинают свое движение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положений а –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8" t="18593" r="11220" b="21513"/>
          <a:stretch/>
        </p:blipFill>
        <p:spPr bwMode="auto">
          <a:xfrm>
            <a:off x="834148" y="1463280"/>
            <a:ext cx="7663466" cy="3549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06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343718" cy="548640"/>
          </a:xfrm>
        </p:spPr>
        <p:txBody>
          <a:bodyPr/>
          <a:lstStyle/>
          <a:p>
            <a:pPr algn="ctr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замечательных точек при изменении двух параметров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736" y="926655"/>
            <a:ext cx="5185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треугольника,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заданных параметрами а 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347864" y="5288340"/>
            <a:ext cx="50396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условии, что параметр α =60°,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начинают свое движение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положений а –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" t="21235" r="10008" b="18429"/>
          <a:stretch/>
        </p:blipFill>
        <p:spPr bwMode="auto">
          <a:xfrm>
            <a:off x="683568" y="1556792"/>
            <a:ext cx="7857459" cy="3374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708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343718" cy="548640"/>
          </a:xfrm>
        </p:spPr>
        <p:txBody>
          <a:bodyPr/>
          <a:lstStyle/>
          <a:p>
            <a:pPr algn="ctr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замечательных точек при изменении всех трех параметров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1960" y="5435577"/>
            <a:ext cx="45583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условии, что параметр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ачинают движение с положений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–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 – min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α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min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4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" t="20354" r="10283" b="13585"/>
          <a:stretch/>
        </p:blipFill>
        <p:spPr bwMode="auto">
          <a:xfrm>
            <a:off x="899592" y="1268760"/>
            <a:ext cx="7456668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521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72048"/>
            <a:ext cx="7520940" cy="548640"/>
          </a:xfrm>
        </p:spPr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476672"/>
            <a:ext cx="6221399" cy="3579849"/>
          </a:xfrm>
        </p:spPr>
        <p:txBody>
          <a:bodyPr>
            <a:noAutofit/>
          </a:bodyPr>
          <a:lstStyle/>
          <a:p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феноменов треугольника – замечательные точки. Их существует огромное множество, многие из них носят имена ученых, открывших их (например, точки Торричелли, Жергонна, Нагеля и др.). Все их огромное множество можно найти в энциклопедии центров треугольника Кларка </a:t>
            </a:r>
            <a:r>
              <a:rPr lang="ru-RU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Кимберлинга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 23 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февраля 2017 года в базу данных входит 12 044 идентифицированных треугольных центров. Весь 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калейдоскоп замечательных 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точек 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похож 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звездное небо!!!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678" y="332656"/>
            <a:ext cx="1575916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55" t="30145" r="36550" b="34171"/>
          <a:stretch/>
        </p:blipFill>
        <p:spPr bwMode="auto">
          <a:xfrm>
            <a:off x="6162962" y="1700808"/>
            <a:ext cx="2737536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946" y="3429000"/>
            <a:ext cx="2098501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419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343718" cy="548640"/>
          </a:xfrm>
        </p:spPr>
        <p:txBody>
          <a:bodyPr/>
          <a:lstStyle/>
          <a:p>
            <a:pPr algn="ctr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замечательных точек при изменении всех трех параметров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1960" y="5435577"/>
            <a:ext cx="45583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условии, что параметр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ачинают движение с положений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–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 – max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α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min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1" t="19915" r="11108" b="14906"/>
          <a:stretch/>
        </p:blipFill>
        <p:spPr bwMode="auto">
          <a:xfrm>
            <a:off x="755576" y="1196752"/>
            <a:ext cx="7716532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189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343718" cy="548640"/>
          </a:xfrm>
        </p:spPr>
        <p:txBody>
          <a:bodyPr/>
          <a:lstStyle/>
          <a:p>
            <a:pPr algn="ctr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замечательных точек при изменении всех трех параметров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1960" y="5435577"/>
            <a:ext cx="45583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условии, что параметр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ачинают движение с положений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–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 – min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α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1" t="18593" r="11384" b="14466"/>
          <a:stretch/>
        </p:blipFill>
        <p:spPr bwMode="auto">
          <a:xfrm>
            <a:off x="1011435" y="1196752"/>
            <a:ext cx="7248172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841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343718" cy="548640"/>
          </a:xfrm>
        </p:spPr>
        <p:txBody>
          <a:bodyPr/>
          <a:lstStyle/>
          <a:p>
            <a:pPr algn="ctr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замечательных точек при изменении всех трех параметров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1960" y="5435577"/>
            <a:ext cx="45583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условии, что параметр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ачинают движение с положений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–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 – max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α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max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7" t="17712" r="11383" b="18430"/>
          <a:stretch/>
        </p:blipFill>
        <p:spPr bwMode="auto">
          <a:xfrm>
            <a:off x="1835696" y="1268760"/>
            <a:ext cx="5967354" cy="3112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433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343718" cy="548640"/>
          </a:xfrm>
        </p:spPr>
        <p:txBody>
          <a:bodyPr/>
          <a:lstStyle/>
          <a:p>
            <a:pPr algn="ctr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из эксперимента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1340768"/>
            <a:ext cx="8352928" cy="3579849"/>
          </a:xfrm>
        </p:spPr>
        <p:txBody>
          <a:bodyPr>
            <a:normAutofit lnSpcReduction="10000"/>
          </a:bodyPr>
          <a:lstStyle/>
          <a:p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 результате эксперимента получено 65 различных траекторий движения замечательных точек. </a:t>
            </a:r>
          </a:p>
          <a:p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1) При изменении одного из параметров, задающих стороны треугольника, траектории замечательных точек будут являться отрезками для всех исследуемых точек, кроме точки </a:t>
            </a:r>
            <a:r>
              <a:rPr lang="ru-RU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Лемуана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2) При согласованном изменении нескольких параметров траекториями движения исследуемых точек являются 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кривыми. </a:t>
            </a:r>
            <a:endPara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25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Решение </a:t>
            </a:r>
            <a:r>
              <a:rPr lang="ru-RU" dirty="0" smtClean="0"/>
              <a:t>задачи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Сравнительный </a:t>
            </a:r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>анализ </a:t>
            </a: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криволинейных траекторий </a:t>
            </a:r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>движения замечательных точек треугольника с </a:t>
            </a: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кривыми</a:t>
            </a:r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>, которые открыты </a:t>
            </a: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учеными. </a:t>
            </a:r>
          </a:p>
          <a:p>
            <a:pPr marL="0" indent="0"/>
            <a:r>
              <a:rPr lang="ru-RU" sz="2400" b="0" i="1" dirty="0" smtClean="0">
                <a:latin typeface="Times New Roman" pitchFamily="18" charset="0"/>
                <a:cs typeface="Times New Roman" pitchFamily="18" charset="0"/>
              </a:rPr>
              <a:t>Для проведения сравнительного анализа мы  пользовались справочником, автором которого является А.А. Савелов «Плоские кривые: систематика, свойства, применение» - М., 1960 г. </a:t>
            </a:r>
            <a:endParaRPr lang="ru-RU" sz="2400" b="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57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Значимые кривые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24756"/>
            <a:ext cx="5616624" cy="5112568"/>
          </a:xfrm>
        </p:spPr>
        <p:txBody>
          <a:bodyPr>
            <a:normAutofit/>
          </a:bodyPr>
          <a:lstStyle/>
          <a:p>
            <a: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1</a:t>
            </a: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Трезубец Ньютона или парабола Декарта </a:t>
            </a: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род кривых, задающихся формулой. </a:t>
            </a:r>
            <a:endParaRPr lang="ru-RU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08920"/>
            <a:ext cx="496512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32656"/>
            <a:ext cx="3072578" cy="3156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45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Значимые кривые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80528" y="932748"/>
            <a:ext cx="5616624" cy="5112568"/>
          </a:xfrm>
        </p:spPr>
        <p:txBody>
          <a:bodyPr>
            <a:normAutofit fontScale="92500" lnSpcReduction="20000"/>
          </a:bodyPr>
          <a:lstStyle/>
          <a:p>
            <a: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Эвольвента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круга – </a:t>
            </a:r>
            <a: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плоская кривая, образуемая точкой на прямой, которая перемещается без скольжения по неподвижной окружности заданного радиуса. Эта кривая иногда называется разверткой окружности.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Архимедова спираль </a:t>
            </a: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-– плоская кривая, описываемая точкой, движущейся по радиусу-вектору, который вращается в плоскости вокруг неподвижной точки О 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52" y="3717032"/>
            <a:ext cx="2534727" cy="2534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481" y="764704"/>
            <a:ext cx="3222053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82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Значимые кривые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06" y="1477656"/>
            <a:ext cx="5616624" cy="5112568"/>
          </a:xfrm>
        </p:spPr>
        <p:txBody>
          <a:bodyPr>
            <a:normAutofit/>
          </a:bodyPr>
          <a:lstStyle/>
          <a:p>
            <a: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4</a:t>
            </a: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Декартов лист – </a:t>
            </a: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кривая,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уравнение которой  </a:t>
            </a:r>
            <a: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прямоугольных координатах</a:t>
            </a: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b="0" dirty="0" smtClean="0"/>
              <a:t>     </a:t>
            </a:r>
            <a:r>
              <a:rPr lang="en-US" sz="2800" b="0" dirty="0" smtClean="0"/>
              <a:t>x</a:t>
            </a:r>
            <a:r>
              <a:rPr lang="en-US" sz="2800" b="0" baseline="30000" dirty="0" smtClean="0"/>
              <a:t>3</a:t>
            </a:r>
            <a:r>
              <a:rPr lang="en-US" sz="2800" b="0" dirty="0" smtClean="0"/>
              <a:t> </a:t>
            </a:r>
            <a:r>
              <a:rPr lang="en-US" sz="2800" b="0" dirty="0"/>
              <a:t>+ y</a:t>
            </a:r>
            <a:r>
              <a:rPr lang="en-US" sz="2800" b="0" baseline="30000" dirty="0"/>
              <a:t>3</a:t>
            </a:r>
            <a:r>
              <a:rPr lang="en-US" sz="2800" b="0" dirty="0"/>
              <a:t> = 3axy</a:t>
            </a: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340768"/>
            <a:ext cx="3380095" cy="269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051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Значимые кривые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80528" y="932748"/>
            <a:ext cx="5616624" cy="5112568"/>
          </a:xfrm>
        </p:spPr>
        <p:txBody>
          <a:bodyPr>
            <a:normAutofit/>
          </a:bodyPr>
          <a:lstStyle/>
          <a:p>
            <a: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5</a:t>
            </a: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Циссоида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Диокла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кривая, </a:t>
            </a:r>
          </a:p>
          <a:p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уравнение которой  </a:t>
            </a:r>
            <a: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прямоугольных координатах: </a:t>
            </a:r>
            <a:endParaRPr lang="ru-RU" sz="28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y</a:t>
            </a:r>
            <a:r>
              <a:rPr lang="ru-RU" sz="2800" b="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x</a:t>
            </a:r>
            <a:r>
              <a:rPr lang="ru-RU" sz="2800" b="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/(2a - x</a:t>
            </a: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Овалы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Кассини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</a:t>
            </a:r>
            <a: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кривая, описываемая такой точкой P, что произведение ее расстояния от двух фиксированных точек </a:t>
            </a: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(расстояние </a:t>
            </a:r>
            <a: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2a в </a:t>
            </a: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сторону) есть </a:t>
            </a:r>
            <a: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постоянной </a:t>
            </a: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800" b="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ru-RU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7" r="55815" b="16974"/>
          <a:stretch/>
        </p:blipFill>
        <p:spPr bwMode="auto">
          <a:xfrm>
            <a:off x="5369100" y="3284984"/>
            <a:ext cx="3663023" cy="2104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123" y="464744"/>
            <a:ext cx="3228975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133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Значимые кривые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175" y="1124744"/>
            <a:ext cx="5616624" cy="5112568"/>
          </a:xfrm>
        </p:spPr>
        <p:txBody>
          <a:bodyPr>
            <a:normAutofit/>
          </a:bodyPr>
          <a:lstStyle/>
          <a:p>
            <a: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7</a:t>
            </a: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Улитка Паскаля </a:t>
            </a: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пусть </a:t>
            </a:r>
            <a: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OQ будет линией, соединяющей центр O с любой точкой Q на окружности диаметром a проходящей через O. Тогда кривая есть фокусом всех точек P, таких, что PQ = </a:t>
            </a: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b,</a:t>
            </a:r>
          </a:p>
          <a:p>
            <a: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частный случай улитки Паскаля называют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кардиоидой</a:t>
            </a: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ее уравнение в декартовой системе</a:t>
            </a:r>
          </a:p>
          <a:p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координат:</a:t>
            </a:r>
            <a:endParaRPr lang="ru-RU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138"/>
          <a:stretch/>
        </p:blipFill>
        <p:spPr bwMode="auto">
          <a:xfrm>
            <a:off x="6060097" y="3068960"/>
            <a:ext cx="2848248" cy="223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08"/>
          <a:stretch/>
        </p:blipFill>
        <p:spPr bwMode="auto">
          <a:xfrm>
            <a:off x="6282477" y="548680"/>
            <a:ext cx="2657475" cy="223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565683"/>
            <a:ext cx="47974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968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820472" cy="5688632"/>
          </a:xfrm>
        </p:spPr>
        <p:txBody>
          <a:bodyPr>
            <a:normAutofit/>
          </a:bodyPr>
          <a:lstStyle/>
          <a:p>
            <a: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endParaRPr lang="ru-RU" sz="28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замечательных точек с 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треугольником </a:t>
            </a:r>
            <a:endPara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связаны различные прямые и кривые (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всем </a:t>
            </a:r>
            <a:endPara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известны прямая Эйлера, прямая Симпсона,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окружность Эйлера, гипербола и парабола </a:t>
            </a:r>
            <a:r>
              <a:rPr lang="ru-RU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Киперта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др.). Эти прямые и кривые обязательно содержат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себе замечательные точки. </a:t>
            </a:r>
            <a:endPara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764704"/>
            <a:ext cx="2000317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99260"/>
            <a:ext cx="4062036" cy="200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30973"/>
            <a:ext cx="2488531" cy="2038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32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Значимые кривые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2"/>
            <a:ext cx="5616624" cy="5112568"/>
          </a:xfrm>
        </p:spPr>
        <p:txBody>
          <a:bodyPr>
            <a:normAutofit/>
          </a:bodyPr>
          <a:lstStyle/>
          <a:p>
            <a: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8)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Лемникасты</a:t>
            </a: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кривая, уравнение которой  </a:t>
            </a:r>
            <a: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прямоугольных координатах:</a:t>
            </a:r>
            <a:b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</a:t>
            </a:r>
            <a:r>
              <a:rPr lang="ru-RU" sz="2800" b="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2800" b="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b="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a</a:t>
            </a:r>
            <a:r>
              <a:rPr lang="ru-RU" sz="2800" b="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</a:t>
            </a:r>
            <a:r>
              <a:rPr lang="ru-RU" sz="2800" b="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y</a:t>
            </a:r>
            <a:r>
              <a:rPr lang="ru-RU" sz="2800" b="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268760"/>
            <a:ext cx="3486922" cy="2096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590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Значимые кривые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175" y="1124744"/>
            <a:ext cx="5616624" cy="5112568"/>
          </a:xfrm>
        </p:spPr>
        <p:txBody>
          <a:bodyPr>
            <a:normAutofit/>
          </a:bodyPr>
          <a:lstStyle/>
          <a:p>
            <a: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Трехлепестковая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роза </a:t>
            </a: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уравнение </a:t>
            </a:r>
            <a: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= acos3θ подобно кривой, полученной вращением против часовой стрелки по кривой 30</a:t>
            </a:r>
            <a:r>
              <a:rPr lang="ru-RU" sz="2800" b="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π/6 </a:t>
            </a: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радиан, </a:t>
            </a:r>
            <a: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декартовой системе координат кривая имеет уравнение</a:t>
            </a:r>
          </a:p>
          <a:p>
            <a:endParaRPr lang="ru-RU" sz="28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052736"/>
            <a:ext cx="3265692" cy="226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7" t="47659" r="59828" b="47937"/>
          <a:stretch/>
        </p:blipFill>
        <p:spPr bwMode="auto">
          <a:xfrm>
            <a:off x="755576" y="4269678"/>
            <a:ext cx="3970270" cy="66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988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Значимые кривые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175" y="1124744"/>
            <a:ext cx="5616624" cy="5112568"/>
          </a:xfrm>
        </p:spPr>
        <p:txBody>
          <a:bodyPr>
            <a:normAutofit/>
          </a:bodyPr>
          <a:lstStyle/>
          <a:p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10)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Четырехлепестковая роза </a:t>
            </a:r>
            <a: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уравнение </a:t>
            </a:r>
            <a: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= asin2θ подобно кривой, полученной вращением против часовой стрелки по кривой 45o или π/4 </a:t>
            </a: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радиан.</a:t>
            </a:r>
          </a:p>
          <a:p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 декартовой системе координат кривая имеет уравнение</a:t>
            </a:r>
            <a:endParaRPr lang="ru-RU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https://www.math10.com/ru/vysshaya-matematika/analiticheskaya-geometriya/images/11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627" y="1124744"/>
            <a:ext cx="2821081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93096"/>
            <a:ext cx="4333875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461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343718" cy="548640"/>
          </a:xfrm>
        </p:spPr>
        <p:txBody>
          <a:bodyPr/>
          <a:lstStyle/>
          <a:p>
            <a:pPr algn="ctr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из сравнительного анализа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43608" y="1268760"/>
            <a:ext cx="4032448" cy="3579849"/>
          </a:xfrm>
        </p:spPr>
        <p:txBody>
          <a:bodyPr>
            <a:normAutofit/>
          </a:bodyPr>
          <a:lstStyle/>
          <a:p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1) Траектория ортоцентра при изменении только параметра угла </a:t>
            </a:r>
            <a:r>
              <a:rPr lang="el-GR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будет похожа на  Декартов лист, расположенный под другим углом к осям координат.</a:t>
            </a:r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406" y="4437110"/>
            <a:ext cx="2448272" cy="1952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87" r="75980" b="15211"/>
          <a:stretch/>
        </p:blipFill>
        <p:spPr bwMode="auto">
          <a:xfrm>
            <a:off x="6084168" y="1052736"/>
            <a:ext cx="2189868" cy="2626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47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343718" cy="548640"/>
          </a:xfrm>
        </p:spPr>
        <p:txBody>
          <a:bodyPr/>
          <a:lstStyle/>
          <a:p>
            <a:pPr algn="ctr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из сравнительного анализа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43608" y="1268760"/>
            <a:ext cx="4032448" cy="3579849"/>
          </a:xfrm>
        </p:spPr>
        <p:txBody>
          <a:bodyPr>
            <a:normAutofit/>
          </a:bodyPr>
          <a:lstStyle/>
          <a:p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2) Траектория </a:t>
            </a:r>
            <a:r>
              <a:rPr lang="ru-RU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инцентра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изменении только параметра угла </a:t>
            </a:r>
            <a:r>
              <a:rPr lang="el-GR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будет похожа на  один лепесток </a:t>
            </a:r>
            <a:r>
              <a:rPr lang="ru-RU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лемникасты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5" t="29051" r="60254" b="20459"/>
          <a:stretch/>
        </p:blipFill>
        <p:spPr bwMode="auto">
          <a:xfrm>
            <a:off x="6012160" y="1031333"/>
            <a:ext cx="1467878" cy="2426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34009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264" y="3775583"/>
            <a:ext cx="3487737" cy="209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277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343718" cy="548640"/>
          </a:xfrm>
        </p:spPr>
        <p:txBody>
          <a:bodyPr/>
          <a:lstStyle/>
          <a:p>
            <a:pPr algn="ctr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из сравнительного анализа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187624" y="1637131"/>
            <a:ext cx="4032448" cy="3579849"/>
          </a:xfrm>
        </p:spPr>
        <p:txBody>
          <a:bodyPr>
            <a:normAutofit lnSpcReduction="10000"/>
          </a:bodyPr>
          <a:lstStyle/>
          <a:p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3) Траектория </a:t>
            </a:r>
            <a:r>
              <a:rPr lang="ru-RU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центроида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изменении только параметра угла </a:t>
            </a:r>
            <a:r>
              <a:rPr lang="el-GR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будет похожа на  окружность.</a:t>
            </a:r>
          </a:p>
          <a:p>
            <a:endParaRPr lang="ru-RU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4) 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Траектория 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точки </a:t>
            </a:r>
            <a:r>
              <a:rPr lang="ru-RU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Лемуана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изменении только параметра угла α будет похожа на 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эллипс.</a:t>
            </a:r>
            <a:endParaRPr lang="ru-RU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34009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79" t="29051" r="43219" b="20866"/>
          <a:stretch/>
        </p:blipFill>
        <p:spPr bwMode="auto">
          <a:xfrm>
            <a:off x="6119576" y="924214"/>
            <a:ext cx="1641062" cy="232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55" t="24572" r="5871" b="18831"/>
          <a:stretch/>
        </p:blipFill>
        <p:spPr bwMode="auto">
          <a:xfrm>
            <a:off x="6119576" y="3427056"/>
            <a:ext cx="1858278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661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343718" cy="548640"/>
          </a:xfrm>
        </p:spPr>
        <p:txBody>
          <a:bodyPr/>
          <a:lstStyle/>
          <a:p>
            <a:pPr algn="ctr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из сравнительного анализа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971600" y="1117559"/>
            <a:ext cx="4608512" cy="3579849"/>
          </a:xfrm>
        </p:spPr>
        <p:txBody>
          <a:bodyPr>
            <a:normAutofit/>
          </a:bodyPr>
          <a:lstStyle/>
          <a:p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5) Траектория </a:t>
            </a:r>
            <a:r>
              <a:rPr lang="ru-RU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центроида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схожа с Архимедовой спиралью при изменении сочетаний параметров 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(а; </a:t>
            </a:r>
            <a:r>
              <a:rPr lang="el-GR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и (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l-GR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причем полученные траектории симметричны друг с другом относительно оси Ох.</a:t>
            </a:r>
            <a:endParaRPr lang="ru-RU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34009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5" t="29476" r="42861" b="26687"/>
          <a:stretch/>
        </p:blipFill>
        <p:spPr bwMode="auto">
          <a:xfrm>
            <a:off x="6469722" y="980728"/>
            <a:ext cx="1450429" cy="1734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15574" y="272281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(а;</a:t>
            </a:r>
            <a:r>
              <a:rPr lang="el-GR" dirty="0" smtClean="0"/>
              <a:t>α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06" t="22106" r="38727" b="19672"/>
          <a:stretch/>
        </p:blipFill>
        <p:spPr bwMode="auto">
          <a:xfrm>
            <a:off x="6498609" y="3110224"/>
            <a:ext cx="1467438" cy="2557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77381" y="5805264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(</a:t>
            </a:r>
            <a:r>
              <a:rPr lang="en-US" dirty="0" smtClean="0"/>
              <a:t>b</a:t>
            </a:r>
            <a:r>
              <a:rPr lang="ru-RU" dirty="0" smtClean="0"/>
              <a:t>;</a:t>
            </a:r>
            <a:r>
              <a:rPr lang="el-GR" dirty="0" smtClean="0"/>
              <a:t>α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933056"/>
            <a:ext cx="2536825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600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343718" cy="548640"/>
          </a:xfrm>
        </p:spPr>
        <p:txBody>
          <a:bodyPr/>
          <a:lstStyle/>
          <a:p>
            <a:pPr algn="ctr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из эксперимента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971600" y="1117559"/>
            <a:ext cx="4608512" cy="3579849"/>
          </a:xfrm>
        </p:spPr>
        <p:txBody>
          <a:bodyPr>
            <a:normAutofit/>
          </a:bodyPr>
          <a:lstStyle/>
          <a:p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Траектория серединного перпендикуляра схожа с </a:t>
            </a:r>
            <a:r>
              <a:rPr lang="ru-RU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Тризубцем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Ньютона при изменении сочетаний параметров 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(а; </a:t>
            </a:r>
            <a:r>
              <a:rPr lang="el-GR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и (а; 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l-GR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34009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32673"/>
            <a:ext cx="3073400" cy="315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80" t="16733" r="15949"/>
          <a:stretch/>
        </p:blipFill>
        <p:spPr bwMode="auto">
          <a:xfrm>
            <a:off x="6732240" y="1181701"/>
            <a:ext cx="1774661" cy="3688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47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343718" cy="548640"/>
          </a:xfrm>
        </p:spPr>
        <p:txBody>
          <a:bodyPr/>
          <a:lstStyle/>
          <a:p>
            <a:pPr algn="ctr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из сравнительного анализа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971600" y="1117559"/>
            <a:ext cx="4608512" cy="3579849"/>
          </a:xfrm>
        </p:spPr>
        <p:txBody>
          <a:bodyPr>
            <a:normAutofit/>
          </a:bodyPr>
          <a:lstStyle/>
          <a:p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7) Траектория </a:t>
            </a:r>
            <a:r>
              <a:rPr lang="ru-RU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центроида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схожа 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Овалами </a:t>
            </a:r>
            <a:r>
              <a:rPr lang="ru-RU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Кассини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изменении сочетания параметров (а; 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l-GR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34009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64" t="44770" r="36246" b="17179"/>
          <a:stretch/>
        </p:blipFill>
        <p:spPr bwMode="auto">
          <a:xfrm>
            <a:off x="5724128" y="1412776"/>
            <a:ext cx="2490770" cy="2200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717032"/>
            <a:ext cx="3663950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63" t="33491" r="42169" b="33254"/>
          <a:stretch/>
        </p:blipFill>
        <p:spPr bwMode="auto">
          <a:xfrm>
            <a:off x="5916269" y="3613666"/>
            <a:ext cx="2376263" cy="273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48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722" y="116632"/>
            <a:ext cx="8343718" cy="548640"/>
          </a:xfrm>
        </p:spPr>
        <p:txBody>
          <a:bodyPr/>
          <a:lstStyle/>
          <a:p>
            <a:pPr algn="ctr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из сравнительного анализа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971600" y="1117559"/>
            <a:ext cx="4608512" cy="3579849"/>
          </a:xfrm>
        </p:spPr>
        <p:txBody>
          <a:bodyPr>
            <a:normAutofit/>
          </a:bodyPr>
          <a:lstStyle/>
          <a:p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Траектории </a:t>
            </a:r>
            <a:r>
              <a:rPr lang="ru-RU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инцентра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изменении сочетания параметров (а; 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а также </a:t>
            </a:r>
            <a:r>
              <a:rPr lang="ru-RU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центроида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точки </a:t>
            </a:r>
            <a:r>
              <a:rPr lang="ru-RU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Лемуана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изменении всех трех параметров сразу схожи 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частью улитки Паскаля.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34009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18237"/>
            <a:ext cx="2657475" cy="223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4" t="30274" r="59283" b="29476"/>
          <a:stretch/>
        </p:blipFill>
        <p:spPr bwMode="auto">
          <a:xfrm>
            <a:off x="7020272" y="626953"/>
            <a:ext cx="1437651" cy="1592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79" t="29187" r="40604" b="26893"/>
          <a:stretch/>
        </p:blipFill>
        <p:spPr bwMode="auto">
          <a:xfrm>
            <a:off x="7018500" y="2400313"/>
            <a:ext cx="1525186" cy="2057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5" t="29189" r="2204" b="22040"/>
          <a:stretch/>
        </p:blipFill>
        <p:spPr bwMode="auto">
          <a:xfrm>
            <a:off x="7055879" y="4751187"/>
            <a:ext cx="1450428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234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4664"/>
            <a:ext cx="8820472" cy="5688632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Проблема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</a:p>
          <a:p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Возможно 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ли, что открытые прямые и кривые связаны с движением замечательных точек треугольника? Изменения каких параметров треугольника задают кривые как геометрические места замечательных точек? Ответы на эти вопросы и стали целью нашего исследования.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Цель исследования </a:t>
            </a: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кривые, которые являются геометрическим местом замечательных точек треугольника при изменении параметров треугольника.</a:t>
            </a:r>
            <a:endParaRPr lang="ru-RU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61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714" y="188640"/>
            <a:ext cx="8343718" cy="548640"/>
          </a:xfrm>
        </p:spPr>
        <p:txBody>
          <a:bodyPr/>
          <a:lstStyle/>
          <a:p>
            <a:pPr algn="ctr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из сравнительного анализа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1618455"/>
            <a:ext cx="5040560" cy="3579849"/>
          </a:xfrm>
        </p:spPr>
        <p:txBody>
          <a:bodyPr>
            <a:normAutofit/>
          </a:bodyPr>
          <a:lstStyle/>
          <a:p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Траектории </a:t>
            </a:r>
            <a:r>
              <a:rPr lang="ru-RU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инцентра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изменении сочетания 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трех параметров сразу схожи 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половинкой четырехлепестковой розы.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34009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3" t="32204" r="58509" b="30061"/>
          <a:stretch/>
        </p:blipFill>
        <p:spPr bwMode="auto">
          <a:xfrm>
            <a:off x="6084168" y="845013"/>
            <a:ext cx="2375459" cy="3173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https://www.math10.com/ru/vysshaya-matematika/analiticheskaya-geometriya/images/11-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176" y="4036311"/>
            <a:ext cx="2821081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99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13588"/>
            <a:ext cx="8343718" cy="548640"/>
          </a:xfrm>
        </p:spPr>
        <p:txBody>
          <a:bodyPr/>
          <a:lstStyle/>
          <a:p>
            <a:pPr algn="ctr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из сравнительного анализа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1618455"/>
            <a:ext cx="5040560" cy="3579849"/>
          </a:xfrm>
        </p:spPr>
        <p:txBody>
          <a:bodyPr>
            <a:normAutofit/>
          </a:bodyPr>
          <a:lstStyle/>
          <a:p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10) Траектории точки </a:t>
            </a:r>
            <a:r>
              <a:rPr lang="ru-RU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Лемуана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схожа с лепестком </a:t>
            </a:r>
            <a:r>
              <a:rPr lang="ru-RU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трехлепестковой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розы 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изменении 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двух параметров (а;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но при условии, 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, что параметр α =60°, 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параметры 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начинают свое движение 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положений а – </a:t>
            </a:r>
            <a:r>
              <a:rPr lang="ru-RU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 - </a:t>
            </a:r>
            <a:r>
              <a:rPr lang="ru-RU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34009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94" t="44534" b="10330"/>
          <a:stretch/>
        </p:blipFill>
        <p:spPr bwMode="auto">
          <a:xfrm>
            <a:off x="6158180" y="1124744"/>
            <a:ext cx="2774931" cy="2704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933056"/>
            <a:ext cx="3267075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633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13588"/>
            <a:ext cx="8343718" cy="548640"/>
          </a:xfrm>
        </p:spPr>
        <p:txBody>
          <a:bodyPr/>
          <a:lstStyle/>
          <a:p>
            <a:pPr algn="ctr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из сравнительного анализа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1349080"/>
            <a:ext cx="8496944" cy="3579849"/>
          </a:xfrm>
        </p:spPr>
        <p:txBody>
          <a:bodyPr>
            <a:normAutofit/>
          </a:bodyPr>
          <a:lstStyle/>
          <a:p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12) Неизвестными остаются типы кривых для ортоцентра при изменении сочетания параметров (а; </a:t>
            </a:r>
            <a:r>
              <a:rPr lang="el-GR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l-GR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34009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18" r="76771" b="21107"/>
          <a:stretch/>
        </p:blipFill>
        <p:spPr bwMode="auto">
          <a:xfrm>
            <a:off x="1475656" y="2532570"/>
            <a:ext cx="1846755" cy="2396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05929" y="2731844"/>
            <a:ext cx="740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(а;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pic>
        <p:nvPicPr>
          <p:cNvPr id="4096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27" r="75601" b="9815"/>
          <a:stretch/>
        </p:blipFill>
        <p:spPr bwMode="auto">
          <a:xfrm>
            <a:off x="5010091" y="2731844"/>
            <a:ext cx="1938173" cy="2270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452320" y="2731844"/>
            <a:ext cx="753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10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13588"/>
            <a:ext cx="8343718" cy="548640"/>
          </a:xfrm>
        </p:spPr>
        <p:txBody>
          <a:bodyPr/>
          <a:lstStyle/>
          <a:p>
            <a:pPr algn="ctr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из сравнительного анализа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57702" y="1109685"/>
            <a:ext cx="7488832" cy="3579849"/>
          </a:xfrm>
        </p:spPr>
        <p:txBody>
          <a:bodyPr>
            <a:normAutofit/>
          </a:bodyPr>
          <a:lstStyle/>
          <a:p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12) А также неизвестны типы кривых для ортоцентров при  всех трех параметров сразу. </a:t>
            </a:r>
            <a:endParaRPr lang="ru-RU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34009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938" b="10481"/>
          <a:stretch/>
        </p:blipFill>
        <p:spPr bwMode="auto">
          <a:xfrm>
            <a:off x="4716016" y="2344538"/>
            <a:ext cx="1868706" cy="316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3" r="77370"/>
          <a:stretch/>
        </p:blipFill>
        <p:spPr bwMode="auto">
          <a:xfrm>
            <a:off x="1907704" y="2420888"/>
            <a:ext cx="1368137" cy="2746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377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задачи 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640960" cy="4176464"/>
          </a:xfrm>
        </p:spPr>
        <p:txBody>
          <a:bodyPr>
            <a:normAutofit/>
          </a:bodyPr>
          <a:lstStyle/>
          <a:p>
            <a:pPr marL="0" indent="0"/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доказательство справедливости гипотез для тех геометрических мест движения замечательных точек, которые распознаются как прямые или их отрезки</a:t>
            </a:r>
          </a:p>
        </p:txBody>
      </p:sp>
    </p:spTree>
    <p:extLst>
      <p:ext uri="{BB962C8B-B14F-4D97-AF65-F5344CB8AC3E}">
        <p14:creationId xmlns:p14="http://schemas.microsoft.com/office/powerpoint/2010/main" val="275221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343718" cy="548640"/>
          </a:xfrm>
        </p:spPr>
        <p:txBody>
          <a:bodyPr/>
          <a:lstStyle/>
          <a:p>
            <a:pPr algn="ctr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Доказательство 1</a:t>
            </a:r>
            <a:b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14" t="38168" r="43858" b="38942"/>
          <a:stretch/>
        </p:blipFill>
        <p:spPr bwMode="auto">
          <a:xfrm>
            <a:off x="6732240" y="2204864"/>
            <a:ext cx="2043866" cy="206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940078"/>
            <a:ext cx="9441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Изменяется сторона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треугольника, заданной параметром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этом параметр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– max,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α=60°.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360557"/>
            <a:ext cx="88204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800"/>
              </a:spcBef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Траектория движения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центроида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являться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отрезком, параллельным стороне АВ на расстоянии 1/3 высоты С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изменении только параметра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при условии фиксированных сочетаниях параметров, таких, что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max, </a:t>
            </a:r>
            <a:r>
              <a:rPr lang="el-G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α=60°. 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79512" y="2683996"/>
                <a:ext cx="6408712" cy="42473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/>
                  <a:t>Доказательство: 1) </a:t>
                </a:r>
                <a:r>
                  <a:rPr lang="ru-RU" dirty="0" err="1" smtClean="0"/>
                  <a:t>Центроид</a:t>
                </a:r>
                <a:r>
                  <a:rPr lang="ru-RU" dirty="0" smtClean="0"/>
                  <a:t> </a:t>
                </a:r>
                <a:r>
                  <a:rPr lang="ru-RU" dirty="0"/>
                  <a:t>– точка пересечения </a:t>
                </a:r>
                <a:r>
                  <a:rPr lang="ru-RU" dirty="0" smtClean="0"/>
                  <a:t>медиан треугольника АСВ, при </a:t>
                </a:r>
                <a:r>
                  <a:rPr lang="el-GR" dirty="0" smtClean="0"/>
                  <a:t>α=60°</a:t>
                </a:r>
                <a:r>
                  <a:rPr lang="ru-RU" dirty="0" smtClean="0"/>
                  <a:t>и при а=</a:t>
                </a:r>
                <a:r>
                  <a:rPr lang="en-US" dirty="0" smtClean="0"/>
                  <a:t>b</a:t>
                </a:r>
                <a:r>
                  <a:rPr lang="ru-RU" dirty="0" smtClean="0"/>
                  <a:t> треугольник является равносторонним</a:t>
                </a:r>
                <a:r>
                  <a:rPr lang="el-GR" dirty="0" smtClean="0"/>
                  <a:t>. </a:t>
                </a:r>
                <a:r>
                  <a:rPr lang="ru-RU" dirty="0" smtClean="0"/>
                  <a:t>При этом </a:t>
                </a:r>
                <a:r>
                  <a:rPr lang="ru-RU" dirty="0" err="1" smtClean="0"/>
                  <a:t>центроид</a:t>
                </a:r>
                <a:r>
                  <a:rPr lang="ru-RU" dirty="0" smtClean="0"/>
                  <a:t> совпадает с ортоцентром и </a:t>
                </a:r>
                <a:r>
                  <a:rPr lang="ru-RU" dirty="0" err="1" smtClean="0"/>
                  <a:t>инцентром</a:t>
                </a:r>
                <a:r>
                  <a:rPr lang="ru-RU" dirty="0" smtClean="0"/>
                  <a:t> (так как в равностороннем треугольнике медианы, биссектрисы и высоты совпадают). </a:t>
                </a:r>
              </a:p>
              <a:p>
                <a:r>
                  <a:rPr lang="ru-RU" dirty="0" smtClean="0"/>
                  <a:t>2</a:t>
                </a:r>
                <a:r>
                  <a:rPr lang="ru-RU" dirty="0"/>
                  <a:t>) </a:t>
                </a:r>
                <a:r>
                  <a:rPr lang="ru-RU" dirty="0" smtClean="0"/>
                  <a:t>Сторона АВ= а </a:t>
                </a:r>
                <a:r>
                  <a:rPr lang="ru-RU" dirty="0"/>
                  <a:t>изменяется от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/>
                      </a:rPr>
                      <m:t>0</m:t>
                    </m:r>
                    <m:r>
                      <a:rPr lang="ru-RU" i="1">
                        <a:latin typeface="Cambria Math"/>
                      </a:rPr>
                      <m:t> до</m:t>
                    </m:r>
                  </m:oMath>
                </a14:m>
                <a:r>
                  <a:rPr lang="ru-RU" dirty="0" smtClean="0"/>
                  <a:t> 7. Когда точка В перемещается к точке  А </a:t>
                </a:r>
                <a:r>
                  <a:rPr lang="ru-RU" dirty="0" err="1" smtClean="0"/>
                  <a:t>центроид</a:t>
                </a:r>
                <a:r>
                  <a:rPr lang="ru-RU" dirty="0" smtClean="0"/>
                  <a:t> также параллельно стороне АВ перемещается влево. </a:t>
                </a:r>
                <a:endParaRPr lang="ru-RU" dirty="0"/>
              </a:p>
              <a:p>
                <a:r>
                  <a:rPr lang="ru-RU" dirty="0"/>
                  <a:t>3</a:t>
                </a:r>
                <a:r>
                  <a:rPr lang="ru-RU" dirty="0" smtClean="0"/>
                  <a:t>) Когда точка В совпадает с точкой А треугольник вырождается в отрезок, а точка </a:t>
                </a:r>
                <a:r>
                  <a:rPr lang="en-US" dirty="0" smtClean="0"/>
                  <a:t>G</a:t>
                </a:r>
                <a:r>
                  <a:rPr lang="ru-RU" dirty="0" smtClean="0"/>
                  <a:t> – </a:t>
                </a:r>
                <a:r>
                  <a:rPr lang="ru-RU" dirty="0" err="1" smtClean="0"/>
                  <a:t>центроид</a:t>
                </a:r>
                <a:r>
                  <a:rPr lang="ru-RU" dirty="0" smtClean="0"/>
                  <a:t> совпадает с точкой, которая делит сторону АС в отношении 1:2. ( так как </a:t>
                </a:r>
                <a:r>
                  <a:rPr lang="ru-RU" dirty="0" err="1" smtClean="0"/>
                  <a:t>центроид</a:t>
                </a:r>
                <a:r>
                  <a:rPr lang="ru-RU" dirty="0" smtClean="0"/>
                  <a:t> делит медиану в отношении 1:2).</a:t>
                </a:r>
              </a:p>
              <a:p>
                <a:r>
                  <a:rPr lang="ru-RU" dirty="0" smtClean="0"/>
                  <a:t>Следовательно,  траектория это отрезок</a:t>
                </a:r>
                <a:r>
                  <a:rPr lang="ru-RU" dirty="0"/>
                  <a:t>, </a:t>
                </a:r>
                <a:r>
                  <a:rPr lang="ru-RU" dirty="0" smtClean="0"/>
                  <a:t>параллельный </a:t>
                </a:r>
                <a:r>
                  <a:rPr lang="ru-RU" dirty="0"/>
                  <a:t>стороне АВ на расстоянии 1/3 высоты СF </a:t>
                </a:r>
                <a:r>
                  <a:rPr lang="ru-RU" dirty="0" smtClean="0"/>
                  <a:t>.</a:t>
                </a:r>
              </a:p>
              <a:p>
                <a:r>
                  <a:rPr lang="ru-RU" dirty="0" smtClean="0"/>
                  <a:t>Аналогично доказывается и для параметра </a:t>
                </a:r>
                <a:r>
                  <a:rPr lang="en-US" dirty="0" smtClean="0"/>
                  <a:t>b</a:t>
                </a:r>
                <a:r>
                  <a:rPr lang="ru-RU" dirty="0" smtClean="0"/>
                  <a:t>.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683996"/>
                <a:ext cx="6408712" cy="4247317"/>
              </a:xfrm>
              <a:prstGeom prst="rect">
                <a:avLst/>
              </a:prstGeom>
              <a:blipFill rotWithShape="1">
                <a:blip r:embed="rId3"/>
                <a:stretch>
                  <a:fillRect l="-760" t="-717" r="-1521" b="-12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9"/>
          <a:stretch/>
        </p:blipFill>
        <p:spPr bwMode="auto">
          <a:xfrm>
            <a:off x="6804248" y="4628132"/>
            <a:ext cx="1939205" cy="208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450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6955" y="332656"/>
            <a:ext cx="7520940" cy="548640"/>
          </a:xfrm>
        </p:spPr>
        <p:txBody>
          <a:bodyPr/>
          <a:lstStyle/>
          <a:p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Доказательство 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351" y="2462415"/>
            <a:ext cx="4824536" cy="5040560"/>
          </a:xfrm>
        </p:spPr>
        <p:txBody>
          <a:bodyPr/>
          <a:lstStyle/>
          <a:p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Поскольку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угол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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не изменяется,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то движущийся </a:t>
            </a:r>
            <a:r>
              <a:rPr lang="ru-RU" sz="1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инцентр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всегда лежит на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биссектрисе. При а=</a:t>
            </a: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b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треугольник является правильным и точки пересечения медиан, высот и биссектрис будут совпадать При уменьшении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параметра а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точка В стремиться к точке А, при а=0 точки А и В совпадают, треугольник вырождается в отрезок, </a:t>
            </a:r>
            <a:r>
              <a:rPr lang="ru-RU" sz="1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инцентр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также попадает в точку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А. Поэтому крайними точками отрезка будут </a:t>
            </a:r>
            <a:r>
              <a:rPr lang="ru-RU" sz="1800" b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инцентр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исходного треугольника и точка А. </a:t>
            </a:r>
            <a:endParaRPr lang="ru-RU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925360"/>
            <a:ext cx="73448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Гипотеза: </a:t>
            </a:r>
            <a:r>
              <a:rPr lang="ru-RU" dirty="0"/>
              <a:t>при изменении только параметра а при условии фиксированных сочетаниях параметров, таких, что b = </a:t>
            </a:r>
            <a:r>
              <a:rPr lang="ru-RU" dirty="0" err="1"/>
              <a:t>max</a:t>
            </a:r>
            <a:r>
              <a:rPr lang="ru-RU" dirty="0"/>
              <a:t>, α=60</a:t>
            </a:r>
            <a:r>
              <a:rPr lang="ru-RU" dirty="0" smtClean="0"/>
              <a:t>°,</a:t>
            </a:r>
            <a:endParaRPr lang="ru-RU" dirty="0"/>
          </a:p>
          <a:p>
            <a:r>
              <a:rPr lang="ru-RU" dirty="0"/>
              <a:t>т</a:t>
            </a:r>
            <a:r>
              <a:rPr lang="ru-RU" dirty="0" smtClean="0"/>
              <a:t>раектория </a:t>
            </a:r>
            <a:r>
              <a:rPr lang="ru-RU" dirty="0"/>
              <a:t>движения </a:t>
            </a:r>
            <a:r>
              <a:rPr lang="ru-RU" dirty="0" err="1" smtClean="0"/>
              <a:t>инцентра</a:t>
            </a:r>
            <a:r>
              <a:rPr lang="ru-RU" dirty="0" smtClean="0"/>
              <a:t> </a:t>
            </a:r>
            <a:r>
              <a:rPr lang="ru-RU" dirty="0"/>
              <a:t>будет являться </a:t>
            </a:r>
            <a:r>
              <a:rPr lang="ru-RU" dirty="0" smtClean="0"/>
              <a:t>отрезком, лежащим на биссектрисе </a:t>
            </a:r>
            <a:r>
              <a:rPr lang="ru-RU" dirty="0" smtClean="0"/>
              <a:t>угла </a:t>
            </a:r>
            <a:r>
              <a:rPr lang="ru-RU" dirty="0" smtClean="0">
                <a:sym typeface="Symbol"/>
              </a:rPr>
              <a:t>, проведенной из </a:t>
            </a:r>
            <a:r>
              <a:rPr lang="ru-RU" dirty="0" smtClean="0">
                <a:sym typeface="Symbol"/>
              </a:rPr>
              <a:t>точки </a:t>
            </a:r>
            <a:r>
              <a:rPr lang="ru-RU" dirty="0" smtClean="0">
                <a:sym typeface="Symbol"/>
              </a:rPr>
              <a:t>А, равным 2/3 медианы, высоты или биссектрисы правильного треугольника.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92896"/>
            <a:ext cx="1872208" cy="215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462415"/>
            <a:ext cx="1512168" cy="2184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025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343718" cy="548640"/>
          </a:xfrm>
        </p:spPr>
        <p:txBody>
          <a:bodyPr/>
          <a:lstStyle/>
          <a:p>
            <a:pPr algn="ctr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Доказательство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idx="1"/>
              </p:nvPr>
            </p:nvSpPr>
            <p:spPr>
              <a:xfrm>
                <a:off x="0" y="928479"/>
                <a:ext cx="6948264" cy="134839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ru-RU" sz="24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Гипотеза</a:t>
                </a:r>
                <a:r>
                  <a:rPr lang="ru-RU" sz="20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Траектория движения центра описанной окружности будет являться прямой при изменении только параметра </a:t>
                </a:r>
                <a:r>
                  <a:rPr lang="el-GR" sz="20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ru-RU" sz="20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при всех фиксированных сочетаниях параметров, таких, что </a:t>
                </a:r>
                <a:r>
                  <a:rPr lang="en-US" sz="20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0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&lt;a; лучом при </a:t>
                </a:r>
                <a14:m>
                  <m:oMath xmlns:m="http://schemas.openxmlformats.org/officeDocument/2006/math">
                    <m:r>
                      <a:rPr lang="ru-RU" sz="2000" b="0" i="1" smtClean="0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ru-RU" sz="20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≥</m:t>
                    </m:r>
                    <m:r>
                      <a:rPr lang="ru-RU" sz="20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ru-RU" sz="20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ru-RU" sz="20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2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2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28479"/>
                <a:ext cx="6948264" cy="1348393"/>
              </a:xfrm>
              <a:blipFill rotWithShape="1">
                <a:blip r:embed="rId2"/>
                <a:stretch>
                  <a:fillRect t="-13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3834009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63" r="25090"/>
          <a:stretch/>
        </p:blipFill>
        <p:spPr bwMode="auto">
          <a:xfrm>
            <a:off x="6948264" y="743813"/>
            <a:ext cx="1836820" cy="5370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2348880"/>
                <a:ext cx="5930172" cy="426597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Доказательство: 1) Центр описанной окружности – точка пересечения серединных перпендикуляров к сторонам треугольника, следовательно, он лежит на серединном перпендикуляре к стороне LQ, длина которой фиксирована и равна а.</a:t>
                </a:r>
              </a:p>
              <a:p>
                <a:r>
                  <a:rPr lang="ru-RU" dirty="0" smtClean="0"/>
                  <a:t>2) Угол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ru-RU" dirty="0" smtClean="0"/>
                  <a:t> изменяется от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ru-RU" i="1" smtClean="0">
                            <a:latin typeface="Cambria Math"/>
                            <a:ea typeface="Cambria Math"/>
                          </a:rPr>
                          <m:t>°</m:t>
                        </m:r>
                      </m:sup>
                    </m:sSup>
                    <m:r>
                      <a:rPr lang="ru-RU" b="0" i="1" smtClean="0">
                        <a:latin typeface="Cambria Math"/>
                      </a:rPr>
                      <m:t> до </m:t>
                    </m:r>
                    <m:sSup>
                      <m:sSupPr>
                        <m:ctrlPr>
                          <a:rPr lang="ru-RU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/>
                          </a:rPr>
                          <m:t>180</m:t>
                        </m:r>
                      </m:e>
                      <m:sup>
                        <m:r>
                          <a:rPr lang="ru-RU" b="0" i="1" smtClean="0">
                            <a:latin typeface="Cambria Math"/>
                            <a:ea typeface="Cambria Math"/>
                          </a:rPr>
                          <m:t>°</m:t>
                        </m:r>
                      </m:sup>
                    </m:sSup>
                  </m:oMath>
                </a14:m>
                <a:r>
                  <a:rPr lang="ru-RU" dirty="0" smtClean="0"/>
                  <a:t>. Он изменяет положение стороны LR от принадлежности к лучу LQ, до принадлежности к его продолжению.</a:t>
                </a:r>
              </a:p>
              <a:p>
                <a:r>
                  <a:rPr lang="ru-RU" dirty="0" smtClean="0"/>
                  <a:t>3). Если b&lt;a, то центр описанной окружности лежит на LQ, если она является гипотенузой треугольника с прямым углом R, </a:t>
                </a:r>
                <a:r>
                  <a:rPr lang="ru-RU" dirty="0"/>
                  <a:t>п</a:t>
                </a:r>
                <a:r>
                  <a:rPr lang="ru-RU" dirty="0" smtClean="0"/>
                  <a:t>ри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ru-RU" i="1" smtClean="0"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ru-RU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e>
                      <m:sup>
                        <m:r>
                          <a:rPr lang="ru-RU" i="1" smtClean="0">
                            <a:latin typeface="Cambria Math"/>
                            <a:ea typeface="Cambria Math"/>
                          </a:rPr>
                          <m:t>°</m:t>
                        </m:r>
                      </m:sup>
                    </m:sSup>
                  </m:oMath>
                </a14:m>
                <a:r>
                  <a:rPr lang="ru-RU" dirty="0" smtClean="0"/>
                  <a:t> угол R тупой, следовательно, центр описанной окружности в полуплоскости, не содержащей треугольник; при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  <a:ea typeface="Cambria Math"/>
                      </a:rPr>
                      <m:t>𝛼</m:t>
                    </m:r>
                    <m:r>
                      <a:rPr lang="ru-RU" i="1"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ru-RU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/>
                            <a:ea typeface="Cambria Math"/>
                          </a:rPr>
                          <m:t>18</m:t>
                        </m:r>
                        <m:r>
                          <a:rPr lang="ru-RU" i="1">
                            <a:latin typeface="Cambria Math"/>
                            <a:ea typeface="Cambria Math"/>
                          </a:rPr>
                          <m:t>0</m:t>
                        </m:r>
                      </m:e>
                      <m:sup>
                        <m:r>
                          <a:rPr lang="ru-RU" i="1">
                            <a:latin typeface="Cambria Math"/>
                            <a:ea typeface="Cambria Math"/>
                          </a:rPr>
                          <m:t>°</m:t>
                        </m:r>
                      </m:sup>
                    </m:sSup>
                  </m:oMath>
                </a14:m>
                <a:r>
                  <a:rPr lang="ru-RU" dirty="0" smtClean="0"/>
                  <a:t>, угол R – острый, следовательно, центр описанной окружности в полуплоскости, содержащей треугольник.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348880"/>
                <a:ext cx="5930172" cy="4265976"/>
              </a:xfrm>
              <a:prstGeom prst="rect">
                <a:avLst/>
              </a:prstGeom>
              <a:blipFill rotWithShape="1">
                <a:blip r:embed="rId4"/>
                <a:stretch>
                  <a:fillRect l="-925" t="-714" r="-617" b="-12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470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Доказательство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322970"/>
                <a:ext cx="5687416" cy="5274382"/>
              </a:xfrm>
              <a:solidFill>
                <a:schemeClr val="bg1"/>
              </a:solidFill>
            </p:spPr>
            <p:txBody>
              <a:bodyPr>
                <a:normAutofit fontScale="92500" lnSpcReduction="20000"/>
              </a:bodyPr>
              <a:lstStyle/>
              <a:p>
                <a:pPr marL="0"/>
                <a:r>
                  <a:rPr lang="ru-RU" sz="2100" b="0" dirty="0" smtClean="0">
                    <a:latin typeface="Times New Roman" pitchFamily="18" charset="0"/>
                    <a:cs typeface="Times New Roman" pitchFamily="18" charset="0"/>
                  </a:rPr>
                  <a:t>4) При  значении </a:t>
                </a:r>
                <a:r>
                  <a:rPr lang="ru-RU" sz="2100" b="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 таком, что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100" b="0">
                        <a:latin typeface="Cambria Math"/>
                      </a:rPr>
                      <m:t>L</m:t>
                    </m:r>
                    <m:r>
                      <m:rPr>
                        <m:sty m:val="p"/>
                      </m:rPr>
                      <a:rPr lang="ru-RU" sz="2100" b="0" i="0" smtClean="0">
                        <a:latin typeface="Cambria Math"/>
                      </a:rPr>
                      <m:t>R</m:t>
                    </m:r>
                    <m:r>
                      <a:rPr lang="ru-RU" sz="2100" b="0" i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21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100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ru-RU" sz="21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21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ru-RU" sz="21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100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ru-RU" sz="21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100" b="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100" b="0" dirty="0">
                    <a:latin typeface="Times New Roman" pitchFamily="18" charset="0"/>
                    <a:cs typeface="Times New Roman" pitchFamily="18" charset="0"/>
                  </a:rPr>
                  <a:t>центр окружности  - середина гипотенузы LR</a:t>
                </a:r>
                <a:r>
                  <a:rPr lang="ru-RU" sz="2100" b="0" dirty="0" smtClean="0">
                    <a:latin typeface="Times New Roman" pitchFamily="18" charset="0"/>
                    <a:cs typeface="Times New Roman" pitchFamily="18" charset="0"/>
                  </a:rPr>
                  <a:t>. Назовем эту позицию точкой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1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100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ru-RU" sz="21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ru-RU" sz="2100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/>
                <a:r>
                  <a:rPr lang="ru-RU" sz="2100" b="0" dirty="0" smtClean="0">
                    <a:latin typeface="Times New Roman" pitchFamily="18" charset="0"/>
                    <a:cs typeface="Times New Roman" pitchFamily="18" charset="0"/>
                  </a:rPr>
                  <a:t>5) При значениях </a:t>
                </a:r>
                <a:r>
                  <a:rPr lang="ru-RU" sz="2100" b="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 </a:t>
                </a:r>
                <a:r>
                  <a:rPr lang="ru-RU" sz="2100" b="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таких, </a:t>
                </a:r>
                <a:r>
                  <a:rPr lang="ru-RU" sz="2100" b="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что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100" b="0">
                        <a:latin typeface="Cambria Math"/>
                      </a:rPr>
                      <m:t>LR</m:t>
                    </m:r>
                    <m:r>
                      <a:rPr lang="ru-RU" sz="2100" b="0" i="1" smtClean="0"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ru-RU" sz="2100" b="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100" b="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ru-RU" sz="2100" b="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2100" b="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ru-RU" sz="2100" b="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100" b="0" i="1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ru-RU" sz="2100" b="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100" b="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100" b="0" dirty="0" smtClean="0">
                    <a:latin typeface="Times New Roman" pitchFamily="18" charset="0"/>
                    <a:cs typeface="Times New Roman" pitchFamily="18" charset="0"/>
                  </a:rPr>
                  <a:t> треугольник тупоугольный и центр окружности находится на луче, с началом в точке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1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100" b="0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ru-RU" sz="2100" b="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ru-RU" sz="21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ru-RU" sz="2100" b="0" dirty="0" smtClean="0">
                    <a:latin typeface="Times New Roman" pitchFamily="18" charset="0"/>
                    <a:cs typeface="Times New Roman" pitchFamily="18" charset="0"/>
                  </a:rPr>
                  <a:t>(вне полуплоскости, содержащей треугольник).</a:t>
                </a:r>
              </a:p>
              <a:p>
                <a:pPr marL="0"/>
                <a:r>
                  <a:rPr lang="ru-RU" sz="2100" b="0" dirty="0" smtClean="0">
                    <a:latin typeface="Times New Roman" pitchFamily="18" charset="0"/>
                    <a:cs typeface="Times New Roman" pitchFamily="18" charset="0"/>
                  </a:rPr>
                  <a:t>6) При значениях </a:t>
                </a:r>
                <a:r>
                  <a:rPr lang="ru-RU" sz="2100" b="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&lt;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100" b="0" i="1" smtClean="0">
                            <a:latin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ru-RU" sz="2100" b="0" i="1" smtClean="0">
                            <a:latin typeface="Cambria Math"/>
                            <a:sym typeface="Symbol"/>
                          </a:rPr>
                          <m:t>90</m:t>
                        </m:r>
                      </m:e>
                      <m:sup>
                        <m:r>
                          <a:rPr lang="ru-RU" sz="2100" b="0" i="1" smtClean="0">
                            <a:latin typeface="Cambria Math"/>
                            <a:ea typeface="Cambria Math"/>
                            <a:sym typeface="Symbol"/>
                          </a:rPr>
                          <m:t>°</m:t>
                        </m:r>
                      </m:sup>
                    </m:sSup>
                    <m:r>
                      <a:rPr lang="ru-RU" sz="2100" b="0" i="1" smtClean="0">
                        <a:latin typeface="Cambria Math"/>
                        <a:sym typeface="Symbol"/>
                      </a:rPr>
                      <m:t> </m:t>
                    </m:r>
                  </m:oMath>
                </a14:m>
                <a:r>
                  <a:rPr lang="ru-RU" sz="2100" b="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таких</a:t>
                </a:r>
                <a:r>
                  <a:rPr lang="ru-RU" sz="2100" b="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, что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100" b="0">
                        <a:latin typeface="Cambria Math"/>
                      </a:rPr>
                      <m:t>LR</m:t>
                    </m:r>
                    <m:r>
                      <a:rPr lang="ru-RU" sz="2100" b="0" i="1" smtClean="0">
                        <a:latin typeface="Cambria Math"/>
                      </a:rPr>
                      <m:t>&gt;</m:t>
                    </m:r>
                    <m:sSup>
                      <m:sSupPr>
                        <m:ctrlPr>
                          <a:rPr lang="ru-RU" sz="2100" b="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100" b="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ru-RU" sz="2100" b="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2100" b="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ru-RU" sz="2100" b="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100" b="0" i="1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ru-RU" sz="2100" b="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100" b="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ru-RU" sz="2100" b="0" dirty="0" smtClean="0">
                    <a:latin typeface="Times New Roman" pitchFamily="18" charset="0"/>
                    <a:cs typeface="Times New Roman" pitchFamily="18" charset="0"/>
                  </a:rPr>
                  <a:t>угол Q тупой и </a:t>
                </a:r>
                <a:r>
                  <a:rPr lang="ru-RU" sz="2100" b="0" dirty="0">
                    <a:latin typeface="Times New Roman" pitchFamily="18" charset="0"/>
                    <a:cs typeface="Times New Roman" pitchFamily="18" charset="0"/>
                  </a:rPr>
                  <a:t>центр окружности находится на луче, с началом в точке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1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100" b="0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ru-RU" sz="2100" b="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100" b="0" dirty="0"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ru-RU" sz="2100" b="0" dirty="0" smtClean="0">
                    <a:latin typeface="Times New Roman" pitchFamily="18" charset="0"/>
                    <a:cs typeface="Times New Roman" pitchFamily="18" charset="0"/>
                  </a:rPr>
                  <a:t>в полуплоскости, не содержащей треугольник).</a:t>
                </a:r>
              </a:p>
              <a:p>
                <a:pPr marL="0"/>
                <a:r>
                  <a:rPr lang="ru-RU" sz="2100" b="0" dirty="0" smtClean="0">
                    <a:latin typeface="Times New Roman" pitchFamily="18" charset="0"/>
                    <a:cs typeface="Times New Roman" pitchFamily="18" charset="0"/>
                  </a:rPr>
                  <a:t>7) При значениях </a:t>
                </a:r>
                <a:r>
                  <a:rPr lang="ru-RU" sz="2100" b="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&gt;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100" b="0" i="1">
                            <a:latin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ru-RU" sz="2100" b="0" i="1">
                            <a:latin typeface="Cambria Math"/>
                            <a:sym typeface="Symbol"/>
                          </a:rPr>
                          <m:t>90</m:t>
                        </m:r>
                      </m:e>
                      <m:sup>
                        <m:r>
                          <a:rPr lang="ru-RU" sz="2100" b="0" i="1">
                            <a:latin typeface="Cambria Math"/>
                            <a:ea typeface="Cambria Math"/>
                            <a:sym typeface="Symbol"/>
                          </a:rPr>
                          <m:t>°</m:t>
                        </m:r>
                      </m:sup>
                    </m:sSup>
                  </m:oMath>
                </a14:m>
                <a:r>
                  <a:rPr lang="ru-RU" sz="2100" b="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100" b="0" dirty="0">
                    <a:latin typeface="Times New Roman" pitchFamily="18" charset="0"/>
                    <a:cs typeface="Times New Roman" pitchFamily="18" charset="0"/>
                  </a:rPr>
                  <a:t>и центр окружности находится на </a:t>
                </a:r>
                <a:r>
                  <a:rPr lang="ru-RU" sz="2100" b="0" dirty="0" smtClean="0">
                    <a:latin typeface="Times New Roman" pitchFamily="18" charset="0"/>
                    <a:cs typeface="Times New Roman" pitchFamily="18" charset="0"/>
                  </a:rPr>
                  <a:t>том же луче (в полуплоскости не содержащей треугольник).</a:t>
                </a:r>
              </a:p>
              <a:p>
                <a:pPr marL="0"/>
                <a:r>
                  <a:rPr lang="ru-RU" sz="2100" b="0" dirty="0" smtClean="0">
                    <a:latin typeface="Times New Roman" pitchFamily="18" charset="0"/>
                    <a:cs typeface="Times New Roman" pitchFamily="18" charset="0"/>
                  </a:rPr>
                  <a:t>8) При </a:t>
                </a:r>
                <a:r>
                  <a:rPr lang="ru-RU" sz="2100" b="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=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100" b="0" i="1">
                            <a:latin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ru-RU" sz="2100" b="0" i="1">
                            <a:latin typeface="Cambria Math"/>
                            <a:sym typeface="Symbol"/>
                          </a:rPr>
                          <m:t>90</m:t>
                        </m:r>
                      </m:e>
                      <m:sup>
                        <m:r>
                          <a:rPr lang="ru-RU" sz="2100" b="0" i="1">
                            <a:latin typeface="Cambria Math"/>
                            <a:ea typeface="Cambria Math"/>
                            <a:sym typeface="Symbol"/>
                          </a:rPr>
                          <m:t>°</m:t>
                        </m:r>
                      </m:sup>
                    </m:sSup>
                  </m:oMath>
                </a14:m>
                <a:r>
                  <a:rPr lang="ru-RU" sz="2100" b="0" dirty="0" smtClean="0">
                    <a:latin typeface="Times New Roman" pitchFamily="18" charset="0"/>
                    <a:cs typeface="Times New Roman" pitchFamily="18" charset="0"/>
                  </a:rPr>
                  <a:t> центр находится на RQ – гипотенузе треугольника, следовательно, на том же луче.</a:t>
                </a:r>
              </a:p>
              <a:p>
                <a:pPr marL="0"/>
                <a:r>
                  <a:rPr lang="ru-RU" sz="2100" b="0" dirty="0" smtClean="0">
                    <a:latin typeface="Times New Roman" pitchFamily="18" charset="0"/>
                    <a:cs typeface="Times New Roman" pitchFamily="18" charset="0"/>
                  </a:rPr>
                  <a:t>Если a=b, то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1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100" b="0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ru-RU" sz="2100" b="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100" b="0" dirty="0" smtClean="0">
                    <a:latin typeface="Times New Roman" pitchFamily="18" charset="0"/>
                    <a:cs typeface="Times New Roman" pitchFamily="18" charset="0"/>
                  </a:rPr>
                  <a:t> - середина LQ, так как треугольник равнобедренный.</a:t>
                </a:r>
                <a:endParaRPr lang="ru-RU" sz="2100" b="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/>
                <a:endParaRPr lang="ru-RU" sz="1800" b="0" dirty="0" smtClean="0"/>
              </a:p>
              <a:p>
                <a:pPr marL="0"/>
                <a:endParaRPr lang="ru-RU" sz="1800" b="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322970"/>
                <a:ext cx="5687416" cy="5274382"/>
              </a:xfrm>
              <a:blipFill rotWithShape="1">
                <a:blip r:embed="rId2"/>
                <a:stretch>
                  <a:fillRect l="-1072" t="-1734" r="-12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" t="14155" r="71065" b="28383"/>
          <a:stretch/>
        </p:blipFill>
        <p:spPr bwMode="auto">
          <a:xfrm>
            <a:off x="6082952" y="1628800"/>
            <a:ext cx="3061048" cy="3278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262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13588"/>
            <a:ext cx="8343718" cy="548640"/>
          </a:xfrm>
        </p:spPr>
        <p:txBody>
          <a:bodyPr/>
          <a:lstStyle/>
          <a:p>
            <a:pPr algn="ctr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1618455"/>
            <a:ext cx="8064896" cy="3579849"/>
          </a:xfrm>
        </p:spPr>
        <p:txBody>
          <a:bodyPr>
            <a:normAutofit/>
          </a:bodyPr>
          <a:lstStyle/>
          <a:p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34009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052736"/>
            <a:ext cx="84604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проведенного исследования были выдвинуты гипотезы о видах кривых, задаваемых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замечательными точками треугольников. Доказательство этих гипотез требует привлечения методов, которые пока не известны исследователю.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получены кривые, вид которых не удалось установить.</a:t>
            </a:r>
          </a:p>
          <a:p>
            <a:pPr marL="361950" indent="-36195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 Были доказаны некоторые гипотезы о прямолинейных траекториях движения замечательных точек. Доказательство потребовало использования фактов, которые будут изучаться в 8 и 9 классе.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67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0"/>
            <a:ext cx="8820472" cy="5688632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исследования: </a:t>
            </a: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замечательные точки треугольника: </a:t>
            </a:r>
            <a:r>
              <a:rPr lang="ru-RU" sz="28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ортоцентр, </a:t>
            </a:r>
            <a:r>
              <a:rPr lang="ru-RU" sz="2800" b="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инцентр</a:t>
            </a:r>
            <a:r>
              <a:rPr lang="ru-RU" sz="28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центроид</a:t>
            </a:r>
            <a:r>
              <a:rPr lang="ru-RU" sz="28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центр </a:t>
            </a:r>
            <a:r>
              <a:rPr lang="ru-RU" sz="28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описанной </a:t>
            </a:r>
            <a:r>
              <a:rPr lang="ru-RU" sz="28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окружности, точка </a:t>
            </a:r>
            <a:r>
              <a:rPr lang="ru-RU" sz="2800" b="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Лемуана</a:t>
            </a:r>
            <a:r>
              <a:rPr lang="ru-RU" sz="28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Предмет исследования:</a:t>
            </a: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траектории движения замечательных точек треугольника при изменении его параметров.</a:t>
            </a:r>
          </a:p>
          <a:p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ипотеза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исследования: </a:t>
            </a:r>
          </a:p>
          <a:p>
            <a:pPr marL="0" indent="0"/>
            <a:r>
              <a:rPr lang="ru-RU" sz="2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траектории движения замечательных точек треугольника задают только прямые и кривые, которые открыты учеными; </a:t>
            </a:r>
            <a:endParaRPr lang="ru-RU" sz="26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Альтернативная гипотеза: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lang="ru-RU" sz="2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траекторий движения замечательных точек треугольника есть и неизвестные кривые.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41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404664"/>
            <a:ext cx="7520940" cy="54864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Список литературы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136904" cy="5136684"/>
          </a:xfrm>
        </p:spPr>
        <p:txBody>
          <a:bodyPr>
            <a:normAutofit/>
          </a:bodyPr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Kimberling C. Encyclopedia of Triangle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Centers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http://www.twirpx.com/file/1446960/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Евгений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Куланин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Алексей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Мякишев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некоторых кониках, связанных с треугольником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Москва2007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https://refdb.ru/look/3291869.html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Построение лекальных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кривых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youdraft.ru/ychebniemateriali/46-osnovniesvedeniia/106-lekalniekrivie.html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А.А.Савелов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b="0" dirty="0" smtClean="0">
                <a:latin typeface="Times New Roman" pitchFamily="18" charset="0"/>
                <a:cs typeface="Times New Roman" pitchFamily="18" charset="0"/>
              </a:rPr>
              <a:t>Плоские кривые: систематика, свойства, применение – М., 1960.</a:t>
            </a:r>
            <a:endParaRPr lang="ru-RU" sz="2200" b="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76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780928"/>
            <a:ext cx="7520940" cy="548640"/>
          </a:xfrm>
        </p:spPr>
        <p:txBody>
          <a:bodyPr/>
          <a:lstStyle/>
          <a:p>
            <a:r>
              <a:rPr lang="ru-RU" dirty="0" smtClean="0"/>
              <a:t>Спасибо за внимание!!!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141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820472" cy="5688632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исследования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кривые, задаваемые траекториями движения некоторых замечательных точек треугольника методом компьютерного эксперимента 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программе 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GeoGebra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сравнительный анализ траекторий 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замечательных точек треугольника с кривыми, которые открыты учеными с целью установления их вида.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доказательство справедливости гипотез для тех геометрических мест движения замечательных точек, которые распознаются как прямые или их отрезки.</a:t>
            </a:r>
            <a:endParaRPr lang="ru-RU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0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5256584" cy="568863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определения: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Центроид</a:t>
            </a: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точка пересечения медиан.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Ортоцентр</a:t>
            </a: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точка пересечения высот. </a:t>
            </a:r>
            <a:endParaRPr lang="ru-RU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Инцентр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точка пересечения биссектрис</a:t>
            </a:r>
            <a:endParaRPr lang="ru-RU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7312"/>
            <a:ext cx="1750377" cy="1409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924" y="1961884"/>
            <a:ext cx="1670251" cy="1339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158" y="3557827"/>
            <a:ext cx="1872208" cy="1368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78167" y="1592552"/>
            <a:ext cx="110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центроид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443737" y="3301425"/>
            <a:ext cx="1192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ортоцентр</a:t>
            </a:r>
          </a:p>
        </p:txBody>
      </p:sp>
    </p:spTree>
    <p:extLst>
      <p:ext uri="{BB962C8B-B14F-4D97-AF65-F5344CB8AC3E}">
        <p14:creationId xmlns:p14="http://schemas.microsoft.com/office/powerpoint/2010/main" val="310589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5256584" cy="504056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определения: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описанной окружности </a:t>
            </a: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точка пересечения серединных перпендикуляров.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Точка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Лемуана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точка пересечения </a:t>
            </a:r>
            <a:r>
              <a:rPr lang="ru-RU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симедиан</a:t>
            </a: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Симедиана</a:t>
            </a: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образ медианы треугольника, полученный при симметрии относительно  </a:t>
            </a:r>
            <a:r>
              <a:rPr lang="ru-RU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бисекторной</a:t>
            </a: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прямой угла с той же вершиной.</a:t>
            </a:r>
          </a:p>
          <a:p>
            <a:endParaRPr lang="ru-RU" sz="28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163" y="2852936"/>
            <a:ext cx="3773837" cy="1900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282" y="0"/>
            <a:ext cx="259228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87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520940" cy="548640"/>
          </a:xfrm>
        </p:spPr>
        <p:txBody>
          <a:bodyPr/>
          <a:lstStyle/>
          <a:p>
            <a:r>
              <a:rPr lang="ru-RU" dirty="0" smtClean="0"/>
              <a:t>Решение задачи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05043" y="692696"/>
            <a:ext cx="9468544" cy="3579849"/>
          </a:xfrm>
        </p:spPr>
        <p:txBody>
          <a:bodyPr>
            <a:normAutofit/>
          </a:bodyPr>
          <a:lstStyle/>
          <a:p>
            <a:r>
              <a:rPr lang="ru-RU" sz="26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С </a:t>
            </a:r>
            <a:r>
              <a:rPr lang="ru-RU" sz="26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инструментов программы </a:t>
            </a:r>
            <a:r>
              <a:rPr lang="ru-RU" sz="26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GeoGebra</a:t>
            </a:r>
            <a:r>
              <a:rPr lang="ru-RU" sz="26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именно «Ползунком» заданы стороны треугольника и угол между </a:t>
            </a:r>
            <a:r>
              <a:rPr lang="ru-RU" sz="26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ними. </a:t>
            </a:r>
            <a:endParaRPr lang="ru-RU" sz="2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7043573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397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1430</TotalTime>
  <Words>2432</Words>
  <Application>Microsoft Office PowerPoint</Application>
  <PresentationFormat>Экран (4:3)</PresentationFormat>
  <Paragraphs>207</Paragraphs>
  <Slides>51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Углы</vt:lpstr>
      <vt:lpstr>Траектории движения Замечательных точек треугольника </vt:lpstr>
      <vt:lpstr>Введение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Решение задачи 1</vt:lpstr>
      <vt:lpstr>Решение задачи 1</vt:lpstr>
      <vt:lpstr>Движение замечательных точек при изменении одного параметра </vt:lpstr>
      <vt:lpstr>Движение замечательных точек при изменении одного параметра</vt:lpstr>
      <vt:lpstr>Движение замечательных точек при изменении угла </vt:lpstr>
      <vt:lpstr>Движение замечательных точек при изменении двух параметров</vt:lpstr>
      <vt:lpstr>Движение замечательных точек при изменении двух параметров</vt:lpstr>
      <vt:lpstr>Движение замечательных точек при изменении двух параметров</vt:lpstr>
      <vt:lpstr>Движение замечательных точек при изменении двух параметров</vt:lpstr>
      <vt:lpstr>Движение замечательных точек при изменении двух параметров</vt:lpstr>
      <vt:lpstr>Движение замечательных точек при изменении всех трех параметров</vt:lpstr>
      <vt:lpstr>Движение замечательных точек при изменении всех трех параметров</vt:lpstr>
      <vt:lpstr>Движение замечательных точек при изменении всех трех параметров</vt:lpstr>
      <vt:lpstr>Движение замечательных точек при изменении всех трех параметров</vt:lpstr>
      <vt:lpstr>Выводы из эксперимента</vt:lpstr>
      <vt:lpstr>Решение задачи 2</vt:lpstr>
      <vt:lpstr>Значимые кривые</vt:lpstr>
      <vt:lpstr>Значимые кривые</vt:lpstr>
      <vt:lpstr>Значимые кривые</vt:lpstr>
      <vt:lpstr>Значимые кривые</vt:lpstr>
      <vt:lpstr>Значимые кривые</vt:lpstr>
      <vt:lpstr>Значимые кривые</vt:lpstr>
      <vt:lpstr>Значимые кривые</vt:lpstr>
      <vt:lpstr>Значимые кривые</vt:lpstr>
      <vt:lpstr>Выводы из сравнительного анализа</vt:lpstr>
      <vt:lpstr>Выводы из сравнительного анализа</vt:lpstr>
      <vt:lpstr>Выводы из сравнительного анализа</vt:lpstr>
      <vt:lpstr>Выводы из сравнительного анализа</vt:lpstr>
      <vt:lpstr>Выводы из эксперимента</vt:lpstr>
      <vt:lpstr>Выводы из сравнительного анализа</vt:lpstr>
      <vt:lpstr>Выводы из сравнительного анализа</vt:lpstr>
      <vt:lpstr>Выводы из сравнительного анализа</vt:lpstr>
      <vt:lpstr>Выводы из сравнительного анализа</vt:lpstr>
      <vt:lpstr>Выводы из сравнительного анализа</vt:lpstr>
      <vt:lpstr>Выводы из сравнительного анализа</vt:lpstr>
      <vt:lpstr>Решение задачи 3</vt:lpstr>
      <vt:lpstr>Доказательство 1 </vt:lpstr>
      <vt:lpstr>Доказательство 2</vt:lpstr>
      <vt:lpstr>Доказательство 3</vt:lpstr>
      <vt:lpstr>Доказательство 2</vt:lpstr>
      <vt:lpstr>Заключение</vt:lpstr>
      <vt:lpstr>Список литературы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Замечательные точки треугольника в движении</dc:title>
  <dc:creator>Студент(ИНиКМ)</dc:creator>
  <cp:lastModifiedBy>Domesticus</cp:lastModifiedBy>
  <cp:revision>97</cp:revision>
  <dcterms:created xsi:type="dcterms:W3CDTF">2017-03-04T13:04:47Z</dcterms:created>
  <dcterms:modified xsi:type="dcterms:W3CDTF">2017-04-17T20:56:49Z</dcterms:modified>
</cp:coreProperties>
</file>