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38"/>
  </p:notesMasterIdLst>
  <p:sldIdLst>
    <p:sldId id="256" r:id="rId2"/>
    <p:sldId id="304" r:id="rId3"/>
    <p:sldId id="323" r:id="rId4"/>
    <p:sldId id="324" r:id="rId5"/>
    <p:sldId id="325" r:id="rId6"/>
    <p:sldId id="308" r:id="rId7"/>
    <p:sldId id="327" r:id="rId8"/>
    <p:sldId id="328" r:id="rId9"/>
    <p:sldId id="258" r:id="rId10"/>
    <p:sldId id="261" r:id="rId11"/>
    <p:sldId id="266" r:id="rId12"/>
    <p:sldId id="313" r:id="rId13"/>
    <p:sldId id="309" r:id="rId14"/>
    <p:sldId id="329" r:id="rId15"/>
    <p:sldId id="273" r:id="rId16"/>
    <p:sldId id="293" r:id="rId17"/>
    <p:sldId id="277" r:id="rId18"/>
    <p:sldId id="279" r:id="rId19"/>
    <p:sldId id="281" r:id="rId20"/>
    <p:sldId id="283" r:id="rId21"/>
    <p:sldId id="285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44" r:id="rId30"/>
    <p:sldId id="345" r:id="rId31"/>
    <p:sldId id="346" r:id="rId32"/>
    <p:sldId id="347" r:id="rId33"/>
    <p:sldId id="348" r:id="rId34"/>
    <p:sldId id="337" r:id="rId35"/>
    <p:sldId id="286" r:id="rId36"/>
    <p:sldId id="34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00CC"/>
    <a:srgbClr val="663300"/>
    <a:srgbClr val="FF33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01" autoAdjust="0"/>
    <p:restoredTop sz="71079" autoAdjust="0"/>
  </p:normalViewPr>
  <p:slideViewPr>
    <p:cSldViewPr>
      <p:cViewPr varScale="1">
        <p:scale>
          <a:sx n="74" d="100"/>
          <a:sy n="74" d="100"/>
        </p:scale>
        <p:origin x="-102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3C332-99A1-4615-BB85-2613506DDEFB}" type="datetimeFigureOut">
              <a:rPr lang="ru-RU" smtClean="0"/>
              <a:t>06.06.2016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43F84-7C85-44AC-AEE5-569DA5488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12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Здравствуйте</a:t>
            </a:r>
            <a:r>
              <a:rPr lang="ru-RU" baseline="0" dirty="0" smtClean="0"/>
              <a:t> уважаемая комиссия. Меня </a:t>
            </a:r>
            <a:r>
              <a:rPr lang="ru-RU" baseline="0" dirty="0" smtClean="0"/>
              <a:t>зовут Ксения Алексеева. </a:t>
            </a:r>
            <a:r>
              <a:rPr lang="ru-RU" baseline="0" dirty="0" smtClean="0"/>
              <a:t>Я хочу представить результаты исследования на тему «…». На слайде представлена фотография современного вида этого храма. Он находится в префектуре </a:t>
            </a:r>
            <a:r>
              <a:rPr lang="ru-RU" baseline="0" dirty="0" err="1" smtClean="0"/>
              <a:t>Хиого</a:t>
            </a:r>
            <a:r>
              <a:rPr lang="ru-RU" baseline="0" dirty="0" smtClean="0"/>
              <a:t> в Японии.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благодарность своему научному руководителю в  эпиграф своей работы я вынесла </a:t>
            </a:r>
            <a:r>
              <a:rPr lang="ru-RU" dirty="0" smtClean="0"/>
              <a:t>часть надписи одной из </a:t>
            </a:r>
            <a:r>
              <a:rPr lang="ru-RU" dirty="0" err="1" smtClean="0"/>
              <a:t>сангаку</a:t>
            </a:r>
            <a:r>
              <a:rPr lang="ru-RU" dirty="0" smtClean="0"/>
              <a:t>, вывешенной японским математиком в 1828 году.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4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достижения поставленной цели и проверки гипотезы нам необходимо было решить три задачи: 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103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Наиболее важные</a:t>
            </a:r>
            <a:r>
              <a:rPr lang="ru-RU" baseline="0" dirty="0" smtClean="0"/>
              <a:t> методы представлены на слайде.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427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 литературы об</a:t>
            </a:r>
            <a:r>
              <a:rPr lang="ru-RU" baseline="0" dirty="0" smtClean="0"/>
              <a:t> </a:t>
            </a:r>
            <a:r>
              <a:rPr lang="ru-RU" dirty="0" smtClean="0"/>
              <a:t>исторической реконструкции мы узнали, что главным</a:t>
            </a:r>
            <a:r>
              <a:rPr lang="ru-RU" baseline="0" dirty="0" smtClean="0"/>
              <a:t> критерием её успешности является аутентичность объекта. </a:t>
            </a:r>
          </a:p>
          <a:p>
            <a:r>
              <a:rPr lang="ru-RU" baseline="0" dirty="0" smtClean="0"/>
              <a:t>Она имеет разные уровни (Бутафория, историческая стилизация, </a:t>
            </a:r>
            <a:r>
              <a:rPr lang="ru-RU" baseline="0" dirty="0" err="1" smtClean="0"/>
              <a:t>новодел</a:t>
            </a:r>
            <a:r>
              <a:rPr lang="ru-RU" baseline="0" dirty="0" smtClean="0"/>
              <a:t> и копия).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Мы решили, что имеющиеся у нас данные о </a:t>
            </a:r>
            <a:r>
              <a:rPr lang="ru-RU" baseline="0" dirty="0" err="1" smtClean="0"/>
              <a:t>сангаку</a:t>
            </a:r>
            <a:r>
              <a:rPr lang="ru-RU" baseline="0" dirty="0" smtClean="0"/>
              <a:t> позволяют рассчитывать на достижение уровня исторической стилизации.</a:t>
            </a:r>
          </a:p>
          <a:p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Для этого мы должны создать динамические чертежи, похожие на те, что изображены на табличке, а затем исследуя их, сформулировать задачи, в стиле, </a:t>
            </a:r>
          </a:p>
          <a:p>
            <a:r>
              <a:rPr lang="ru-RU" baseline="0" dirty="0" smtClean="0"/>
              <a:t>сходном с имеющимися в литературе данными о формулировках таких задач.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758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слайде представлены примеры задач </a:t>
            </a:r>
            <a:r>
              <a:rPr lang="ru-RU" baseline="0" dirty="0" err="1" smtClean="0"/>
              <a:t>сангаку</a:t>
            </a:r>
            <a:r>
              <a:rPr lang="ru-RU" baseline="0" dirty="0" smtClean="0"/>
              <a:t>, стили которых мы учитывали при создании формулировок своих задач.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22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Компьютерное моделирование</a:t>
            </a:r>
            <a:r>
              <a:rPr lang="ru-RU" baseline="0" dirty="0" smtClean="0"/>
              <a:t> и экспериментальное исследование позволило нам получить первичный вид </a:t>
            </a:r>
            <a:r>
              <a:rPr lang="ru-RU" baseline="0" dirty="0" err="1" smtClean="0"/>
              <a:t>сангаку</a:t>
            </a:r>
            <a:r>
              <a:rPr lang="ru-RU" baseline="0" dirty="0" smtClean="0"/>
              <a:t> храма </a:t>
            </a:r>
            <a:r>
              <a:rPr lang="en-US" baseline="0" dirty="0" smtClean="0"/>
              <a:t>Aga</a:t>
            </a:r>
            <a:r>
              <a:rPr lang="ru-RU" baseline="0" dirty="0" smtClean="0"/>
              <a:t>. </a:t>
            </a:r>
          </a:p>
          <a:p>
            <a:r>
              <a:rPr lang="ru-RU" baseline="0" dirty="0" smtClean="0"/>
              <a:t>Покажем ход и результаты получения каждой задачи.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31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слайде представлен процесс построения и экспериментального исследования задачи 1. Расскажу ход эксперимента:</a:t>
            </a:r>
          </a:p>
          <a:p>
            <a:r>
              <a:rPr lang="ru-RU" baseline="0" dirty="0" smtClean="0"/>
              <a:t>Для построения модели мы использовали программу </a:t>
            </a:r>
            <a:r>
              <a:rPr lang="en-US" baseline="0" dirty="0" err="1" smtClean="0"/>
              <a:t>GeoGebra</a:t>
            </a:r>
            <a:r>
              <a:rPr lang="ru-RU" baseline="0" dirty="0" smtClean="0"/>
              <a:t>.</a:t>
            </a:r>
            <a:endParaRPr lang="en-US" baseline="0" dirty="0" smtClean="0"/>
          </a:p>
          <a:p>
            <a:r>
              <a:rPr lang="ru-RU" baseline="0" dirty="0" smtClean="0"/>
              <a:t>Чтобы построить квадрат в прямоугольном треугольнике, необходимо было построить биссектрису прямого угла. Точка пересечения её с гипотенузой - это одна из вершин квадрата, затем нужно было опустить перпендикуляры на  катеты из этой вершины – получили квадрат.</a:t>
            </a:r>
          </a:p>
          <a:p>
            <a:r>
              <a:rPr lang="ru-RU" baseline="0" dirty="0" smtClean="0"/>
              <a:t>Затем в получившиеся треугольники вписали окружности.</a:t>
            </a:r>
          </a:p>
          <a:p>
            <a:r>
              <a:rPr lang="ru-RU" baseline="0" dirty="0" smtClean="0"/>
              <a:t>Мы задали длины катетов через ползунки, поэтому могли менять их значение.</a:t>
            </a:r>
          </a:p>
          <a:p>
            <a:r>
              <a:rPr lang="ru-RU" baseline="0" dirty="0" smtClean="0"/>
              <a:t>Измерив радиусы окружностей и изменяя длину катетов, мы заметили, что отношение длин катетов равно отношению радиусов вписанных в треугольники окружностей, таким образом получили такую формулировку.</a:t>
            </a:r>
          </a:p>
          <a:p>
            <a:r>
              <a:rPr lang="ru-RU" baseline="0" dirty="0" smtClean="0"/>
              <a:t> Но это только промежуточный результат, уточненную формулировку запишем после доказательства этого эксперимента.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611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Аналогично </a:t>
            </a:r>
            <a:r>
              <a:rPr lang="ru-RU" baseline="0" dirty="0" smtClean="0"/>
              <a:t>были реконструированы все остальные задачи.</a:t>
            </a:r>
          </a:p>
          <a:p>
            <a:r>
              <a:rPr lang="ru-RU" baseline="0" dirty="0" smtClean="0"/>
              <a:t>В результате экспериментов с моделями 2 и 3 задач, мы получили следующие формулировки….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1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Похожим</a:t>
            </a:r>
            <a:r>
              <a:rPr lang="ru-RU" baseline="0" dirty="0" smtClean="0"/>
              <a:t> образом мы сформулировали 4 и 5 задачи 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47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Эксперимент в 6 задаче показал, что если точка </a:t>
            </a:r>
            <a:r>
              <a:rPr lang="en-US" dirty="0" smtClean="0"/>
              <a:t>D</a:t>
            </a:r>
            <a:r>
              <a:rPr lang="en-US" baseline="0" dirty="0" smtClean="0"/>
              <a:t> </a:t>
            </a:r>
            <a:r>
              <a:rPr lang="ru-RU" baseline="0" dirty="0" smtClean="0"/>
              <a:t>делит катет АВ в отношении 2 к 1, то площадь большого зеленого треугольника равна сумме площадей синего и рыжего треугольников.</a:t>
            </a:r>
          </a:p>
          <a:p>
            <a:r>
              <a:rPr lang="ru-RU" baseline="0" dirty="0" smtClean="0"/>
              <a:t>В 7 задаче эксперимент не дал точного отношения, поэтому формулировка общая.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542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Аналогично</a:t>
            </a:r>
            <a:r>
              <a:rPr lang="ru-RU" baseline="0" dirty="0" smtClean="0"/>
              <a:t> получились формулировки задач 8 и 9.</a:t>
            </a:r>
          </a:p>
          <a:p>
            <a:r>
              <a:rPr lang="ru-RU" baseline="0" dirty="0" smtClean="0"/>
              <a:t>В 8 задаче мы сразу заметили, сделав измерения, что отношение квадратов равно отношению катетов.</a:t>
            </a:r>
          </a:p>
          <a:p>
            <a:r>
              <a:rPr lang="ru-RU" baseline="0" dirty="0" smtClean="0"/>
              <a:t>В 9 задаче снова общая </a:t>
            </a:r>
            <a:r>
              <a:rPr lang="ru-RU" baseline="0" dirty="0" err="1" smtClean="0"/>
              <a:t>формулировкА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79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Сангаку часто называют японской храмовой геометрией. В буквальном переводе </a:t>
            </a:r>
            <a:r>
              <a:rPr lang="ru-RU" dirty="0" err="1" smtClean="0"/>
              <a:t>сангаку</a:t>
            </a:r>
            <a:r>
              <a:rPr lang="ru-RU" baseline="0" dirty="0" smtClean="0"/>
              <a:t> означает -</a:t>
            </a:r>
            <a:r>
              <a:rPr lang="ru-RU" dirty="0" smtClean="0"/>
              <a:t> математические таблички</a:t>
            </a:r>
            <a:r>
              <a:rPr lang="ru-RU" baseline="0" dirty="0" smtClean="0"/>
              <a:t>. Одни из них содержат «вызов» - математические задачи, чаще всего геометрические, а другие «ответ» – их решения.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Сангаку мог изготовить любой желающий, если он достаточно искусен в математике.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Про искусство </a:t>
            </a:r>
            <a:r>
              <a:rPr lang="ru-RU" baseline="0" dirty="0" err="1" smtClean="0"/>
              <a:t>сангаку</a:t>
            </a:r>
            <a:r>
              <a:rPr lang="ru-RU" baseline="0" dirty="0" smtClean="0"/>
              <a:t> известно то, что оно бурно развивалось в период правления клана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Токугава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который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известен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 названием 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эпоха Эдо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Эдо это старое название Токио, где размещался штаб клана). Этот клан исповедовал политику «закрытой страны». Она позволяла избегать международных конфликтов и распространения христианства. Благодаря этому не только экономика, но и наука Японии была отрезана от остального мира, она развивалась, сохраняя самобытность. 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063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задаче 10 необходимо найти отношение</a:t>
            </a:r>
            <a:r>
              <a:rPr lang="ru-RU" baseline="0" dirty="0" smtClean="0"/>
              <a:t> боковой стороны равнобедренного к его основанию, при котором все три окружности равны.</a:t>
            </a:r>
          </a:p>
          <a:p>
            <a:r>
              <a:rPr lang="ru-RU" baseline="0" dirty="0" smtClean="0"/>
              <a:t>В 11 задаче найти отношение радиусов большой и малой окружностей.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382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последних двух задачах также формулировки схожи: найти отношение радиусов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995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Естественно</a:t>
            </a:r>
            <a:r>
              <a:rPr lang="ru-RU" baseline="0" dirty="0" smtClean="0"/>
              <a:t> нам понадобилось решить все задачи, чтобы уточнить формулировки. </a:t>
            </a:r>
          </a:p>
          <a:p>
            <a:r>
              <a:rPr lang="ru-RU" baseline="0" dirty="0" smtClean="0"/>
              <a:t>На слайде представлен окончательный вид таблицы. Мы распечатали ее для жюри, так как со слайда прочитать формулировки задач сложно.</a:t>
            </a:r>
          </a:p>
          <a:p>
            <a:endParaRPr lang="ru-RU" dirty="0" smtClean="0"/>
          </a:p>
          <a:p>
            <a:r>
              <a:rPr lang="ru-RU" dirty="0" smtClean="0"/>
              <a:t>Все задачи были разного уровня сложности. Какие-то задачи было решить легко, некоторые</a:t>
            </a:r>
            <a:r>
              <a:rPr lang="ru-RU" baseline="0" dirty="0" smtClean="0"/>
              <a:t> довольно трудно.</a:t>
            </a:r>
            <a:endParaRPr lang="ru-RU" dirty="0" smtClean="0"/>
          </a:p>
          <a:p>
            <a:r>
              <a:rPr lang="ru-RU" dirty="0" smtClean="0"/>
              <a:t>Я представлю аналитическое решение самой сложной из задач этой таблицы.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117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 задача 10. В</a:t>
            </a:r>
            <a:r>
              <a:rPr lang="ru-RU" baseline="0" dirty="0" smtClean="0"/>
              <a:t> окончательной формулировке она звучит так: …</a:t>
            </a:r>
          </a:p>
          <a:p>
            <a:r>
              <a:rPr lang="ru-RU" baseline="0" dirty="0" smtClean="0"/>
              <a:t>Так как окружности при основании равнобедренного треугольника равны по построению, то мы не стали изображать третью окружность. </a:t>
            </a:r>
          </a:p>
          <a:p>
            <a:r>
              <a:rPr lang="ru-RU" baseline="0" dirty="0" smtClean="0"/>
              <a:t>Мы будем пользоваться следующими обозначениями ….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40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Сначала мы выразили через искомое отношение и основание сторону квадрата. Для этого нам потребовалось знание свойств равнобедренного</a:t>
            </a:r>
            <a:r>
              <a:rPr lang="ru-RU" baseline="0" dirty="0" smtClean="0"/>
              <a:t> треугольника, </a:t>
            </a:r>
            <a:r>
              <a:rPr lang="ru-RU" dirty="0" smtClean="0"/>
              <a:t>определение</a:t>
            </a:r>
            <a:r>
              <a:rPr lang="ru-RU" baseline="0" dirty="0" smtClean="0"/>
              <a:t> тангенса угла прямоугольного треугольника и теорема Пифагора.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40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Затем мы выразили через</a:t>
            </a:r>
            <a:r>
              <a:rPr lang="ru-RU" baseline="0" dirty="0" smtClean="0"/>
              <a:t> сторону квадрата искомое отношение и основание треугольника, радиус окружности, вписанной в прямоугольный треугольник при основании.</a:t>
            </a:r>
          </a:p>
          <a:p>
            <a:r>
              <a:rPr lang="ru-RU" baseline="0" dirty="0" smtClean="0"/>
              <a:t>Для упрощения использовали специальную формулу ..., а также свойство пропорциональности сторон в подобных треугольниках.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404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получения выражения для радиуса окружности, вписанной в равнобедренный треугольник над квадратом</a:t>
            </a:r>
            <a:r>
              <a:rPr lang="ru-RU" baseline="0" dirty="0" smtClean="0"/>
              <a:t> мы использовали определение котангенса острого угла прямоугольного треугольника и свойство отрезков касательных к окружности из одной точки.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40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</a:t>
            </a:r>
            <a:r>
              <a:rPr lang="ru-RU" baseline="0" dirty="0" smtClean="0"/>
              <a:t> приравняли выражения для радиусов и подставили выражение для</a:t>
            </a:r>
            <a:r>
              <a:rPr lang="en-US" baseline="0" dirty="0" smtClean="0"/>
              <a:t> </a:t>
            </a:r>
            <a:r>
              <a:rPr lang="ru-RU" baseline="0" dirty="0" smtClean="0"/>
              <a:t>стороны квадрата.</a:t>
            </a:r>
          </a:p>
          <a:p>
            <a:r>
              <a:rPr lang="ru-RU" baseline="0" dirty="0" smtClean="0"/>
              <a:t>Это позволило заметить, что можно избавиться от переменной 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40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разделили левую и правую часть уравнения на а и получили уравнение с одной переменной.</a:t>
            </a:r>
          </a:p>
          <a:p>
            <a:r>
              <a:rPr lang="ru-RU" dirty="0" smtClean="0"/>
              <a:t>Равносильные</a:t>
            </a:r>
            <a:r>
              <a:rPr lang="ru-RU" baseline="0" dirty="0" smtClean="0"/>
              <a:t> и тождественные преобразования позволили нам свести данное уравнение и иррациональному уравнению, способ решения которого изучается в школе.</a:t>
            </a:r>
          </a:p>
          <a:p>
            <a:r>
              <a:rPr lang="ru-RU" baseline="0" dirty="0" smtClean="0"/>
              <a:t>В итоге мы нашли два корня уравнения. Так как при отношении боковой стороны к основанию = ½ треугольник вырождается в отрезок, то это значение нам не подходит.</a:t>
            </a:r>
          </a:p>
          <a:p>
            <a:r>
              <a:rPr lang="ru-RU" baseline="0" dirty="0" smtClean="0"/>
              <a:t>Таким образом ответ: 5/6.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40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Решения остальных задач представлены на фото</a:t>
            </a:r>
            <a:r>
              <a:rPr lang="ru-RU" baseline="0" dirty="0" smtClean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995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Традиция вывешивать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сангаку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храме объясняется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обрядом поклонения духам и «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(ангелам-хранителям). Те люди, у кого были деньги приносили им дары, а те у кого ничего не было могли приносить изображения даров.  Иногда такими дарами были произведения интеллектуального труда, они изготовляли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сангаку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задачи и их решения.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они благодарили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помощь в научных изысканиях. Научные результаты они обычно не сопровождали решениями. Делая вызов остальным «Докажи, если сможешь!».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076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9955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9955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9955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9955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Таким образом, основные результаты нашего исследования</a:t>
            </a:r>
            <a:r>
              <a:rPr lang="ru-RU" baseline="0" dirty="0" smtClean="0"/>
              <a:t> следующие:</a:t>
            </a:r>
            <a:endParaRPr lang="ru-RU" dirty="0" smtClean="0"/>
          </a:p>
          <a:p>
            <a:r>
              <a:rPr lang="ru-RU" dirty="0" smtClean="0"/>
              <a:t>Мы сформулировали</a:t>
            </a:r>
            <a:r>
              <a:rPr lang="ru-RU" baseline="0" dirty="0" smtClean="0"/>
              <a:t> требования к исторической реконструкции, </a:t>
            </a:r>
          </a:p>
          <a:p>
            <a:r>
              <a:rPr lang="ru-RU" baseline="0" dirty="0" smtClean="0"/>
              <a:t>поставили и решили 13 задач </a:t>
            </a:r>
            <a:r>
              <a:rPr lang="ru-RU" baseline="0" dirty="0" err="1" smtClean="0"/>
              <a:t>сангаку</a:t>
            </a:r>
            <a:r>
              <a:rPr lang="ru-RU" baseline="0" dirty="0" smtClean="0"/>
              <a:t> и </a:t>
            </a:r>
          </a:p>
          <a:p>
            <a:r>
              <a:rPr lang="ru-RU" baseline="0" dirty="0" smtClean="0"/>
              <a:t>реконструировали таблицу на уровне исторической стилизации.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Для достижения более высокого уровня необходимо использовать для построения конструктивные инструменты и математические факты и методы, которые были известны японцам в эпоху </a:t>
            </a:r>
            <a:r>
              <a:rPr lang="ru-RU" baseline="0" dirty="0" err="1" smtClean="0"/>
              <a:t>Эдо</a:t>
            </a:r>
            <a:r>
              <a:rPr lang="ru-RU" baseline="0" dirty="0" smtClean="0"/>
              <a:t>. </a:t>
            </a:r>
          </a:p>
          <a:p>
            <a:r>
              <a:rPr lang="ru-RU" baseline="0" dirty="0" smtClean="0"/>
              <a:t>Это будет направление нашего дальнейшего исследования.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5412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4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 из самых полных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коллекций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сангаку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доступная в сети Интернет коллекция доктора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Хироши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Котера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Она содержит фотографии более 820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сангаку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их первоначальном виде и после реставрации, а также реконструкции утраченных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сангаку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 слайде представлена реконструкция самой древней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сангаку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этой коллекции.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Японская версия этой коллекции содержит также каталог, содержащий сведения о том, где и кем была найдена табличка, датирована ли она, сохранилась ли до наших дней и где находится, имеются ли ее  реконструкции и кем они были сделаны.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Английская версия сайта содержит карту находок.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19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Изучением </a:t>
            </a:r>
            <a:r>
              <a:rPr lang="ru-RU" dirty="0" err="1" smtClean="0"/>
              <a:t>сангаку</a:t>
            </a:r>
            <a:r>
              <a:rPr lang="ru-RU" dirty="0" smtClean="0"/>
              <a:t> ученые занимаются не только ради того, чтобы</a:t>
            </a:r>
            <a:r>
              <a:rPr lang="ru-RU" baseline="0" dirty="0" smtClean="0"/>
              <a:t> их реставрировать или реконструировать, но и для того, </a:t>
            </a:r>
          </a:p>
          <a:p>
            <a:r>
              <a:rPr lang="ru-RU" baseline="0" dirty="0" smtClean="0"/>
              <a:t>чтобы понять особенности японской храмовой геометрии, связь ее с японской культурой и искусством.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Историки математики, изучая таблицы, пытаются воссоздать уровень развития математической науки Японии в период Эдо: </a:t>
            </a:r>
          </a:p>
          <a:p>
            <a:r>
              <a:rPr lang="ru-RU" baseline="0" dirty="0" smtClean="0"/>
              <a:t>какие математические факты были известны в тот период, какие методы применялись.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На сайде представлено страница сетевого сообщества японских ученых, занимающихся изучением </a:t>
            </a:r>
            <a:r>
              <a:rPr lang="ru-RU" baseline="0" dirty="0" err="1" smtClean="0"/>
              <a:t>сангаку</a:t>
            </a:r>
            <a:r>
              <a:rPr lang="ru-RU" baseline="0" dirty="0" smtClean="0"/>
              <a:t>, а также онлайн-галерея, созданная ученым из США, занимающийся вопросом визуализации </a:t>
            </a:r>
            <a:r>
              <a:rPr lang="ru-RU" baseline="0" dirty="0" err="1" smtClean="0"/>
              <a:t>сангаку</a:t>
            </a:r>
            <a:r>
              <a:rPr lang="ru-RU" baseline="0" dirty="0" smtClean="0"/>
              <a:t> с помощью использованием цифровых технологий.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819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книге «Священная математика»</a:t>
            </a:r>
            <a:r>
              <a:rPr lang="ru-RU" baseline="0" dirty="0" smtClean="0"/>
              <a:t> на странице 88 мы нашли</a:t>
            </a:r>
            <a:r>
              <a:rPr lang="ru-RU" dirty="0" smtClean="0"/>
              <a:t> </a:t>
            </a:r>
            <a:r>
              <a:rPr lang="ru-RU" dirty="0" err="1" smtClean="0"/>
              <a:t>сангаку</a:t>
            </a:r>
            <a:r>
              <a:rPr lang="ru-RU" dirty="0" smtClean="0"/>
              <a:t>, которая была вывешена в 1879 году в храме </a:t>
            </a:r>
            <a:r>
              <a:rPr lang="ru-RU" dirty="0" err="1" smtClean="0"/>
              <a:t>Aga</a:t>
            </a:r>
            <a:r>
              <a:rPr lang="ru-RU" dirty="0" smtClean="0"/>
              <a:t>. Из</a:t>
            </a:r>
            <a:r>
              <a:rPr lang="ru-RU" baseline="0" dirty="0" smtClean="0"/>
              <a:t> рисунка ясно, что табличка содержит результаты решения </a:t>
            </a:r>
            <a:r>
              <a:rPr lang="ru-RU" dirty="0" smtClean="0"/>
              <a:t>13 задач,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суть этих результатов и самих задач из таблицы понять невозможно.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557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нашли фотографию оригинала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этой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сангаку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её реконструкции на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сайте доктора наук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Хироши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Котера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Установили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место обнаружения таблицы, затем нашли фотографии и самого храма. Однако, переведенных на английских или русский языки формулировок задач и их решений нигде не нашли.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998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r>
              <a:rPr lang="ru-RU" baseline="0" dirty="0" smtClean="0"/>
              <a:t> нашего исследования состояла в воссоздании формулировок и решений задач, представленных на </a:t>
            </a:r>
            <a:r>
              <a:rPr lang="ru-RU" baseline="0" dirty="0" err="1" smtClean="0"/>
              <a:t>сангаку</a:t>
            </a:r>
            <a:r>
              <a:rPr lang="ru-RU" baseline="0" dirty="0" smtClean="0"/>
              <a:t> храма </a:t>
            </a:r>
            <a:r>
              <a:rPr lang="en-US" baseline="0" dirty="0" smtClean="0"/>
              <a:t>Aga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67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своем исследовании мы исходили из предположения, что для реконструкции вовсе не обязательно знать японский язык. Можно попытаться воссоздать чертеж к задачи и исследовать его с применением компьютерных и аналитических методов. Мы надеялись, что нам хватит для этого знаний школьной математики.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3F84-7C85-44AC-AEE5-569DA5488F4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0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273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34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76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1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367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23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72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22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6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52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124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8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2.em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1.jpe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1.jpe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1.jpe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0.gif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microsoft.com/office/2007/relationships/hdphoto" Target="../media/hdphoto1.wdp"/><Relationship Id="rId9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jpe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0.png"/><Relationship Id="rId10" Type="http://schemas.openxmlformats.org/officeDocument/2006/relationships/image" Target="../media/image54.gif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1.jpeg"/><Relationship Id="rId7" Type="http://schemas.openxmlformats.org/officeDocument/2006/relationships/image" Target="../media/image6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74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samlib.ru/t/tarasow_d/recon_problem.s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400.&#1088;&#1092;/about/about_sciense/" TargetMode="External"/><Relationship Id="rId5" Type="http://schemas.openxmlformats.org/officeDocument/2006/relationships/hyperlink" Target="https://dirty.ru/khramovaia-geometriia-349791/" TargetMode="Externa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inary.org/gallery/jean-constant-sangaku" TargetMode="Externa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asan.earth.linkclub.com/hyogo/aga.html" TargetMode="External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9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74505"/>
            <a:ext cx="6048672" cy="10527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</a:rPr>
              <a:t>Х международный конкурс </a:t>
            </a:r>
            <a:br>
              <a:rPr lang="ru-RU" sz="2400" b="1" dirty="0" smtClean="0">
                <a:solidFill>
                  <a:srgbClr val="008000"/>
                </a:solidFill>
              </a:rPr>
            </a:br>
            <a:r>
              <a:rPr lang="ru-RU" sz="2400" b="1" dirty="0" smtClean="0">
                <a:solidFill>
                  <a:srgbClr val="008000"/>
                </a:solidFill>
              </a:rPr>
              <a:t>«Математика и проектирование»</a:t>
            </a:r>
            <a:br>
              <a:rPr lang="ru-RU" sz="2400" b="1" dirty="0" smtClean="0">
                <a:solidFill>
                  <a:srgbClr val="008000"/>
                </a:solidFill>
              </a:rPr>
            </a:br>
            <a:r>
              <a:rPr lang="ru-RU" sz="2400" b="1" dirty="0" smtClean="0">
                <a:solidFill>
                  <a:srgbClr val="008000"/>
                </a:solidFill>
              </a:rPr>
              <a:t>Номинация «История математики»</a:t>
            </a:r>
            <a:endParaRPr lang="ru-RU" sz="2400" b="1" dirty="0">
              <a:solidFill>
                <a:srgbClr val="008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55096" y="4901415"/>
            <a:ext cx="4627180" cy="864096"/>
          </a:xfrm>
        </p:spPr>
        <p:txBody>
          <a:bodyPr>
            <a:noAutofit/>
          </a:bodyPr>
          <a:lstStyle/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16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Выполнила</a:t>
            </a:r>
            <a:r>
              <a:rPr lang="ru-RU" sz="1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Алексеева Ксения </a:t>
            </a:r>
            <a:r>
              <a:rPr lang="ru-RU" sz="16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Сергеевна, </a:t>
            </a:r>
          </a:p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1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ученица 9 класса </a:t>
            </a:r>
          </a:p>
          <a:p>
            <a:pPr lvl="0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16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МБОУ СШ № 93, г. Архангельска</a:t>
            </a:r>
          </a:p>
          <a:p>
            <a:pPr lvl="0" algn="l" fontAlgn="base">
              <a:spcAft>
                <a:spcPct val="0"/>
              </a:spcAft>
              <a:buClr>
                <a:srgbClr val="3333CC"/>
              </a:buClr>
              <a:buSzPct val="60000"/>
            </a:pPr>
            <a:r>
              <a:rPr lang="ru-RU" sz="16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руководитель: Павлова М.А., руководитель кружка для учащихся 7-9 классов на базе ИМИКТ САФУ</a:t>
            </a:r>
            <a:endParaRPr lang="ru-RU" sz="1600" dirty="0"/>
          </a:p>
        </p:txBody>
      </p:sp>
      <p:pic>
        <p:nvPicPr>
          <p:cNvPr id="6" name="Picture 6" descr="Изображение 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226230"/>
            <a:ext cx="1259027" cy="1115346"/>
          </a:xfrm>
          <a:prstGeom prst="rect">
            <a:avLst/>
          </a:prstGeom>
          <a:solidFill>
            <a:srgbClr val="F0A22E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36329" y="3140968"/>
            <a:ext cx="4599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8000"/>
                </a:solidFill>
              </a:rPr>
              <a:t>Тема «Воссоздание </a:t>
            </a:r>
            <a:r>
              <a:rPr lang="ru-RU" sz="3600" b="1" dirty="0" err="1">
                <a:solidFill>
                  <a:srgbClr val="008000"/>
                </a:solidFill>
              </a:rPr>
              <a:t>сангаку</a:t>
            </a:r>
            <a:r>
              <a:rPr lang="ru-RU" sz="3600" b="1" dirty="0">
                <a:solidFill>
                  <a:srgbClr val="008000"/>
                </a:solidFill>
              </a:rPr>
              <a:t> храма </a:t>
            </a:r>
            <a:r>
              <a:rPr lang="en-US" sz="3600" b="1" dirty="0" smtClean="0">
                <a:solidFill>
                  <a:srgbClr val="008000"/>
                </a:solidFill>
              </a:rPr>
              <a:t>Aga</a:t>
            </a:r>
            <a:r>
              <a:rPr lang="ru-RU" sz="3600" b="1" dirty="0" smtClean="0">
                <a:solidFill>
                  <a:srgbClr val="008000"/>
                </a:solidFill>
              </a:rPr>
              <a:t>»</a:t>
            </a:r>
            <a:endParaRPr lang="ru-RU" sz="3600" dirty="0">
              <a:solidFill>
                <a:srgbClr val="008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36329" y="1838564"/>
            <a:ext cx="46647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«…Я </a:t>
            </a:r>
            <a:r>
              <a:rPr lang="ru-RU" sz="2200" dirty="0"/>
              <a:t>ценю уроки моего учителя. </a:t>
            </a:r>
            <a:r>
              <a:rPr lang="ru-RU" sz="2200" dirty="0" smtClean="0"/>
              <a:t>        В </a:t>
            </a:r>
            <a:r>
              <a:rPr lang="ru-RU" sz="2200" dirty="0"/>
              <a:t>благодарность к нему, я вывешиваю </a:t>
            </a:r>
            <a:r>
              <a:rPr lang="ru-RU" sz="2200" dirty="0" err="1"/>
              <a:t>сангаку</a:t>
            </a:r>
            <a:r>
              <a:rPr lang="ru-RU" sz="2200" dirty="0"/>
              <a:t> в этом </a:t>
            </a:r>
            <a:r>
              <a:rPr lang="ru-RU" sz="2200" dirty="0" smtClean="0"/>
              <a:t>храме».</a:t>
            </a:r>
            <a:endParaRPr lang="ru-RU" sz="2200" dirty="0"/>
          </a:p>
        </p:txBody>
      </p:sp>
      <p:pic>
        <p:nvPicPr>
          <p:cNvPr id="9" name="Picture 6" descr="http://www.doa.gov.np/galleryimages/170%20agan%20temple_13305741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71" y="1844824"/>
            <a:ext cx="3491880" cy="46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86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11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8000"/>
                </a:solidFill>
              </a:rPr>
              <a:t>Задачи исследования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ru-RU" sz="2800" dirty="0" smtClean="0">
                <a:latin typeface="+mj-lt"/>
              </a:rPr>
              <a:t>Уточнить данные о требованиях, которые предъявляются к исторической реконструкции информации, передаваемой артефактом.</a:t>
            </a:r>
          </a:p>
          <a:p>
            <a:pPr marL="457200" indent="-457200">
              <a:buAutoNum type="arabicParenR"/>
            </a:pPr>
            <a:r>
              <a:rPr lang="ru-RU" sz="2800" dirty="0" smtClean="0">
                <a:latin typeface="+mj-lt"/>
              </a:rPr>
              <a:t>Создать динамические модели геометрических конструкций, которые представлены на </a:t>
            </a:r>
            <a:r>
              <a:rPr lang="ru-RU" sz="2800" dirty="0" err="1" smtClean="0">
                <a:latin typeface="+mj-lt"/>
              </a:rPr>
              <a:t>сангаку</a:t>
            </a:r>
            <a:r>
              <a:rPr lang="ru-RU" sz="2800" dirty="0" smtClean="0">
                <a:latin typeface="+mj-lt"/>
              </a:rPr>
              <a:t> средствами </a:t>
            </a:r>
            <a:r>
              <a:rPr lang="en-US" sz="2800" dirty="0" err="1" smtClean="0">
                <a:latin typeface="+mj-lt"/>
              </a:rPr>
              <a:t>GeoGebra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и исследовать их свойства.</a:t>
            </a:r>
          </a:p>
          <a:p>
            <a:pPr marL="361950" indent="-361950">
              <a:buNone/>
            </a:pPr>
            <a:r>
              <a:rPr lang="ru-RU" sz="2800" dirty="0" smtClean="0">
                <a:latin typeface="+mj-lt"/>
              </a:rPr>
              <a:t>3) С опорой на результаты компьютерных экспериментов сформулировать и решить задачи, которые может содержать эта </a:t>
            </a:r>
            <a:r>
              <a:rPr lang="ru-RU" sz="2800" dirty="0" err="1" smtClean="0">
                <a:latin typeface="+mj-lt"/>
              </a:rPr>
              <a:t>сангаку</a:t>
            </a:r>
            <a:r>
              <a:rPr lang="ru-RU" sz="28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430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11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altLang="ru-RU" b="1" dirty="0">
                <a:solidFill>
                  <a:srgbClr val="008000"/>
                </a:solidFill>
                <a:latin typeface="Arial" charset="0"/>
              </a:rPr>
              <a:t>Методы </a:t>
            </a:r>
            <a:r>
              <a:rPr lang="ru-RU" altLang="ru-RU" b="1" dirty="0" smtClean="0">
                <a:solidFill>
                  <a:srgbClr val="008000"/>
                </a:solidFill>
                <a:latin typeface="Arial" charset="0"/>
              </a:rPr>
              <a:t>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926" y="2132856"/>
            <a:ext cx="8229600" cy="3096344"/>
          </a:xfrm>
        </p:spPr>
        <p:txBody>
          <a:bodyPr>
            <a:normAutofit/>
          </a:bodyPr>
          <a:lstStyle/>
          <a:p>
            <a:pPr marL="355600" lvl="0" indent="-268288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 smtClean="0">
                <a:solidFill>
                  <a:srgbClr val="000000"/>
                </a:solidFill>
                <a:latin typeface="Arial" charset="0"/>
              </a:rPr>
              <a:t>Метод исторической реконструкции</a:t>
            </a:r>
          </a:p>
          <a:p>
            <a:pPr marL="355600" lvl="0" indent="-268288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 smtClean="0">
                <a:solidFill>
                  <a:srgbClr val="000000"/>
                </a:solidFill>
                <a:latin typeface="Arial" charset="0"/>
              </a:rPr>
              <a:t>Компьютерное </a:t>
            </a:r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моделирование, </a:t>
            </a:r>
            <a:r>
              <a:rPr lang="ru-RU" altLang="ru-RU" dirty="0" smtClean="0">
                <a:solidFill>
                  <a:srgbClr val="000000"/>
                </a:solidFill>
                <a:latin typeface="Arial" charset="0"/>
              </a:rPr>
              <a:t>средствами </a:t>
            </a:r>
            <a:r>
              <a:rPr lang="en-US" altLang="ru-RU" dirty="0" err="1" smtClean="0">
                <a:solidFill>
                  <a:srgbClr val="000000"/>
                </a:solidFill>
                <a:latin typeface="Arial" charset="0"/>
              </a:rPr>
              <a:t>GeoGebra</a:t>
            </a:r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;</a:t>
            </a:r>
          </a:p>
          <a:p>
            <a:pPr marL="355600" lvl="0" indent="-268288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 smtClean="0">
                <a:solidFill>
                  <a:srgbClr val="000000"/>
                </a:solidFill>
                <a:latin typeface="Arial" charset="0"/>
              </a:rPr>
              <a:t>Компьютерный эксперимент;</a:t>
            </a:r>
          </a:p>
          <a:p>
            <a:pPr marL="355600" lvl="0" indent="-268288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 smtClean="0">
                <a:solidFill>
                  <a:srgbClr val="000000"/>
                </a:solidFill>
                <a:latin typeface="Arial" charset="0"/>
              </a:rPr>
              <a:t>Аналитические и дедуктивные методы.</a:t>
            </a:r>
            <a:endParaRPr lang="ru-RU" altLang="ru-RU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261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11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92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Результаты </a:t>
            </a:r>
            <a:br>
              <a:rPr lang="ru-RU" b="1" dirty="0" smtClean="0">
                <a:solidFill>
                  <a:srgbClr val="008000"/>
                </a:solidFill>
              </a:rPr>
            </a:br>
            <a:r>
              <a:rPr lang="ru-RU" b="1" dirty="0" smtClean="0">
                <a:solidFill>
                  <a:srgbClr val="008000"/>
                </a:solidFill>
              </a:rPr>
              <a:t>решения задачи 1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42614"/>
            <a:ext cx="8651304" cy="45259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Историческая реконструкция</a:t>
            </a:r>
            <a:r>
              <a:rPr lang="ru-RU" sz="2800" dirty="0" smtClean="0"/>
              <a:t>  </a:t>
            </a:r>
            <a:r>
              <a:rPr lang="ru-RU" sz="2800" dirty="0"/>
              <a:t>-  воссоздание материальной и духовной культуры той или иной исторической эпохи и региона с использованием археологических, изобразительных и письменных </a:t>
            </a:r>
            <a:r>
              <a:rPr lang="ru-RU" sz="2800" dirty="0" smtClean="0"/>
              <a:t>источников.</a:t>
            </a:r>
          </a:p>
          <a:p>
            <a:pPr marL="0" indent="0">
              <a:buNone/>
            </a:pPr>
            <a:r>
              <a:rPr lang="ru-RU" sz="2800" b="1" dirty="0" smtClean="0"/>
              <a:t>Критерий успешности </a:t>
            </a:r>
            <a:r>
              <a:rPr lang="ru-RU" sz="2800" dirty="0" smtClean="0"/>
              <a:t>– уровень аутентичности реконструкции: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4799081"/>
            <a:ext cx="8136903" cy="1956515"/>
            <a:chOff x="342301" y="4869160"/>
            <a:chExt cx="7373991" cy="1956515"/>
          </a:xfrm>
        </p:grpSpPr>
        <p:sp>
          <p:nvSpPr>
            <p:cNvPr id="4" name="TextBox 3"/>
            <p:cNvSpPr txBox="1"/>
            <p:nvPr/>
          </p:nvSpPr>
          <p:spPr>
            <a:xfrm>
              <a:off x="342301" y="6364010"/>
              <a:ext cx="1908212" cy="46166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Б</a:t>
              </a:r>
              <a:r>
                <a:rPr lang="ru-RU" sz="2400" dirty="0" smtClean="0"/>
                <a:t>утафория</a:t>
              </a:r>
              <a:endParaRPr lang="ru-RU" sz="24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50513" y="5686902"/>
              <a:ext cx="2407134" cy="1138773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И</a:t>
              </a:r>
              <a:r>
                <a:rPr lang="ru-RU" sz="2400" dirty="0" smtClean="0"/>
                <a:t>сторическая стилизация</a:t>
              </a:r>
            </a:p>
            <a:p>
              <a:endParaRPr lang="ru-RU" sz="2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57647" y="5256015"/>
              <a:ext cx="1512168" cy="15696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/>
                <a:t>Новодел</a:t>
              </a:r>
            </a:p>
            <a:p>
              <a:pPr algn="ctr"/>
              <a:endParaRPr lang="ru-RU" sz="2400" dirty="0"/>
            </a:p>
            <a:p>
              <a:pPr algn="ctr"/>
              <a:endParaRPr lang="ru-RU" sz="2400" dirty="0" smtClean="0"/>
            </a:p>
            <a:p>
              <a:pPr algn="ctr"/>
              <a:endParaRPr lang="ru-RU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04124" y="4869160"/>
              <a:ext cx="1512168" cy="19389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/>
                <a:t>Копия</a:t>
              </a:r>
            </a:p>
            <a:p>
              <a:pPr algn="ctr"/>
              <a:endParaRPr lang="ru-RU" sz="2400" dirty="0"/>
            </a:p>
            <a:p>
              <a:pPr algn="ctr"/>
              <a:endParaRPr lang="ru-RU" sz="2400" dirty="0" smtClean="0"/>
            </a:p>
            <a:p>
              <a:pPr algn="ctr"/>
              <a:endParaRPr lang="ru-RU" sz="2400" dirty="0"/>
            </a:p>
            <a:p>
              <a:pPr algn="ctr"/>
              <a:endParaRPr lang="ru-RU" sz="24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12351" y="5253234"/>
            <a:ext cx="1801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похожих чертежах свои задачи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72465" y="4409892"/>
            <a:ext cx="2407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правдоподобных чертежах задачи в стиле </a:t>
            </a:r>
            <a:r>
              <a:rPr lang="ru-RU" dirty="0" err="1" smtClean="0"/>
              <a:t>сангаку</a:t>
            </a:r>
            <a:r>
              <a:rPr lang="ru-RU" dirty="0" smtClean="0"/>
              <a:t> новыми технологиями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45681" y="3985607"/>
            <a:ext cx="1824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+ с учетом уровня развития математики в Японии </a:t>
            </a:r>
            <a:r>
              <a:rPr lang="en-US" dirty="0" smtClean="0"/>
              <a:t>VII-XIX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933732" y="3905311"/>
            <a:ext cx="1824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 </a:t>
            </a:r>
            <a:r>
              <a:rPr lang="ru-RU" dirty="0" smtClean="0"/>
              <a:t>по образцам работы того же автора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6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21" y="-34509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8000"/>
                </a:solidFill>
              </a:rPr>
              <a:t>Стиль формулировки </a:t>
            </a:r>
            <a:br>
              <a:rPr lang="ru-RU" sz="4000" b="1" dirty="0" smtClean="0">
                <a:solidFill>
                  <a:srgbClr val="008000"/>
                </a:solidFill>
              </a:rPr>
            </a:br>
            <a:r>
              <a:rPr lang="ru-RU" sz="4000" b="1" dirty="0" smtClean="0">
                <a:solidFill>
                  <a:srgbClr val="008000"/>
                </a:solidFill>
              </a:rPr>
              <a:t>задач Сангаку</a:t>
            </a:r>
            <a:endParaRPr lang="ru-RU" sz="4000" b="1" dirty="0">
              <a:solidFill>
                <a:srgbClr val="008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39343" r="50067" b="23988"/>
          <a:stretch/>
        </p:blipFill>
        <p:spPr bwMode="auto">
          <a:xfrm>
            <a:off x="1403649" y="1700807"/>
            <a:ext cx="1070394" cy="115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8" t="13007" r="36836" b="24464"/>
          <a:stretch/>
        </p:blipFill>
        <p:spPr bwMode="auto">
          <a:xfrm>
            <a:off x="251520" y="1700808"/>
            <a:ext cx="94965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1399"/>
            <a:ext cx="1028962" cy="154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54348" y="3011874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Задача </a:t>
            </a:r>
            <a:r>
              <a:rPr lang="ru-RU" sz="2000" i="1" dirty="0" err="1"/>
              <a:t>Фудзита</a:t>
            </a:r>
            <a:r>
              <a:rPr lang="ru-RU" sz="2000" i="1" dirty="0"/>
              <a:t> </a:t>
            </a:r>
            <a:r>
              <a:rPr lang="ru-RU" sz="2000" i="1" dirty="0" err="1"/>
              <a:t>Садаскэ</a:t>
            </a:r>
            <a:r>
              <a:rPr lang="ru-RU" sz="2000" i="1" dirty="0"/>
              <a:t> (1734-1807</a:t>
            </a:r>
            <a:r>
              <a:rPr lang="en-US" sz="2000" i="1" dirty="0"/>
              <a:t> </a:t>
            </a:r>
            <a:r>
              <a:rPr lang="ru-RU" sz="2000" i="1" dirty="0"/>
              <a:t>из книги </a:t>
            </a:r>
            <a:r>
              <a:rPr lang="ru-RU" sz="2000" dirty="0"/>
              <a:t>"Математика в </a:t>
            </a:r>
            <a:r>
              <a:rPr lang="ru-RU" sz="2000" dirty="0" smtClean="0"/>
              <a:t>деталях» 1781 </a:t>
            </a:r>
            <a:r>
              <a:rPr lang="ru-RU" sz="2000" dirty="0"/>
              <a:t>года </a:t>
            </a:r>
            <a:r>
              <a:rPr lang="ru-RU" sz="2000" i="1" dirty="0" smtClean="0"/>
              <a:t>):</a:t>
            </a:r>
            <a:r>
              <a:rPr lang="en-US" sz="2000" i="1" dirty="0" smtClean="0"/>
              <a:t> </a:t>
            </a:r>
            <a:r>
              <a:rPr lang="ru-RU" sz="2000" dirty="0" smtClean="0"/>
              <a:t> </a:t>
            </a:r>
            <a:endParaRPr lang="ru-RU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54348" y="3721003"/>
                <a:ext cx="5400600" cy="1047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 smtClean="0"/>
                  <a:t>Касающиеся окружности с радиусами а и </a:t>
                </a:r>
                <a:r>
                  <a:rPr lang="en-US" sz="2000" dirty="0" smtClean="0"/>
                  <a:t>b</a:t>
                </a:r>
                <a:r>
                  <a:rPr lang="ru-RU" sz="2000" dirty="0" smtClean="0"/>
                  <a:t> касаются прямой </a:t>
                </a:r>
                <a:r>
                  <a:rPr lang="en-US" sz="2000" dirty="0" smtClean="0"/>
                  <a:t>l</a:t>
                </a:r>
                <a:r>
                  <a:rPr lang="ru-RU" sz="2000" dirty="0" smtClean="0"/>
                  <a:t> в точках </a:t>
                </a:r>
                <a:r>
                  <a:rPr lang="en-US" sz="2000" dirty="0" smtClean="0"/>
                  <a:t>D </a:t>
                </a:r>
                <a:r>
                  <a:rPr lang="ru-RU" sz="2000" dirty="0" smtClean="0"/>
                  <a:t> и </a:t>
                </a:r>
                <a:r>
                  <a:rPr lang="en-US" sz="2000" dirty="0" smtClean="0"/>
                  <a:t>E</a:t>
                </a:r>
                <a:r>
                  <a:rPr lang="ru-RU" sz="2000" dirty="0" smtClean="0"/>
                  <a:t>. Показать, что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𝐷𝐸</m:t>
                    </m:r>
                    <m:r>
                      <a:rPr lang="en-US" sz="2000" b="0" i="1" smtClean="0">
                        <a:latin typeface="Cambria Math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/>
                          </a:rPr>
                          <m:t>𝑎𝑏</m:t>
                        </m:r>
                      </m:e>
                    </m:rad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348" y="3721003"/>
                <a:ext cx="5400600" cy="1047723"/>
              </a:xfrm>
              <a:prstGeom prst="rect">
                <a:avLst/>
              </a:prstGeom>
              <a:blipFill rotWithShape="1">
                <a:blip r:embed="rId8"/>
                <a:stretch>
                  <a:fillRect l="-1242" t="-2907" r="-1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699792" y="1742844"/>
            <a:ext cx="5193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Найдите отношение между радиусами желтого и синего  кругов</a:t>
            </a:r>
            <a:endParaRPr lang="ru-RU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12059" r="29116" b="13444"/>
          <a:stretch/>
        </p:blipFill>
        <p:spPr bwMode="auto">
          <a:xfrm>
            <a:off x="203527" y="4826899"/>
            <a:ext cx="1522261" cy="1668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7" b="8794"/>
          <a:stretch/>
        </p:blipFill>
        <p:spPr bwMode="auto">
          <a:xfrm>
            <a:off x="1357217" y="3426963"/>
            <a:ext cx="1397131" cy="113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38846" y="5114012"/>
                <a:ext cx="6792166" cy="109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Cambria Math"/>
                  </a:rPr>
                  <a:t>В круговой сектор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i="0">
                            <a:latin typeface="Cambria Math"/>
                          </a:rPr>
                          <m:t>120</m:t>
                        </m:r>
                      </m:e>
                      <m:sup>
                        <m:r>
                          <a:rPr lang="ru-RU" i="0">
                            <a:latin typeface="Cambria Math"/>
                          </a:rPr>
                          <m:t>°</m:t>
                        </m:r>
                      </m:sup>
                    </m:sSup>
                    <m:r>
                      <a:rPr lang="ru-RU" b="0" i="1" smtClean="0">
                        <a:latin typeface="Cambria Math"/>
                      </a:rPr>
                      <m:t> в</m:t>
                    </m:r>
                    <m:r>
                      <a:rPr lang="ru-RU" i="1">
                        <a:latin typeface="Cambria Math"/>
                      </a:rPr>
                      <m:t>писаны круги, как показано. </m:t>
                    </m:r>
                  </m:oMath>
                </a14:m>
                <a:endParaRPr lang="ru-RU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Покажите, что</m:t>
                    </m:r>
                    <m:r>
                      <a:rPr lang="ru-RU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i="1">
                        <a:latin typeface="Cambria Math"/>
                      </a:rPr>
                      <m:t>c</m:t>
                    </m:r>
                    <m:r>
                      <a:rPr lang="ru-RU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𝑑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3072</m:t>
                            </m:r>
                          </m:e>
                        </m:rad>
                        <m:r>
                          <a:rPr lang="en-US" b="0" i="1" smtClean="0">
                            <a:latin typeface="Cambria Math"/>
                          </a:rPr>
                          <m:t>+62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193</m:t>
                        </m:r>
                      </m:den>
                    </m:f>
                  </m:oMath>
                </a14:m>
                <a:r>
                  <a:rPr lang="en-US" i="1" dirty="0" smtClean="0">
                    <a:latin typeface="Cambria Math"/>
                  </a:rPr>
                  <a:t>, </a:t>
                </a:r>
                <a:endParaRPr lang="ru-RU" i="1" dirty="0" smtClean="0">
                  <a:latin typeface="Cambria Math"/>
                </a:endParaRPr>
              </a:p>
              <a:p>
                <a:r>
                  <a:rPr lang="en-US" dirty="0" smtClean="0">
                    <a:latin typeface="Cambria Math"/>
                  </a:rPr>
                  <a:t>c </a:t>
                </a:r>
                <a:r>
                  <a:rPr lang="en-US" dirty="0">
                    <a:latin typeface="Cambria Math"/>
                  </a:rPr>
                  <a:t>– </a:t>
                </a:r>
                <a:r>
                  <a:rPr lang="ru-RU" dirty="0">
                    <a:latin typeface="Cambria Math"/>
                  </a:rPr>
                  <a:t>радиус красного, </a:t>
                </a:r>
                <a:r>
                  <a:rPr lang="en-US" dirty="0">
                    <a:latin typeface="Cambria Math"/>
                  </a:rPr>
                  <a:t>d – </a:t>
                </a:r>
                <a:r>
                  <a:rPr lang="ru-RU" dirty="0">
                    <a:latin typeface="Cambria Math"/>
                  </a:rPr>
                  <a:t>зеленого круга</a:t>
                </a:r>
                <a:r>
                  <a:rPr lang="ru-RU" dirty="0" smtClean="0">
                    <a:latin typeface="Cambria Math"/>
                  </a:rPr>
                  <a:t>.</a:t>
                </a:r>
                <a:endParaRPr lang="ru-RU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846" y="5114012"/>
                <a:ext cx="6792166" cy="1094467"/>
              </a:xfrm>
              <a:prstGeom prst="rect">
                <a:avLst/>
              </a:prstGeom>
              <a:blipFill rotWithShape="1">
                <a:blip r:embed="rId12"/>
                <a:stretch>
                  <a:fillRect l="-718" t="-2235" b="-7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82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11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98140" y="163623"/>
            <a:ext cx="6481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b="1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Результат решения задачи 2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0" r="52209" b="47295"/>
          <a:stretch/>
        </p:blipFill>
        <p:spPr bwMode="auto">
          <a:xfrm>
            <a:off x="3011452" y="882840"/>
            <a:ext cx="3528392" cy="143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4" t="20859" r="9676" b="13168"/>
          <a:stretch/>
        </p:blipFill>
        <p:spPr bwMode="auto">
          <a:xfrm>
            <a:off x="395536" y="2460993"/>
            <a:ext cx="8352928" cy="40813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33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52" y="-128362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2817"/>
            <a:ext cx="7571183" cy="105354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Реконструкция задачи 1 </a:t>
            </a: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2610" r="10430" b="6018"/>
          <a:stretch/>
        </p:blipFill>
        <p:spPr bwMode="auto">
          <a:xfrm>
            <a:off x="395536" y="1772816"/>
            <a:ext cx="4320480" cy="358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t="25690" r="91298" b="69661"/>
          <a:stretch/>
        </p:blipFill>
        <p:spPr bwMode="auto">
          <a:xfrm>
            <a:off x="7740352" y="214491"/>
            <a:ext cx="1126380" cy="129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9511" y="5678408"/>
                <a:ext cx="8715303" cy="999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Покажите, что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𝑏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40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ru-RU" sz="2400" dirty="0" smtClean="0"/>
                  <a:t>где </a:t>
                </a:r>
                <a:r>
                  <a:rPr lang="en-US" sz="2400" dirty="0" smtClean="0"/>
                  <a:t>a </a:t>
                </a:r>
                <a:r>
                  <a:rPr lang="ru-RU" sz="2400" dirty="0" smtClean="0"/>
                  <a:t>и </a:t>
                </a:r>
                <a:r>
                  <a:rPr lang="en-US" sz="2400" dirty="0" smtClean="0"/>
                  <a:t>b</a:t>
                </a:r>
                <a:r>
                  <a:rPr lang="ru-RU" sz="2400" dirty="0" smtClean="0"/>
                  <a:t> – катеты,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2400" dirty="0" smtClean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/>
                  <a:t> - </a:t>
                </a:r>
                <a:r>
                  <a:rPr lang="ru-RU" sz="2400" dirty="0" smtClean="0"/>
                  <a:t>радиусы прилежащих к ним кругов.</a:t>
                </a:r>
                <a:endParaRPr lang="ru-RU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5678408"/>
                <a:ext cx="8715303" cy="999697"/>
              </a:xfrm>
              <a:prstGeom prst="rect">
                <a:avLst/>
              </a:prstGeom>
              <a:blipFill rotWithShape="1">
                <a:blip r:embed="rId7"/>
                <a:stretch>
                  <a:fillRect l="-1049" b="-128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E:\Выступления для сафу\Сангаку\Анимация\Sangaku1(1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95" y="1628800"/>
            <a:ext cx="3897093" cy="41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95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11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2946"/>
            <a:ext cx="706712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Реконструкция задач 2 и 3</a:t>
            </a:r>
            <a:endParaRPr lang="ru-RU" b="1" dirty="0">
              <a:solidFill>
                <a:srgbClr val="008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513" r="19625" b="8154"/>
          <a:stretch/>
        </p:blipFill>
        <p:spPr bwMode="auto">
          <a:xfrm>
            <a:off x="6078468" y="1201649"/>
            <a:ext cx="2722836" cy="201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27529" r="85884" b="70342"/>
          <a:stretch/>
        </p:blipFill>
        <p:spPr bwMode="auto">
          <a:xfrm>
            <a:off x="4701172" y="1649798"/>
            <a:ext cx="1377296" cy="82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:\Выступления для сафу\Сангаку\Анимация\Sangaku3(1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14" y="3384257"/>
            <a:ext cx="2200110" cy="226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0810" y="5642748"/>
            <a:ext cx="4875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Покажите,  </a:t>
            </a:r>
            <a:r>
              <a:rPr lang="ru-RU" sz="2000" dirty="0"/>
              <a:t>что стороны относятся </a:t>
            </a:r>
            <a:endParaRPr lang="ru-RU" sz="2000" dirty="0" smtClean="0"/>
          </a:p>
          <a:p>
            <a:r>
              <a:rPr lang="ru-RU" sz="2000" dirty="0" smtClean="0"/>
              <a:t>как </a:t>
            </a:r>
            <a:r>
              <a:rPr lang="ru-RU" sz="2000" dirty="0"/>
              <a:t>5:8, если зеленые треугольники касаются оранжевых окружностей.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9211" y="58666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Найдите высоту трапеции, при которой радиусы всех окружностей равны.</a:t>
            </a:r>
          </a:p>
        </p:txBody>
      </p:sp>
      <p:pic>
        <p:nvPicPr>
          <p:cNvPr id="10" name="Picture 3" descr="E:\Выступления для сафу\Сангаку\Анимация\2 задача(2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1" y="2433448"/>
            <a:ext cx="2137823" cy="344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9450" t="15119" r="56294" b="8337"/>
          <a:stretch/>
        </p:blipFill>
        <p:spPr>
          <a:xfrm>
            <a:off x="2546603" y="952596"/>
            <a:ext cx="1681349" cy="2348091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26219" r="88804" b="69702"/>
          <a:stretch/>
        </p:blipFill>
        <p:spPr bwMode="auto">
          <a:xfrm>
            <a:off x="977567" y="1484784"/>
            <a:ext cx="1008113" cy="109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6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793558" y="131528"/>
            <a:ext cx="6768752" cy="1008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rgbClr val="008000"/>
                </a:solidFill>
              </a:rPr>
              <a:t>Реконструкция </a:t>
            </a:r>
            <a:r>
              <a:rPr lang="ru-RU" sz="4400" b="1" dirty="0" smtClean="0">
                <a:solidFill>
                  <a:srgbClr val="008000"/>
                </a:solidFill>
              </a:rPr>
              <a:t>задач 4 и</a:t>
            </a:r>
            <a:r>
              <a:rPr lang="ru-RU" sz="4400" dirty="0" smtClean="0">
                <a:solidFill>
                  <a:srgbClr val="008000"/>
                </a:solidFill>
              </a:rPr>
              <a:t> </a:t>
            </a:r>
            <a:r>
              <a:rPr lang="ru-RU" sz="4400" b="1" dirty="0" smtClean="0">
                <a:solidFill>
                  <a:srgbClr val="008000"/>
                </a:solidFill>
              </a:rPr>
              <a:t>5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-795" r="6010" b="5253"/>
          <a:stretch/>
        </p:blipFill>
        <p:spPr bwMode="auto">
          <a:xfrm>
            <a:off x="6372200" y="903293"/>
            <a:ext cx="2190110" cy="191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25334" r="79887" b="69567"/>
          <a:stretch/>
        </p:blipFill>
        <p:spPr bwMode="auto">
          <a:xfrm>
            <a:off x="5134833" y="1549578"/>
            <a:ext cx="936793" cy="88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E:\Выступления для сафу\Сангаку\Анимация\Sangaku_5(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45230"/>
            <a:ext cx="2961903" cy="328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07665" y="6015504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Найдите отношение стороны </a:t>
            </a:r>
          </a:p>
          <a:p>
            <a:r>
              <a:rPr lang="ru-RU" sz="2000" dirty="0" smtClean="0"/>
              <a:t>квадрата к радиусу круга.</a:t>
            </a:r>
            <a:endParaRPr lang="ru-RU" sz="2000" dirty="0"/>
          </a:p>
        </p:txBody>
      </p:sp>
      <p:pic>
        <p:nvPicPr>
          <p:cNvPr id="8" name="Picture 2" descr="E:\Выступления для сафу\Сангаку\Анимация\Cangaku_4(1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3168352" cy="25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8000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Найдите отношение катетов, при котором сторона квадрата равна диаметру окружности.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8" t="12626" r="3052" b="18073"/>
          <a:stretch/>
        </p:blipFill>
        <p:spPr bwMode="auto">
          <a:xfrm>
            <a:off x="1480934" y="1324564"/>
            <a:ext cx="2970167" cy="186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14748" r="13668"/>
          <a:stretch/>
        </p:blipFill>
        <p:spPr>
          <a:xfrm>
            <a:off x="328805" y="1659510"/>
            <a:ext cx="115212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0" y="1250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5454" r="9058" b="5458"/>
          <a:stretch/>
        </p:blipFill>
        <p:spPr bwMode="auto">
          <a:xfrm>
            <a:off x="6407345" y="953415"/>
            <a:ext cx="1847970" cy="188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 flipH="1">
            <a:off x="1367136" y="118025"/>
            <a:ext cx="6768752" cy="1008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Реконструкция задач 6 и</a:t>
            </a:r>
            <a:r>
              <a:rPr lang="ru-RU" sz="4400" dirty="0" smtClean="0">
                <a:solidFill>
                  <a:srgbClr val="008000"/>
                </a:solidFill>
              </a:rPr>
              <a:t> </a:t>
            </a:r>
            <a:r>
              <a:rPr lang="en-US" sz="4400" b="1" dirty="0" smtClean="0">
                <a:solidFill>
                  <a:srgbClr val="008000"/>
                </a:solidFill>
              </a:rPr>
              <a:t>7</a:t>
            </a:r>
            <a:endParaRPr lang="ru-RU" sz="4400" b="1" dirty="0" smtClean="0">
              <a:solidFill>
                <a:srgbClr val="008000"/>
              </a:solidFill>
            </a:endParaRPr>
          </a:p>
          <a:p>
            <a:endParaRPr lang="ru-RU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8" t="25632" r="74618" b="70164"/>
          <a:stretch/>
        </p:blipFill>
        <p:spPr bwMode="auto">
          <a:xfrm>
            <a:off x="4751512" y="1331847"/>
            <a:ext cx="1175479" cy="112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51512" y="559679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Найдите положение </a:t>
            </a:r>
            <a:r>
              <a:rPr lang="ru-RU" sz="2000" dirty="0"/>
              <a:t>точки на стороне квадрата, </a:t>
            </a:r>
            <a:r>
              <a:rPr lang="ru-RU" sz="2000" dirty="0" smtClean="0"/>
              <a:t> когда треугольники имеют </a:t>
            </a:r>
            <a:r>
              <a:rPr lang="ru-RU" sz="2000" dirty="0"/>
              <a:t>равные площади.</a:t>
            </a:r>
          </a:p>
        </p:txBody>
      </p:sp>
      <p:pic>
        <p:nvPicPr>
          <p:cNvPr id="7172" name="Picture 4" descr="E:\Выступления для сафу\Сангаку\Анимация\Sangaku_7(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37" y="2844628"/>
            <a:ext cx="2614242" cy="28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Выступления для сафу\Сангаку\Анимация\Sangaku6(2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06923"/>
            <a:ext cx="2781765" cy="27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5160" y="5561005"/>
            <a:ext cx="50319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Покажите, что  если точка </a:t>
            </a:r>
            <a:r>
              <a:rPr lang="en-US" dirty="0" smtClean="0"/>
              <a:t>D </a:t>
            </a:r>
            <a:r>
              <a:rPr lang="ru-RU" dirty="0" smtClean="0"/>
              <a:t>делит  катет </a:t>
            </a:r>
          </a:p>
          <a:p>
            <a:r>
              <a:rPr lang="ru-RU" dirty="0" smtClean="0"/>
              <a:t>в отношении 2:1 , то</a:t>
            </a:r>
            <a:r>
              <a:rPr lang="en-US" dirty="0" smtClean="0"/>
              <a:t> </a:t>
            </a:r>
            <a:r>
              <a:rPr lang="ru-RU" dirty="0" smtClean="0"/>
              <a:t>площадь большего </a:t>
            </a:r>
          </a:p>
          <a:p>
            <a:r>
              <a:rPr lang="ru-RU" dirty="0" smtClean="0"/>
              <a:t>зеленого треугольника равна сумме </a:t>
            </a:r>
          </a:p>
          <a:p>
            <a:r>
              <a:rPr lang="ru-RU" dirty="0" smtClean="0"/>
              <a:t>площадей синего и рыжего</a:t>
            </a:r>
            <a:r>
              <a:rPr lang="ru-RU" sz="2000" dirty="0" smtClean="0"/>
              <a:t>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5715" y="1126138"/>
            <a:ext cx="2586255" cy="20148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664" y="1469280"/>
            <a:ext cx="112176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3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0" y="1250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 flipH="1">
            <a:off x="1259632" y="152912"/>
            <a:ext cx="6768752" cy="1008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Реконструкция задач 8 и 9</a:t>
            </a:r>
          </a:p>
          <a:p>
            <a:endParaRPr lang="ru-RU" dirty="0"/>
          </a:p>
        </p:txBody>
      </p:sp>
      <p:pic>
        <p:nvPicPr>
          <p:cNvPr id="10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79" y="2830138"/>
            <a:ext cx="2371895" cy="3024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62614" y="5694649"/>
            <a:ext cx="420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Получи формулу зависимости радиуса маленьких кругов от радиуса большого круга.</a:t>
            </a:r>
            <a:endParaRPr lang="ru-RU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t="25213" r="68951" b="69724"/>
          <a:stretch/>
        </p:blipFill>
        <p:spPr bwMode="auto">
          <a:xfrm>
            <a:off x="4734849" y="1439257"/>
            <a:ext cx="96672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28349" t="29294" r="33261" b="10226"/>
          <a:stretch/>
        </p:blipFill>
        <p:spPr>
          <a:xfrm>
            <a:off x="5936469" y="894144"/>
            <a:ext cx="2193994" cy="2160240"/>
          </a:xfrm>
          <a:prstGeom prst="rect">
            <a:avLst/>
          </a:prstGeom>
        </p:spPr>
      </p:pic>
      <p:pic>
        <p:nvPicPr>
          <p:cNvPr id="12" name="Picture 2" descr="E:\Выступления для сафу\Сангаку\Анимация\Cangaku_8(1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16" y="2473747"/>
            <a:ext cx="2100359" cy="327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r="23332"/>
          <a:stretch/>
        </p:blipFill>
        <p:spPr>
          <a:xfrm>
            <a:off x="1787196" y="1171207"/>
            <a:ext cx="2401563" cy="18831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/>
          <a:srcRect l="8656" t="10699" r="3604" b="7441"/>
          <a:stretch/>
        </p:blipFill>
        <p:spPr>
          <a:xfrm>
            <a:off x="609075" y="1465635"/>
            <a:ext cx="936104" cy="10081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215" y="58331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Покажите, что  отношение сторон квадратов равно отношению катетов</a:t>
            </a:r>
          </a:p>
        </p:txBody>
      </p:sp>
    </p:spTree>
    <p:extLst>
      <p:ext uri="{BB962C8B-B14F-4D97-AF65-F5344CB8AC3E}">
        <p14:creationId xmlns:p14="http://schemas.microsoft.com/office/powerpoint/2010/main" val="41338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9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8000"/>
                </a:solidFill>
              </a:rPr>
              <a:t>Введение</a:t>
            </a:r>
            <a:endParaRPr lang="ru-RU" sz="4800" b="1" dirty="0">
              <a:solidFill>
                <a:srgbClr val="008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584" y="1268760"/>
            <a:ext cx="8612102" cy="5001917"/>
          </a:xfrm>
        </p:spPr>
        <p:txBody>
          <a:bodyPr>
            <a:normAutofit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100" b="1" dirty="0" smtClean="0">
                <a:solidFill>
                  <a:srgbClr val="000000"/>
                </a:solidFill>
              </a:rPr>
              <a:t>Сангаку </a:t>
            </a:r>
            <a:r>
              <a:rPr lang="ru-RU" sz="3100" dirty="0" smtClean="0">
                <a:solidFill>
                  <a:srgbClr val="000000"/>
                </a:solidFill>
              </a:rPr>
              <a:t>– это таблички с  математическими задачами, а также с ответами на задачи других табличек, которые Японцы вывешивали на стенах храмов.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3100" dirty="0" smtClean="0">
              <a:solidFill>
                <a:srgbClr val="000000"/>
              </a:solidFill>
            </a:endParaRPr>
          </a:p>
        </p:txBody>
      </p:sp>
      <p:pic>
        <p:nvPicPr>
          <p:cNvPr id="2050" name="Picture 2" descr="http://tnu.podelise.ru/pars_docs/refs/281/280791/280791_html_1b54dba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"/>
          <a:stretch/>
        </p:blipFill>
        <p:spPr bwMode="auto">
          <a:xfrm>
            <a:off x="251520" y="3645024"/>
            <a:ext cx="393158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3402954"/>
            <a:ext cx="4633147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dirty="0">
                <a:solidFill>
                  <a:srgbClr val="000000"/>
                </a:solidFill>
              </a:rPr>
              <a:t>Наибольшее развитие искусство </a:t>
            </a:r>
            <a:r>
              <a:rPr lang="ru-RU" sz="3200" dirty="0" err="1">
                <a:solidFill>
                  <a:srgbClr val="000000"/>
                </a:solidFill>
              </a:rPr>
              <a:t>сангаку</a:t>
            </a:r>
            <a:r>
              <a:rPr lang="ru-RU" sz="3200" dirty="0">
                <a:solidFill>
                  <a:srgbClr val="000000"/>
                </a:solidFill>
              </a:rPr>
              <a:t> получило в эпоху Эдо</a:t>
            </a:r>
            <a:r>
              <a:rPr lang="en-US" sz="3200" dirty="0">
                <a:solidFill>
                  <a:srgbClr val="000000"/>
                </a:solidFill>
              </a:rPr>
              <a:t> (</a:t>
            </a:r>
            <a:r>
              <a:rPr lang="ru-RU" sz="3200" dirty="0">
                <a:solidFill>
                  <a:srgbClr val="000000"/>
                </a:solidFill>
              </a:rPr>
              <a:t>1603</a:t>
            </a:r>
            <a:r>
              <a:rPr lang="en-US" sz="3200" dirty="0">
                <a:solidFill>
                  <a:srgbClr val="000000"/>
                </a:solidFill>
              </a:rPr>
              <a:t>-</a:t>
            </a:r>
            <a:r>
              <a:rPr lang="ru-RU" sz="3200" dirty="0">
                <a:solidFill>
                  <a:srgbClr val="000000"/>
                </a:solidFill>
              </a:rPr>
              <a:t>1867 гг.)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6103132"/>
            <a:ext cx="3684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Сангаку (1846), префектура </a:t>
            </a:r>
            <a:r>
              <a:rPr lang="ru-RU" i="1" dirty="0" err="1"/>
              <a:t>Мияги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5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0" y="1250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/>
          <a:srcRect l="20404" t="17171" r="22866" b="22166"/>
          <a:stretch/>
        </p:blipFill>
        <p:spPr bwMode="auto">
          <a:xfrm>
            <a:off x="6072947" y="833928"/>
            <a:ext cx="25577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Объект 2"/>
          <p:cNvSpPr txBox="1">
            <a:spLocks/>
          </p:cNvSpPr>
          <p:nvPr/>
        </p:nvSpPr>
        <p:spPr>
          <a:xfrm flipH="1">
            <a:off x="1581547" y="205301"/>
            <a:ext cx="6768752" cy="100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Реконструкция задач</a:t>
            </a:r>
            <a:r>
              <a:rPr lang="ru-RU" sz="4400" dirty="0" smtClean="0">
                <a:solidFill>
                  <a:srgbClr val="008000"/>
                </a:solidFill>
              </a:rPr>
              <a:t> </a:t>
            </a:r>
            <a:r>
              <a:rPr lang="ru-RU" sz="4400" b="1" dirty="0" smtClean="0">
                <a:solidFill>
                  <a:srgbClr val="008000"/>
                </a:solidFill>
              </a:rPr>
              <a:t>10 и11</a:t>
            </a:r>
          </a:p>
          <a:p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4" t="25064" r="63433" b="69759"/>
          <a:stretch/>
        </p:blipFill>
        <p:spPr bwMode="auto">
          <a:xfrm>
            <a:off x="4974569" y="1707314"/>
            <a:ext cx="1006122" cy="107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43" y="3372004"/>
            <a:ext cx="2680990" cy="2844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7443" y="6008238"/>
            <a:ext cx="8000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Найти отношение радиусов </a:t>
            </a:r>
          </a:p>
          <a:p>
            <a:r>
              <a:rPr lang="ru-RU" sz="2000" dirty="0" smtClean="0"/>
              <a:t>большой и малой окружностей.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7491" y="1149503"/>
            <a:ext cx="2598625" cy="2149974"/>
          </a:xfrm>
          <a:prstGeom prst="rect">
            <a:avLst/>
          </a:prstGeom>
        </p:spPr>
      </p:pic>
      <p:pic>
        <p:nvPicPr>
          <p:cNvPr id="11" name="Picture 2" descr="E:\Выступления для сафу\Сангаку\Анимация\Sangaku10(1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0" y="3145417"/>
            <a:ext cx="3268744" cy="25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510" y="1729018"/>
            <a:ext cx="1109568" cy="11827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0295" y="56118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Найдите отношение боковой стороны </a:t>
            </a:r>
          </a:p>
          <a:p>
            <a:r>
              <a:rPr lang="ru-RU" dirty="0"/>
              <a:t>равнобедренного треугольника к его</a:t>
            </a:r>
          </a:p>
          <a:p>
            <a:r>
              <a:rPr lang="ru-RU" dirty="0"/>
              <a:t>основанию, при котором три </a:t>
            </a:r>
          </a:p>
          <a:p>
            <a:r>
              <a:rPr lang="ru-RU" dirty="0"/>
              <a:t>окружности равны</a:t>
            </a:r>
          </a:p>
        </p:txBody>
      </p:sp>
    </p:spTree>
    <p:extLst>
      <p:ext uri="{BB962C8B-B14F-4D97-AF65-F5344CB8AC3E}">
        <p14:creationId xmlns:p14="http://schemas.microsoft.com/office/powerpoint/2010/main" val="36167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0469" t="20706" r="41731" b="25430"/>
          <a:stretch/>
        </p:blipFill>
        <p:spPr>
          <a:xfrm>
            <a:off x="6368277" y="985120"/>
            <a:ext cx="2385108" cy="212423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5" t="25534" r="58142" b="69792"/>
          <a:stretch/>
        </p:blipFill>
        <p:spPr bwMode="auto">
          <a:xfrm>
            <a:off x="5004048" y="1800437"/>
            <a:ext cx="1008112" cy="10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 flipH="1">
            <a:off x="1708676" y="278678"/>
            <a:ext cx="6372588" cy="100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Реконструкция задач</a:t>
            </a:r>
            <a:r>
              <a:rPr lang="ru-RU" sz="4400" dirty="0" smtClean="0">
                <a:solidFill>
                  <a:srgbClr val="008000"/>
                </a:solidFill>
              </a:rPr>
              <a:t> </a:t>
            </a:r>
            <a:r>
              <a:rPr lang="ru-RU" sz="4400" b="1" dirty="0" smtClean="0">
                <a:solidFill>
                  <a:srgbClr val="008000"/>
                </a:solidFill>
              </a:rPr>
              <a:t>12 и 13</a:t>
            </a:r>
          </a:p>
          <a:p>
            <a:endParaRPr lang="ru-RU" dirty="0"/>
          </a:p>
        </p:txBody>
      </p:sp>
      <p:pic>
        <p:nvPicPr>
          <p:cNvPr id="9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26" y="3178782"/>
            <a:ext cx="3364659" cy="25327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83968" y="5644213"/>
            <a:ext cx="85832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Найдите </a:t>
            </a:r>
            <a:r>
              <a:rPr lang="ru-RU" sz="2000" dirty="0"/>
              <a:t>отношение радиусов окружностей,  </a:t>
            </a:r>
            <a:endParaRPr lang="ru-RU" sz="2000" dirty="0" smtClean="0"/>
          </a:p>
          <a:p>
            <a:r>
              <a:rPr lang="ru-RU" sz="2000" dirty="0" smtClean="0"/>
              <a:t>вписанных </a:t>
            </a:r>
            <a:r>
              <a:rPr lang="ru-RU" sz="2000" dirty="0"/>
              <a:t>в острые углы </a:t>
            </a:r>
            <a:r>
              <a:rPr lang="ru-RU" sz="2000" dirty="0" smtClean="0"/>
              <a:t>прямоугольного </a:t>
            </a:r>
          </a:p>
          <a:p>
            <a:r>
              <a:rPr lang="ru-RU" sz="2000" dirty="0" smtClean="0"/>
              <a:t>треугольника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6081" y="1093346"/>
            <a:ext cx="2077171" cy="18490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285" y="1801965"/>
            <a:ext cx="1133954" cy="9571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1698" y="568446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Найти отношение радиусов, </a:t>
            </a:r>
            <a:endParaRPr lang="ru-RU" sz="2000" dirty="0" smtClean="0"/>
          </a:p>
          <a:p>
            <a:r>
              <a:rPr lang="ru-RU" sz="2000" dirty="0" smtClean="0"/>
              <a:t>при </a:t>
            </a:r>
            <a:r>
              <a:rPr lang="ru-RU" sz="2000" dirty="0"/>
              <a:t>котором все окружности </a:t>
            </a:r>
            <a:endParaRPr lang="ru-RU" sz="2000" dirty="0" smtClean="0"/>
          </a:p>
          <a:p>
            <a:r>
              <a:rPr lang="ru-RU" sz="2000" dirty="0" smtClean="0"/>
              <a:t>касаются</a:t>
            </a:r>
            <a:endParaRPr lang="ru-RU" sz="2000" dirty="0"/>
          </a:p>
        </p:txBody>
      </p:sp>
      <p:pic>
        <p:nvPicPr>
          <p:cNvPr id="13" name="Picture 2" descr="E:\Выступления для сафу\Сангаку\Анимация\Sangaku12(1)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43" y="3049661"/>
            <a:ext cx="2711119" cy="263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8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0" y="1250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4752528" cy="792088"/>
          </a:xfrm>
        </p:spPr>
        <p:txBody>
          <a:bodyPr>
            <a:normAutofit/>
          </a:bodyPr>
          <a:lstStyle/>
          <a:p>
            <a:pPr algn="l">
              <a:spcBef>
                <a:spcPct val="20000"/>
              </a:spcBef>
            </a:pPr>
            <a:r>
              <a:rPr lang="ru-RU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Решение задачи 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" t="22842" r="8255" b="13698"/>
          <a:stretch/>
        </p:blipFill>
        <p:spPr bwMode="auto">
          <a:xfrm>
            <a:off x="354061" y="2648606"/>
            <a:ext cx="8394403" cy="38917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4" t="20859" r="9676" b="13168"/>
          <a:stretch/>
        </p:blipFill>
        <p:spPr bwMode="auto">
          <a:xfrm>
            <a:off x="3203848" y="908720"/>
            <a:ext cx="3168352" cy="1548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0" y="1250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 flipH="1">
            <a:off x="1547664" y="260647"/>
            <a:ext cx="6984776" cy="100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Аналитическое решение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задачи</a:t>
            </a:r>
            <a:r>
              <a:rPr lang="ru-RU" sz="4400" dirty="0" smtClean="0">
                <a:solidFill>
                  <a:srgbClr val="008000"/>
                </a:solidFill>
              </a:rPr>
              <a:t> </a:t>
            </a:r>
            <a:r>
              <a:rPr lang="ru-RU" sz="4400" b="1" dirty="0" smtClean="0">
                <a:solidFill>
                  <a:srgbClr val="008000"/>
                </a:solidFill>
              </a:rPr>
              <a:t>10 (самой сложной)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339752" y="1412776"/>
                <a:ext cx="6480719" cy="1369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dirty="0" smtClean="0"/>
                  <a:t>Покажите, что если радиусы окружностей равны, то </a:t>
                </a:r>
                <a:r>
                  <a:rPr lang="ru-RU" sz="2400" dirty="0"/>
                  <a:t>боковая сторона равнобедренного треугольника </a:t>
                </a:r>
                <a:r>
                  <a:rPr lang="ru-RU" sz="2400" dirty="0" smtClean="0"/>
                  <a:t>составляет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b="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ru-RU" sz="2400" b="0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sz="2400" dirty="0"/>
                  <a:t>  его основания 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412776"/>
                <a:ext cx="6480719" cy="1369927"/>
              </a:xfrm>
              <a:prstGeom prst="rect">
                <a:avLst/>
              </a:prstGeom>
              <a:blipFill rotWithShape="1">
                <a:blip r:embed="rId5"/>
                <a:stretch>
                  <a:fillRect l="-1505" t="-3571" b="-3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/>
          <p:nvPr/>
        </p:nvPicPr>
        <p:blipFill rotWithShape="1">
          <a:blip r:embed="rId6"/>
          <a:srcRect l="10986" t="2183" r="44625" b="23214"/>
          <a:stretch/>
        </p:blipFill>
        <p:spPr bwMode="auto">
          <a:xfrm>
            <a:off x="361300" y="2708920"/>
            <a:ext cx="3956903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4318203" y="3416730"/>
                <a:ext cx="4572000" cy="247785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ru-RU" sz="2400" b="1" dirty="0" smtClean="0"/>
                  <a:t>Обозначения</a:t>
                </a:r>
                <a:r>
                  <a:rPr lang="ru-RU" sz="2400" dirty="0" smtClean="0"/>
                  <a:t>: </a:t>
                </a:r>
                <a:r>
                  <a:rPr lang="en-US" sz="2400" dirty="0" smtClean="0"/>
                  <a:t>a – </a:t>
                </a:r>
                <a:r>
                  <a:rPr lang="ru-RU" sz="2400" dirty="0" smtClean="0"/>
                  <a:t>основание;     </a:t>
                </a:r>
                <a:r>
                  <a:rPr lang="en-US" sz="2400" dirty="0" smtClean="0"/>
                  <a:t>b- </a:t>
                </a:r>
                <a:r>
                  <a:rPr lang="ru-RU" sz="2400" dirty="0" smtClean="0"/>
                  <a:t>боковая сторона; </a:t>
                </a:r>
                <a:r>
                  <a:rPr lang="en-US" sz="2400" dirty="0" smtClean="0"/>
                  <a:t>x</a:t>
                </a:r>
                <a:r>
                  <a:rPr lang="ru-RU" sz="2400" dirty="0" smtClean="0"/>
                  <a:t> - сторона </a:t>
                </a:r>
                <a:r>
                  <a:rPr lang="ru-RU" sz="2400" dirty="0"/>
                  <a:t>квадрата </a:t>
                </a:r>
                <a:r>
                  <a:rPr lang="ru-RU" sz="2400" dirty="0" smtClean="0"/>
                  <a:t>, </a:t>
                </a:r>
                <a:r>
                  <a:rPr lang="ru-RU" sz="2400" dirty="0"/>
                  <a:t>высоту </a:t>
                </a:r>
                <a:r>
                  <a:rPr lang="ru-RU" sz="2400" dirty="0" smtClean="0"/>
                  <a:t>СН = </a:t>
                </a:r>
                <a:r>
                  <a:rPr lang="en-US" sz="2400" dirty="0" smtClean="0"/>
                  <a:t>h</a:t>
                </a:r>
                <a:r>
                  <a:rPr lang="ru-RU" sz="2400" dirty="0"/>
                  <a:t>, </a:t>
                </a:r>
                <a:r>
                  <a:rPr lang="ru-RU" sz="2400" dirty="0" smtClean="0"/>
                  <a:t>отрезки </a:t>
                </a:r>
                <a:r>
                  <a:rPr lang="ru-RU" sz="2400" dirty="0"/>
                  <a:t>боковых сторон С</a:t>
                </a:r>
                <a:r>
                  <a:rPr lang="en-US" sz="2400" dirty="0"/>
                  <a:t>L</a:t>
                </a:r>
                <a:r>
                  <a:rPr lang="ru-RU" sz="2400" dirty="0"/>
                  <a:t>=</a:t>
                </a:r>
                <a:r>
                  <a:rPr lang="en-US" sz="2400" dirty="0"/>
                  <a:t>NC</a:t>
                </a:r>
                <a:r>
                  <a:rPr lang="ru-RU" sz="2400" dirty="0"/>
                  <a:t>=</a:t>
                </a:r>
                <a:r>
                  <a:rPr lang="en-US" sz="2400" dirty="0"/>
                  <a:t>y</a:t>
                </a:r>
                <a:r>
                  <a:rPr lang="ru-RU" sz="2400" dirty="0"/>
                  <a:t>, </a:t>
                </a:r>
                <a:endParaRPr lang="ru-RU" sz="2400" dirty="0" smtClean="0"/>
              </a:p>
              <a:p>
                <a:r>
                  <a:rPr lang="ru-RU" sz="2400" dirty="0" smtClean="0"/>
                  <a:t>α-острый </a:t>
                </a:r>
                <a:r>
                  <a:rPr lang="ru-RU" sz="2400" dirty="0"/>
                  <a:t>угол при </a:t>
                </a:r>
                <a:r>
                  <a:rPr lang="ru-RU" sz="2400" dirty="0" smtClean="0"/>
                  <a:t>основании. Искомое отношение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i="1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ru-RU" sz="2400" dirty="0"/>
                  <a:t> =</a:t>
                </a:r>
                <a:r>
                  <a:rPr lang="en-US" sz="2400" dirty="0"/>
                  <a:t>t</a:t>
                </a:r>
                <a:r>
                  <a:rPr lang="ru-RU" sz="2400" dirty="0"/>
                  <a:t>.</a:t>
                </a: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203" y="3416730"/>
                <a:ext cx="4572000" cy="2477858"/>
              </a:xfrm>
              <a:prstGeom prst="rect">
                <a:avLst/>
              </a:prstGeom>
              <a:blipFill rotWithShape="1">
                <a:blip r:embed="rId7"/>
                <a:stretch>
                  <a:fillRect l="-2000" t="-1966" r="-2000" b="-12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47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0" y="1250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 flipH="1">
            <a:off x="1547664" y="260647"/>
            <a:ext cx="6984776" cy="100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Аналитическое решение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задачи</a:t>
            </a:r>
            <a:r>
              <a:rPr lang="ru-RU" sz="4400" dirty="0" smtClean="0">
                <a:solidFill>
                  <a:srgbClr val="008000"/>
                </a:solidFill>
              </a:rPr>
              <a:t> </a:t>
            </a:r>
            <a:r>
              <a:rPr lang="ru-RU" sz="4400" b="1" dirty="0" smtClean="0">
                <a:solidFill>
                  <a:srgbClr val="008000"/>
                </a:solidFill>
              </a:rPr>
              <a:t>10 (самой сложной)</a:t>
            </a:r>
          </a:p>
          <a:p>
            <a:endParaRPr lang="ru-RU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5"/>
          <a:srcRect l="10986" t="2183" r="44625" b="23214"/>
          <a:stretch/>
        </p:blipFill>
        <p:spPr bwMode="auto">
          <a:xfrm>
            <a:off x="179512" y="1703348"/>
            <a:ext cx="3956903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4283968" y="1703348"/>
                <a:ext cx="4572000" cy="35918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ru-RU" sz="2400" dirty="0" smtClean="0"/>
                  <a:t>1. Выражение сторон </a:t>
                </a:r>
                <a:r>
                  <a:rPr lang="ru-RU" sz="2400" dirty="0"/>
                  <a:t>квадрата через длины сторон </a:t>
                </a:r>
                <a:r>
                  <a:rPr lang="ru-RU" sz="2400" dirty="0" smtClean="0"/>
                  <a:t>АВС</a:t>
                </a:r>
                <a:r>
                  <a:rPr lang="ru-RU" sz="2400" dirty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ru-RU" sz="2400" i="1">
                        <a:latin typeface="Cambria Math"/>
                      </a:rPr>
                      <m:t>𝑡𝑔</m:t>
                    </m:r>
                    <m:r>
                      <a:rPr lang="ru-RU" sz="2400" i="1">
                        <a:latin typeface="Cambria Math"/>
                      </a:rPr>
                      <m:t>𝛼</m:t>
                    </m:r>
                    <m:r>
                      <a:rPr lang="ru-RU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i="1">
                            <a:latin typeface="Cambria Math"/>
                          </a:rPr>
                          <m:t>2</m:t>
                        </m:r>
                        <m:r>
                          <a:rPr lang="ru-RU" sz="24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ru-RU" sz="2400" i="1">
                            <a:latin typeface="Cambria Math"/>
                          </a:rPr>
                          <m:t>𝑎</m:t>
                        </m:r>
                        <m:r>
                          <a:rPr lang="ru-RU" sz="2400" i="1">
                            <a:latin typeface="Cambria Math"/>
                          </a:rPr>
                          <m:t>−</m:t>
                        </m:r>
                        <m:r>
                          <a:rPr lang="ru-RU" sz="24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ru-RU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i="1">
                            <a:latin typeface="Cambria Math"/>
                          </a:rPr>
                          <m:t>2</m:t>
                        </m:r>
                        <m:r>
                          <a:rPr lang="ru-RU" sz="2400" i="1">
                            <a:latin typeface="Cambria Math"/>
                          </a:rPr>
                          <m:t>h</m:t>
                        </m:r>
                      </m:num>
                      <m:den>
                        <m:r>
                          <a:rPr lang="ru-RU" sz="2400" i="1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ru-RU" sz="2400" dirty="0"/>
                  <a:t> </a:t>
                </a:r>
                <a:r>
                  <a:rPr lang="ru-RU" sz="2400" dirty="0" smtClean="0"/>
                  <a:t>,</a:t>
                </a:r>
              </a:p>
              <a:p>
                <a:r>
                  <a:rPr lang="ru-RU" sz="2400" dirty="0" smtClean="0"/>
                  <a:t> 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/>
                      </a:rPr>
                      <m:t>h</m:t>
                    </m:r>
                    <m:r>
                      <a:rPr lang="ru-RU" sz="24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sz="2400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2400" i="1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ru-RU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sz="24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4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ru-RU" sz="2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ru-RU" sz="2400" i="1"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rad>
                  </m:oMath>
                </a14:m>
                <a:r>
                  <a:rPr lang="ru-RU" sz="2400" dirty="0"/>
                  <a:t>, </a:t>
                </a:r>
                <a:endParaRPr lang="ru-RU" sz="2400" dirty="0" smtClean="0"/>
              </a:p>
              <a:p>
                <a:r>
                  <a:rPr lang="ru-RU" sz="2400" dirty="0" smtClean="0"/>
                  <a:t>Следовательно:</a:t>
                </a:r>
              </a:p>
              <a:p>
                <a:endParaRPr lang="ru-RU" sz="2400" dirty="0"/>
              </a:p>
              <a:p>
                <a:r>
                  <a:rPr lang="ru-RU" sz="2400" dirty="0" smtClean="0"/>
                  <a:t>  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/>
                      </a:rPr>
                      <m:t>𝑥</m:t>
                    </m:r>
                    <m:r>
                      <a:rPr lang="ru-RU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4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4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4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</m:num>
                      <m:den>
                        <m:r>
                          <a:rPr lang="ru-RU" sz="2400" i="1">
                            <a:latin typeface="Cambria Math"/>
                          </a:rPr>
                          <m:t>2+</m:t>
                        </m:r>
                        <m:rad>
                          <m:radPr>
                            <m:degHide m:val="on"/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4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4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4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</m:den>
                    </m:f>
                  </m:oMath>
                </a14:m>
                <a:r>
                  <a:rPr lang="ru-RU" sz="2400" dirty="0" smtClean="0"/>
                  <a:t>                            [</a:t>
                </a:r>
                <a:r>
                  <a:rPr lang="ru-RU" sz="2400" dirty="0"/>
                  <a:t>1].</a:t>
                </a:r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1703348"/>
                <a:ext cx="4572000" cy="3591881"/>
              </a:xfrm>
              <a:prstGeom prst="rect">
                <a:avLst/>
              </a:prstGeom>
              <a:blipFill rotWithShape="1">
                <a:blip r:embed="rId6"/>
                <a:stretch>
                  <a:fillRect l="-2133" t="-13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9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56" y="-70351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 flipH="1">
            <a:off x="1547664" y="260647"/>
            <a:ext cx="6984776" cy="100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Аналитическое решение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задачи</a:t>
            </a:r>
            <a:r>
              <a:rPr lang="ru-RU" sz="4400" dirty="0" smtClean="0">
                <a:solidFill>
                  <a:srgbClr val="008000"/>
                </a:solidFill>
              </a:rPr>
              <a:t> </a:t>
            </a:r>
            <a:r>
              <a:rPr lang="ru-RU" sz="4400" b="1" dirty="0" smtClean="0">
                <a:solidFill>
                  <a:srgbClr val="008000"/>
                </a:solidFill>
              </a:rPr>
              <a:t>10 (самой сложной)</a:t>
            </a:r>
          </a:p>
          <a:p>
            <a:endParaRPr lang="ru-RU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5"/>
          <a:srcRect l="10986" t="2183" r="44625" b="23214"/>
          <a:stretch/>
        </p:blipFill>
        <p:spPr bwMode="auto">
          <a:xfrm>
            <a:off x="194914" y="1422793"/>
            <a:ext cx="3528391" cy="3165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851920" y="1358186"/>
                <a:ext cx="4826209" cy="3211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200" dirty="0"/>
                  <a:t>2. Выразим радиусы окружностей, вписанный в прямоугольные треугольники при основании. Для этого воспользуемся известной формулой прямоугольного треугольника: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/>
                      </a:rPr>
                      <m:t>𝑟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𝑎</m:t>
                        </m:r>
                        <m:r>
                          <a:rPr lang="ru-RU" sz="2200" i="1">
                            <a:latin typeface="Cambria Math"/>
                          </a:rPr>
                          <m:t>+</m:t>
                        </m:r>
                        <m:r>
                          <a:rPr lang="ru-RU" sz="2200" i="1">
                            <a:latin typeface="Cambria Math"/>
                          </a:rPr>
                          <m:t>𝑏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200" dirty="0"/>
                  <a:t>, где </a:t>
                </a:r>
                <a:r>
                  <a:rPr lang="en-US" sz="2200" dirty="0"/>
                  <a:t>a </a:t>
                </a:r>
                <a:r>
                  <a:rPr lang="ru-RU" sz="2200" dirty="0"/>
                  <a:t>и </a:t>
                </a:r>
                <a:r>
                  <a:rPr lang="en-US" sz="2200" dirty="0"/>
                  <a:t>b</a:t>
                </a:r>
                <a:r>
                  <a:rPr lang="ru-RU" sz="2200" dirty="0"/>
                  <a:t> катеты треугольника, а  </a:t>
                </a:r>
                <a:r>
                  <a:rPr lang="en-US" sz="2200" dirty="0"/>
                  <a:t>c </a:t>
                </a:r>
                <a:r>
                  <a:rPr lang="ru-RU" sz="2200" dirty="0"/>
                  <a:t> - гипотенуза: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/>
                      </a:rPr>
                      <m:t>𝑟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  <m:r>
                          <a:rPr lang="ru-RU" sz="22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  <m:r>
                              <a:rPr lang="ru-RU" sz="2200" i="1">
                                <a:latin typeface="Cambria Math"/>
                              </a:rPr>
                              <m:t>−</m:t>
                            </m:r>
                            <m:r>
                              <a:rPr lang="ru-RU" sz="22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ru-RU" sz="2200" i="1">
                            <a:latin typeface="Cambria Math"/>
                          </a:rPr>
                          <m:t>−(</m:t>
                        </m:r>
                        <m:r>
                          <a:rPr lang="ru-RU" sz="2200" i="1">
                            <a:latin typeface="Cambria Math"/>
                          </a:rPr>
                          <m:t>𝑏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𝑦</m:t>
                        </m:r>
                        <m:r>
                          <a:rPr lang="ru-RU" sz="220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200" dirty="0"/>
                  <a:t>. 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358186"/>
                <a:ext cx="4826209" cy="3211905"/>
              </a:xfrm>
              <a:prstGeom prst="rect">
                <a:avLst/>
              </a:prstGeom>
              <a:blipFill rotWithShape="1">
                <a:blip r:embed="rId6"/>
                <a:stretch>
                  <a:fillRect l="-1641" t="-1139" r="-2525" b="-7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72705" y="4626201"/>
                <a:ext cx="8647767" cy="15690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200" dirty="0"/>
                  <a:t>Уменьшим количество переменных в выражении. Из подобия треугольников СНВ и СР</a:t>
                </a:r>
                <a:r>
                  <a:rPr lang="en-US" sz="2200" dirty="0"/>
                  <a:t>L</a:t>
                </a:r>
                <a:r>
                  <a:rPr lang="ru-RU" sz="2200" dirty="0"/>
                  <a:t> получаем: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en-US" sz="2200" i="1">
                            <a:latin typeface="Cambria Math"/>
                          </a:rPr>
                          <m:t>/2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𝑎</m:t>
                        </m:r>
                        <m:r>
                          <a:rPr lang="ru-RU" sz="2200" i="1">
                            <a:latin typeface="Cambria Math"/>
                          </a:rPr>
                          <m:t>/2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r>
                  <a:rPr lang="ru-RU" sz="2200" dirty="0"/>
                  <a:t>. </a:t>
                </a:r>
                <a:endParaRPr lang="ru-RU" sz="2200" dirty="0" smtClean="0"/>
              </a:p>
              <a:p>
                <a:r>
                  <a:rPr lang="ru-RU" sz="2200" dirty="0" smtClean="0"/>
                  <a:t>Следовательно</a:t>
                </a:r>
                <a:r>
                  <a:rPr lang="ru-RU" sz="2200" dirty="0"/>
                  <a:t>,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/>
                      </a:rPr>
                      <m:t>𝑦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𝑥𝑏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r>
                      <a:rPr lang="ru-RU" sz="2200" i="1">
                        <a:latin typeface="Cambria Math"/>
                      </a:rPr>
                      <m:t>𝑥𝑡</m:t>
                    </m:r>
                  </m:oMath>
                </a14:m>
                <a:r>
                  <a:rPr lang="ru-RU" sz="2200" dirty="0"/>
                  <a:t>. Тогда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/>
                      </a:rPr>
                      <m:t>𝑟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  <m:r>
                          <a:rPr lang="ru-RU" sz="22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  <m:r>
                              <a:rPr lang="ru-RU" sz="2200" i="1">
                                <a:latin typeface="Cambria Math"/>
                              </a:rPr>
                              <m:t>−</m:t>
                            </m:r>
                            <m:r>
                              <a:rPr lang="ru-RU" sz="22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ru-RU" sz="2200" i="1">
                            <a:latin typeface="Cambria Math"/>
                          </a:rPr>
                          <m:t>−(</m:t>
                        </m:r>
                        <m:r>
                          <a:rPr lang="ru-RU" sz="2200" i="1">
                            <a:latin typeface="Cambria Math"/>
                          </a:rPr>
                          <m:t>𝑏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𝑦</m:t>
                        </m:r>
                        <m:r>
                          <a:rPr lang="ru-RU" sz="220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ru-RU" sz="2200" i="1">
                            <a:latin typeface="Cambria Math"/>
                          </a:rPr>
                          <m:t>+</m:t>
                        </m:r>
                        <m:r>
                          <a:rPr lang="en-US" sz="22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𝑎𝑡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𝑥𝑡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200" dirty="0"/>
                  <a:t>  </a:t>
                </a:r>
                <a:r>
                  <a:rPr lang="ru-RU" sz="2200" dirty="0" smtClean="0"/>
                  <a:t> [</a:t>
                </a:r>
                <a:r>
                  <a:rPr lang="ru-RU" sz="2200" dirty="0"/>
                  <a:t>2].</a:t>
                </a: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05" y="4626201"/>
                <a:ext cx="8647767" cy="1569019"/>
              </a:xfrm>
              <a:prstGeom prst="rect">
                <a:avLst/>
              </a:prstGeom>
              <a:blipFill rotWithShape="1">
                <a:blip r:embed="rId7"/>
                <a:stretch>
                  <a:fillRect l="-846" t="-2335" r="-916" b="-27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302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35" y="-56942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 flipH="1">
            <a:off x="1547664" y="260647"/>
            <a:ext cx="6984776" cy="100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Аналитическое решение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задачи</a:t>
            </a:r>
            <a:r>
              <a:rPr lang="ru-RU" sz="4400" dirty="0" smtClean="0">
                <a:solidFill>
                  <a:srgbClr val="008000"/>
                </a:solidFill>
              </a:rPr>
              <a:t> </a:t>
            </a:r>
            <a:r>
              <a:rPr lang="ru-RU" sz="4400" b="1" dirty="0" smtClean="0">
                <a:solidFill>
                  <a:srgbClr val="008000"/>
                </a:solidFill>
              </a:rPr>
              <a:t>10 (самой сложной)</a:t>
            </a:r>
          </a:p>
          <a:p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/>
              <p:cNvSpPr/>
              <p:nvPr/>
            </p:nvSpPr>
            <p:spPr>
              <a:xfrm>
                <a:off x="4139952" y="1620000"/>
                <a:ext cx="4572000" cy="315342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ru-RU" sz="2200" dirty="0"/>
                  <a:t>3. Выразим радиус окружности, вписанный в равнобедренный треугольник </a:t>
                </a:r>
                <a:r>
                  <a:rPr lang="en-US" sz="2200" dirty="0"/>
                  <a:t>NCL</a:t>
                </a:r>
                <a:r>
                  <a:rPr lang="ru-RU" sz="2200" dirty="0"/>
                  <a:t>. Для получения формулы выразим </a:t>
                </a:r>
                <a:r>
                  <a:rPr lang="ru-RU" sz="2200"/>
                  <a:t>дважды </a:t>
                </a:r>
                <a:r>
                  <a:rPr lang="ru-RU" sz="2200" smtClean="0"/>
                  <a:t>котангенс </a:t>
                </a:r>
                <a:r>
                  <a:rPr lang="ru-RU" sz="2200" dirty="0"/>
                  <a:t>половины угла при вершине это треугольника:</a:t>
                </a:r>
              </a:p>
              <a:p>
                <a14:m>
                  <m:oMath xmlns:m="http://schemas.openxmlformats.org/officeDocument/2006/math">
                    <m:r>
                      <a:rPr lang="ru-RU" sz="2200" i="1">
                        <a:latin typeface="Cambria Math"/>
                      </a:rPr>
                      <m:t>𝑐𝑡𝑔𝑃𝐶𝐿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𝐶𝑃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  <m:r>
                          <a:rPr lang="ru-RU" sz="2200" i="1">
                            <a:latin typeface="Cambria Math"/>
                          </a:rPr>
                          <m:t>/2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𝑦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  <m:r>
                          <a:rPr lang="ru-RU" sz="2200" i="1">
                            <a:latin typeface="Cambria Math"/>
                          </a:rPr>
                          <m:t>/2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lang="ru-RU" sz="2200" dirty="0"/>
                  <a:t>. Откуда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/>
                      </a:rPr>
                      <m:t>𝑟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∙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𝑦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  <m:r>
                          <a:rPr lang="ru-RU" sz="2200" i="1">
                            <a:latin typeface="Cambria Math"/>
                          </a:rPr>
                          <m:t>/2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𝐶𝑃</m:t>
                        </m:r>
                      </m:den>
                    </m:f>
                  </m:oMath>
                </a14:m>
                <a:r>
                  <a:rPr lang="ru-RU" sz="2200" dirty="0"/>
                  <a:t>, где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/>
                      </a:rPr>
                      <m:t>СР=</m:t>
                    </m:r>
                    <m:r>
                      <a:rPr lang="ru-RU" sz="2200" i="1">
                        <a:latin typeface="Cambria Math"/>
                      </a:rPr>
                      <m:t>h</m:t>
                    </m:r>
                    <m:r>
                      <a:rPr lang="ru-RU" sz="2200" i="1">
                        <a:latin typeface="Cambria Math"/>
                      </a:rPr>
                      <m:t>−</m:t>
                    </m:r>
                    <m:r>
                      <a:rPr lang="ru-RU" sz="2200" i="1">
                        <a:latin typeface="Cambria Math"/>
                      </a:rPr>
                      <m:t>𝑥</m:t>
                    </m:r>
                  </m:oMath>
                </a14:m>
                <a:endParaRPr lang="ru-RU" sz="2200" dirty="0"/>
              </a:p>
            </p:txBody>
          </p:sp>
        </mc:Choice>
        <mc:Fallback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1620000"/>
                <a:ext cx="4572000" cy="3153427"/>
              </a:xfrm>
              <a:prstGeom prst="rect">
                <a:avLst/>
              </a:prstGeom>
              <a:blipFill rotWithShape="1">
                <a:blip r:embed="rId5"/>
                <a:stretch>
                  <a:fillRect l="-1600" t="-1161" b="-7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98609" y="5229200"/>
                <a:ext cx="7989813" cy="1149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200" dirty="0"/>
                  <a:t>Поставим в нее выражения, </a:t>
                </a:r>
                <a:endParaRPr lang="ru-RU" sz="220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ru-RU" sz="2200" i="1">
                        <a:latin typeface="Cambria Math"/>
                      </a:rPr>
                      <m:t>𝑟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∙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𝑦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h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∙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𝑥𝑡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∙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  <m:r>
                          <a:rPr lang="ru-RU" sz="2200" i="1">
                            <a:latin typeface="Cambria Math"/>
                          </a:rPr>
                          <m:t>𝑡</m:t>
                        </m:r>
                        <m:r>
                          <a:rPr lang="ru-RU" sz="2200" i="1">
                            <a:latin typeface="Cambria Math"/>
                          </a:rPr>
                          <m:t>−1</m:t>
                        </m:r>
                      </m:num>
                      <m:den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ru-RU" sz="2200" dirty="0"/>
                  <a:t>                                      </a:t>
                </a:r>
                <a:r>
                  <a:rPr lang="ru-RU" sz="2200" dirty="0" smtClean="0"/>
                  <a:t>[</a:t>
                </a:r>
                <a:r>
                  <a:rPr lang="ru-RU" sz="2200" dirty="0"/>
                  <a:t>3].</a:t>
                </a: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09" y="5229200"/>
                <a:ext cx="7989813" cy="1149354"/>
              </a:xfrm>
              <a:prstGeom prst="rect">
                <a:avLst/>
              </a:prstGeom>
              <a:blipFill rotWithShape="1">
                <a:blip r:embed="rId6"/>
                <a:stretch>
                  <a:fillRect l="-915" t="-3191" r="-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24080" r="46406" b="23570"/>
          <a:stretch/>
        </p:blipFill>
        <p:spPr bwMode="auto">
          <a:xfrm>
            <a:off x="450821" y="1825113"/>
            <a:ext cx="368913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47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30" y="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 flipH="1">
            <a:off x="1547664" y="260647"/>
            <a:ext cx="6984776" cy="100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Аналитическое решение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задачи</a:t>
            </a:r>
            <a:r>
              <a:rPr lang="ru-RU" sz="4400" dirty="0" smtClean="0">
                <a:solidFill>
                  <a:srgbClr val="008000"/>
                </a:solidFill>
              </a:rPr>
              <a:t> </a:t>
            </a:r>
            <a:r>
              <a:rPr lang="ru-RU" sz="4400" b="1" dirty="0" smtClean="0">
                <a:solidFill>
                  <a:srgbClr val="008000"/>
                </a:solidFill>
              </a:rPr>
              <a:t>10 (самой сложной)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26481" y="4437112"/>
                <a:ext cx="8280920" cy="1989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200" dirty="0"/>
                  <a:t>Приравняем левые части равенств [2] и [3] и уменьшим количество переменных за счет подстановки выражения [1]: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2+</m:t>
                            </m:r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den>
                        </m:f>
                        <m:r>
                          <a:rPr lang="ru-RU" sz="2200" i="1">
                            <a:latin typeface="Cambria Math"/>
                          </a:rPr>
                          <m:t>+</m:t>
                        </m:r>
                        <m:r>
                          <a:rPr lang="en-US" sz="22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𝑎𝑡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2(2+</m:t>
                        </m:r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−1)</m:t>
                            </m:r>
                          </m:e>
                        </m:rad>
                      </m:den>
                    </m:f>
                    <m:r>
                      <a:rPr lang="ru-RU" sz="2200" i="1">
                        <a:latin typeface="Cambria Math"/>
                      </a:rPr>
                      <m:t>𝑡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𝑎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ru-RU" sz="2200" i="1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4</m:t>
                                        </m:r>
                                        <m:sSup>
                                          <m:sSupPr>
                                            <m:ctrlPr>
                                              <a:rPr lang="ru-RU" sz="2200" i="1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2+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ru-RU" sz="2200" i="1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4</m:t>
                                        </m:r>
                                        <m:sSup>
                                          <m:sSupPr>
                                            <m:ctrlPr>
                                              <a:rPr lang="ru-RU" sz="2200" i="1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∙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  <m:r>
                          <a:rPr lang="ru-RU" sz="2200" i="1">
                            <a:latin typeface="Cambria Math"/>
                          </a:rPr>
                          <m:t>𝑡</m:t>
                        </m:r>
                        <m:r>
                          <a:rPr lang="ru-RU" sz="2200" i="1">
                            <a:latin typeface="Cambria Math"/>
                          </a:rPr>
                          <m:t>−1</m:t>
                        </m:r>
                      </m:num>
                      <m:den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2+</m:t>
                            </m:r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den>
                        </m:f>
                      </m:den>
                    </m:f>
                  </m:oMath>
                </a14:m>
                <a:r>
                  <a:rPr lang="ru-RU" sz="2200" dirty="0"/>
                  <a:t>.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1" y="4437112"/>
                <a:ext cx="8280920" cy="1989391"/>
              </a:xfrm>
              <a:prstGeom prst="rect">
                <a:avLst/>
              </a:prstGeom>
              <a:blipFill rotWithShape="1">
                <a:blip r:embed="rId5"/>
                <a:stretch>
                  <a:fillRect l="-957" t="-1840" r="-11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907704" y="3373724"/>
                <a:ext cx="5705793" cy="810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/>
                          </a:rPr>
                          <m:t>3</m:t>
                        </m:r>
                      </m:e>
                    </m:d>
                    <m:r>
                      <a:rPr lang="en-US" sz="2200" b="0" i="1" smtClean="0">
                        <a:latin typeface="Cambria Math"/>
                      </a:rPr>
                      <m:t>  </m:t>
                    </m:r>
                    <m:r>
                      <a:rPr lang="ru-RU" sz="2200" i="1">
                        <a:latin typeface="Cambria Math"/>
                      </a:rPr>
                      <m:t>𝑟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∙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𝑦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h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∙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𝑥𝑡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∙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  <m:r>
                          <a:rPr lang="ru-RU" sz="2200" i="1">
                            <a:latin typeface="Cambria Math"/>
                          </a:rPr>
                          <m:t>𝑡</m:t>
                        </m:r>
                        <m:r>
                          <a:rPr lang="ru-RU" sz="2200" i="1">
                            <a:latin typeface="Cambria Math"/>
                          </a:rPr>
                          <m:t>−1</m:t>
                        </m:r>
                      </m:num>
                      <m:den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ru-RU" sz="2200" dirty="0"/>
                  <a:t> </a:t>
                </a: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3373724"/>
                <a:ext cx="5705793" cy="8107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1907704" y="2539811"/>
                <a:ext cx="4559774" cy="6947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[</a:t>
                </a:r>
                <a:r>
                  <a:rPr lang="en-US" sz="2200" dirty="0" smtClean="0"/>
                  <a:t>2]    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/>
                      </a:rPr>
                      <m:t>𝑟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</m:t>
                        </m:r>
                        <m:r>
                          <a:rPr lang="ru-RU" sz="22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  <m:r>
                              <a:rPr lang="ru-RU" sz="2200" i="1">
                                <a:latin typeface="Cambria Math"/>
                              </a:rPr>
                              <m:t>−</m:t>
                            </m:r>
                            <m:r>
                              <a:rPr lang="ru-RU" sz="22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ru-RU" sz="2200" i="1">
                            <a:latin typeface="Cambria Math"/>
                          </a:rPr>
                          <m:t>−(</m:t>
                        </m:r>
                        <m:r>
                          <a:rPr lang="ru-RU" sz="2200" i="1">
                            <a:latin typeface="Cambria Math"/>
                          </a:rPr>
                          <m:t>𝑏</m:t>
                        </m:r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r>
                          <a:rPr lang="ru-RU" sz="2200" i="1">
                            <a:latin typeface="Cambria Math"/>
                          </a:rPr>
                          <m:t>𝑦</m:t>
                        </m:r>
                        <m:r>
                          <a:rPr lang="ru-RU" sz="220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  <m:r>
                          <a:rPr lang="ru-RU" sz="2200" i="1">
                            <a:latin typeface="Cambria Math"/>
                          </a:rPr>
                          <m:t>+</m:t>
                        </m:r>
                        <m:r>
                          <a:rPr lang="en-US" sz="22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𝑎𝑡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𝑥𝑡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ru-RU" sz="2200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539811"/>
                <a:ext cx="4559774" cy="694742"/>
              </a:xfrm>
              <a:prstGeom prst="rect">
                <a:avLst/>
              </a:prstGeom>
              <a:blipFill rotWithShape="1">
                <a:blip r:embed="rId7"/>
                <a:stretch>
                  <a:fillRect l="-1203" b="-70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1907704" y="1874885"/>
                <a:ext cx="2755050" cy="664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e>
                    </m:d>
                    <m:r>
                      <a:rPr lang="en-US" sz="2200" b="0" i="1" smtClean="0">
                        <a:latin typeface="Cambria Math"/>
                      </a:rPr>
                      <m:t>          </m:t>
                    </m:r>
                    <m:r>
                      <a:rPr lang="ru-RU" sz="2200" i="1">
                        <a:latin typeface="Cambria Math"/>
                      </a:rPr>
                      <m:t>𝑥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2+</m:t>
                        </m:r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</m:den>
                    </m:f>
                  </m:oMath>
                </a14:m>
                <a:r>
                  <a:rPr lang="ru-RU" sz="2200" dirty="0"/>
                  <a:t> </a:t>
                </a: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874885"/>
                <a:ext cx="2755050" cy="66492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30" y="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 flipH="1">
            <a:off x="1547664" y="260647"/>
            <a:ext cx="6984776" cy="100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Аналитическое решение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задачи</a:t>
            </a:r>
            <a:r>
              <a:rPr lang="ru-RU" sz="4400" dirty="0" smtClean="0">
                <a:solidFill>
                  <a:srgbClr val="008000"/>
                </a:solidFill>
              </a:rPr>
              <a:t> </a:t>
            </a:r>
            <a:r>
              <a:rPr lang="ru-RU" sz="4400" b="1" dirty="0" smtClean="0">
                <a:solidFill>
                  <a:srgbClr val="008000"/>
                </a:solidFill>
              </a:rPr>
              <a:t>10 (самой сложной)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95536" y="1412776"/>
                <a:ext cx="8280920" cy="1312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2+</m:t>
                            </m:r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den>
                        </m:f>
                        <m:r>
                          <a:rPr lang="ru-RU" sz="2200" i="1">
                            <a:latin typeface="Cambria Math"/>
                          </a:rPr>
                          <m:t>+</m:t>
                        </m:r>
                        <m:r>
                          <a:rPr lang="en-US" sz="22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𝑎𝑡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2(2+</m:t>
                        </m:r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−1)</m:t>
                            </m:r>
                          </m:e>
                        </m:rad>
                      </m:den>
                    </m:f>
                    <m:r>
                      <a:rPr lang="ru-RU" sz="2200" i="1">
                        <a:latin typeface="Cambria Math"/>
                      </a:rPr>
                      <m:t>𝑡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𝑎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ru-RU" sz="2200" i="1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4</m:t>
                                        </m:r>
                                        <m:sSup>
                                          <m:sSupPr>
                                            <m:ctrlPr>
                                              <a:rPr lang="ru-RU" sz="2200" i="1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2+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ru-RU" sz="2200" i="1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4</m:t>
                                        </m:r>
                                        <m:sSup>
                                          <m:sSupPr>
                                            <m:ctrlPr>
                                              <a:rPr lang="ru-RU" sz="2200" i="1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∙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  <m:r>
                          <a:rPr lang="ru-RU" sz="2200" i="1">
                            <a:latin typeface="Cambria Math"/>
                          </a:rPr>
                          <m:t>𝑡</m:t>
                        </m:r>
                        <m:r>
                          <a:rPr lang="ru-RU" sz="2200" i="1">
                            <a:latin typeface="Cambria Math"/>
                          </a:rPr>
                          <m:t>−1</m:t>
                        </m:r>
                      </m:num>
                      <m:den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2+</m:t>
                            </m:r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den>
                        </m:f>
                      </m:den>
                    </m:f>
                  </m:oMath>
                </a14:m>
                <a:r>
                  <a:rPr lang="ru-RU" sz="2200" dirty="0"/>
                  <a:t>.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412776"/>
                <a:ext cx="8280920" cy="131228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468052" y="2725058"/>
                <a:ext cx="8208404" cy="1650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200" dirty="0"/>
                  <a:t>Разделим левую и правую часть на а: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2+</m:t>
                            </m:r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den>
                        </m:f>
                        <m:r>
                          <a:rPr lang="ru-RU" sz="2200" i="1">
                            <a:latin typeface="Cambria Math"/>
                          </a:rPr>
                          <m:t>+1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𝑡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2(2+</m:t>
                        </m:r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  <m:r>
                          <a:rPr lang="ru-RU" sz="2200" i="1">
                            <a:latin typeface="Cambria Math"/>
                          </a:rPr>
                          <m:t>)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𝑡</m:t>
                    </m:r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ru-RU" sz="2200" i="1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4</m:t>
                                        </m:r>
                                        <m:sSup>
                                          <m:sSupPr>
                                            <m:ctrlPr>
                                              <a:rPr lang="ru-RU" sz="2200" i="1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2+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ru-RU" sz="2200" i="1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4</m:t>
                                        </m:r>
                                        <m:sSup>
                                          <m:sSupPr>
                                            <m:ctrlPr>
                                              <a:rPr lang="ru-RU" sz="2200" i="1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ru-RU" sz="2200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ru-RU" sz="22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∙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  <m:r>
                          <a:rPr lang="ru-RU" sz="2200" i="1">
                            <a:latin typeface="Cambria Math"/>
                          </a:rPr>
                          <m:t>𝑡</m:t>
                        </m:r>
                        <m:r>
                          <a:rPr lang="ru-RU" sz="2200" i="1">
                            <a:latin typeface="Cambria Math"/>
                          </a:rPr>
                          <m:t>−1</m:t>
                        </m:r>
                      </m:num>
                      <m:den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2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ru-RU" sz="2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2200" i="1">
                                <a:latin typeface="Cambria Math"/>
                              </a:rPr>
                              <m:t>−1</m:t>
                            </m:r>
                          </m:e>
                        </m:rad>
                        <m:r>
                          <a:rPr lang="ru-RU" sz="22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num>
                          <m:den>
                            <m:r>
                              <a:rPr lang="ru-RU" sz="2200" i="1">
                                <a:latin typeface="Cambria Math"/>
                              </a:rPr>
                              <m:t>2+</m:t>
                            </m:r>
                            <m:rad>
                              <m:radPr>
                                <m:degHide m:val="on"/>
                                <m:ctrlPr>
                                  <a:rPr lang="ru-RU" sz="2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2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ru-RU" sz="22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ru-RU" sz="22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ru-RU" sz="2200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rad>
                          </m:den>
                        </m:f>
                      </m:den>
                    </m:f>
                  </m:oMath>
                </a14:m>
                <a:r>
                  <a:rPr lang="ru-RU" sz="2200" dirty="0"/>
                  <a:t> </a:t>
                </a: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2" y="2725058"/>
                <a:ext cx="8208404" cy="1650837"/>
              </a:xfrm>
              <a:prstGeom prst="rect">
                <a:avLst/>
              </a:prstGeom>
              <a:blipFill rotWithShape="1">
                <a:blip r:embed="rId6"/>
                <a:stretch>
                  <a:fillRect l="-966" t="-22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79512" y="4375895"/>
                <a:ext cx="8640960" cy="22006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sz="22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ru-RU" sz="2200" i="1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ru-RU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sz="22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ru-RU" sz="2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2200" i="1">
                              <a:latin typeface="Cambria Math"/>
                            </a:rPr>
                            <m:t>−1</m:t>
                          </m:r>
                        </m:e>
                      </m:rad>
                      <m:r>
                        <a:rPr lang="ru-RU" sz="2200" i="1">
                          <a:latin typeface="Cambria Math"/>
                        </a:rPr>
                        <m:t>=4</m:t>
                      </m:r>
                      <m:r>
                        <a:rPr lang="ru-RU" sz="2200" i="1">
                          <a:latin typeface="Cambria Math"/>
                        </a:rPr>
                        <m:t>𝑡</m:t>
                      </m:r>
                      <m:r>
                        <a:rPr lang="ru-RU" sz="2200" i="1">
                          <a:latin typeface="Cambria Math"/>
                        </a:rPr>
                        <m:t>−2</m:t>
                      </m:r>
                    </m:oMath>
                  </m:oMathPara>
                </a14:m>
                <a:endParaRPr lang="ru-RU" sz="2200" dirty="0"/>
              </a:p>
              <a:p>
                <a14:m>
                  <m:oMath xmlns:m="http://schemas.openxmlformats.org/officeDocument/2006/math">
                    <m:r>
                      <a:rPr lang="ru-RU" sz="2200" i="1">
                        <a:latin typeface="Cambria Math"/>
                      </a:rPr>
                      <m:t>4</m:t>
                    </m:r>
                    <m:sSup>
                      <m:sSupPr>
                        <m:ctrlPr>
                          <a:rPr lang="ru-RU" sz="2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2200" i="1">
                        <a:latin typeface="Cambria Math"/>
                      </a:rPr>
                      <m:t>−1</m:t>
                    </m:r>
                  </m:oMath>
                </a14:m>
                <a:r>
                  <a:rPr lang="ru-RU" sz="2200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2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sz="2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ru-RU" sz="2200" i="1">
                                <a:latin typeface="Cambria Math"/>
                              </a:rPr>
                              <m:t>4</m:t>
                            </m:r>
                            <m:r>
                              <a:rPr lang="ru-RU" sz="2200" i="1">
                                <a:latin typeface="Cambria Math"/>
                              </a:rPr>
                              <m:t>𝑡</m:t>
                            </m:r>
                            <m:r>
                              <a:rPr lang="ru-RU" sz="2200" i="1">
                                <a:latin typeface="Cambria Math"/>
                              </a:rPr>
                              <m:t>−2</m:t>
                            </m:r>
                          </m:e>
                        </m:d>
                      </m:e>
                      <m:sup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200" dirty="0"/>
                  <a:t>  при условии, что </a:t>
                </a:r>
                <a14:m>
                  <m:oMath xmlns:m="http://schemas.openxmlformats.org/officeDocument/2006/math">
                    <m:r>
                      <a:rPr lang="ru-RU" sz="2200" i="1">
                        <a:latin typeface="Cambria Math"/>
                      </a:rPr>
                      <m:t>4</m:t>
                    </m:r>
                    <m:r>
                      <a:rPr lang="ru-RU" sz="2200" i="1">
                        <a:latin typeface="Cambria Math"/>
                      </a:rPr>
                      <m:t>𝑡</m:t>
                    </m:r>
                    <m:r>
                      <a:rPr lang="ru-RU" sz="2200" i="1">
                        <a:latin typeface="Cambria Math"/>
                      </a:rPr>
                      <m:t>−2≥0</m:t>
                    </m:r>
                  </m:oMath>
                </a14:m>
                <a:endParaRPr lang="ru-RU" sz="2200" dirty="0"/>
              </a:p>
              <a:p>
                <a:r>
                  <a:rPr lang="ru-RU" sz="2200" dirty="0"/>
                  <a:t>Корнями уравнения являются: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ru-RU" sz="22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;  </m:t>
                    </m:r>
                    <m:sSub>
                      <m:sSubPr>
                        <m:ctrlPr>
                          <a:rPr lang="ru-RU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2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200" dirty="0"/>
                  <a:t> (треугольник не существует)</a:t>
                </a:r>
              </a:p>
              <a:p>
                <a:r>
                  <a:rPr lang="ru-RU" sz="2200" dirty="0"/>
                  <a:t>Следовательно,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200" dirty="0"/>
                  <a:t>.</a:t>
                </a:r>
                <a:endParaRPr lang="ru-RU" sz="2200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375895"/>
                <a:ext cx="8640960" cy="2200667"/>
              </a:xfrm>
              <a:prstGeom prst="rect">
                <a:avLst/>
              </a:prstGeom>
              <a:blipFill rotWithShape="1">
                <a:blip r:embed="rId7"/>
                <a:stretch>
                  <a:fillRect l="-846" b="-1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71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0" y="1250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 flipH="1">
            <a:off x="2915816" y="288022"/>
            <a:ext cx="6372588" cy="1008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Решения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3"/>
            <a:ext cx="3384376" cy="46842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85" y="1124743"/>
            <a:ext cx="4726616" cy="4608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84895" y="5818520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Задача 1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11265" y="5807170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Задача </a:t>
            </a:r>
            <a:r>
              <a:rPr lang="ru-RU" b="1" dirty="0" smtClean="0"/>
              <a:t>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8796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9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Почему </a:t>
            </a:r>
            <a:r>
              <a:rPr lang="ru-RU" b="1" dirty="0" err="1" smtClean="0">
                <a:solidFill>
                  <a:srgbClr val="008000"/>
                </a:solidFill>
              </a:rPr>
              <a:t>сангаку</a:t>
            </a:r>
            <a:r>
              <a:rPr lang="ru-RU" b="1" dirty="0" smtClean="0">
                <a:solidFill>
                  <a:srgbClr val="008000"/>
                </a:solidFill>
              </a:rPr>
              <a:t> </a:t>
            </a:r>
            <a:br>
              <a:rPr lang="ru-RU" b="1" dirty="0" smtClean="0">
                <a:solidFill>
                  <a:srgbClr val="008000"/>
                </a:solidFill>
              </a:rPr>
            </a:br>
            <a:r>
              <a:rPr lang="ru-RU" b="1" dirty="0" smtClean="0">
                <a:solidFill>
                  <a:srgbClr val="008000"/>
                </a:solidFill>
              </a:rPr>
              <a:t>вывешивают у стен храмов?</a:t>
            </a:r>
            <a:endParaRPr lang="ru-RU" b="1" dirty="0">
              <a:solidFill>
                <a:srgbClr val="008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7351" r="25113" b="7750"/>
          <a:stretch/>
        </p:blipFill>
        <p:spPr bwMode="auto">
          <a:xfrm>
            <a:off x="467544" y="2008311"/>
            <a:ext cx="5580993" cy="409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tnu.podelise.ru/pars_docs/refs/281/280791/280791_html_m5124405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r="5378" b="6517"/>
          <a:stretch/>
        </p:blipFill>
        <p:spPr bwMode="auto">
          <a:xfrm>
            <a:off x="6300191" y="2078151"/>
            <a:ext cx="2545491" cy="212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50" y="18864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 flipH="1">
            <a:off x="2915816" y="288022"/>
            <a:ext cx="6372588" cy="1008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Решения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1729" y="4583530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Задача 3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516216" y="6237312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Задача </a:t>
            </a:r>
            <a:r>
              <a:rPr lang="ru-RU" b="1" dirty="0" smtClean="0"/>
              <a:t>4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9065"/>
            <a:ext cx="4809741" cy="29135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76" y="1647057"/>
            <a:ext cx="3751542" cy="4392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71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0" y="1106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 flipH="1">
            <a:off x="2915816" y="288022"/>
            <a:ext cx="6372588" cy="1008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Решения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2683688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Задача 5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17938" y="6309320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Задача </a:t>
            </a:r>
            <a:r>
              <a:rPr lang="ru-RU" b="1" dirty="0" smtClean="0"/>
              <a:t>6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0" y="983055"/>
            <a:ext cx="4284596" cy="1700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1" y="3235166"/>
            <a:ext cx="4133061" cy="3140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83055"/>
            <a:ext cx="4238127" cy="1828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372200" y="2875002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Задача </a:t>
            </a:r>
            <a:r>
              <a:rPr lang="ru-RU" b="1" dirty="0" smtClean="0"/>
              <a:t>7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87" y="3213462"/>
            <a:ext cx="2845367" cy="3043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6345534" y="6290050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Задача 8</a:t>
            </a:r>
          </a:p>
        </p:txBody>
      </p:sp>
    </p:spTree>
    <p:extLst>
      <p:ext uri="{BB962C8B-B14F-4D97-AF65-F5344CB8AC3E}">
        <p14:creationId xmlns:p14="http://schemas.microsoft.com/office/powerpoint/2010/main" val="400870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71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 flipH="1">
            <a:off x="2915816" y="288022"/>
            <a:ext cx="6372588" cy="1008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Решения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84468" y="6123004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Задача 9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60277" y="3225609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Задача </a:t>
            </a:r>
            <a:r>
              <a:rPr lang="ru-RU" b="1" dirty="0" smtClean="0"/>
              <a:t>11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32448" y="6338448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Задача </a:t>
            </a:r>
            <a:r>
              <a:rPr lang="ru-RU" b="1" dirty="0" smtClean="0"/>
              <a:t>12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1266"/>
            <a:ext cx="3544276" cy="4700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34" y="1083210"/>
            <a:ext cx="3668539" cy="22017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29" y="3594941"/>
            <a:ext cx="3285007" cy="27435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320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2" y="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 flipH="1">
            <a:off x="2915816" y="288022"/>
            <a:ext cx="6372588" cy="1008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b="1" dirty="0" smtClean="0">
                <a:solidFill>
                  <a:srgbClr val="008000"/>
                </a:solidFill>
              </a:rPr>
              <a:t>Решения</a:t>
            </a: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032949" y="6112462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Задача </a:t>
            </a:r>
            <a:r>
              <a:rPr lang="ru-RU" b="1" dirty="0" smtClean="0"/>
              <a:t>13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74900"/>
            <a:ext cx="5383335" cy="48941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52" y="-92452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3200" b="1" dirty="0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Основные результаты</a:t>
            </a:r>
            <a:endParaRPr lang="ru-RU" sz="3200" b="1" dirty="0">
              <a:solidFill>
                <a:srgbClr val="008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101224"/>
            <a:ext cx="3833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3. Реконструирована на уровне исторической стилизации </a:t>
            </a:r>
            <a:r>
              <a:rPr lang="ru-RU" sz="2200" dirty="0" err="1" smtClean="0"/>
              <a:t>сангаку</a:t>
            </a:r>
            <a:r>
              <a:rPr lang="ru-RU" sz="2200" dirty="0" smtClean="0"/>
              <a:t> храма </a:t>
            </a:r>
            <a:r>
              <a:rPr lang="en-US" sz="2200" dirty="0" smtClean="0"/>
              <a:t>Aga</a:t>
            </a:r>
            <a:endParaRPr lang="ru-RU" sz="2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" t="22842" r="8255" b="13698"/>
          <a:stretch/>
        </p:blipFill>
        <p:spPr bwMode="auto">
          <a:xfrm>
            <a:off x="4445215" y="4005064"/>
            <a:ext cx="3986167" cy="19442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2639318"/>
            <a:ext cx="777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2. Сформулированы с соблюдением стилевых особенностей и решены с применением теоретических и экспериментальных методов 13 задач </a:t>
            </a:r>
            <a:r>
              <a:rPr lang="ru-RU" sz="2200" dirty="0" err="1" smtClean="0"/>
              <a:t>сангаку</a:t>
            </a:r>
            <a:r>
              <a:rPr lang="ru-RU" sz="2200" dirty="0" smtClean="0"/>
              <a:t>, которые не были описаны ранее в литературе</a:t>
            </a:r>
            <a:endParaRPr lang="ru-RU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177281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1. Сформулированы требования к исторической реконструкции задач Сангаку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831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2" y="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 err="1">
                <a:latin typeface="+mj-lt"/>
              </a:rPr>
              <a:t>Щетников</a:t>
            </a:r>
            <a:r>
              <a:rPr lang="ru-RU" sz="2000" dirty="0">
                <a:latin typeface="+mj-lt"/>
              </a:rPr>
              <a:t> А. Японская храмовая геометрия/А. </a:t>
            </a:r>
            <a:r>
              <a:rPr lang="ru-RU" sz="2000" dirty="0" err="1">
                <a:latin typeface="+mj-lt"/>
              </a:rPr>
              <a:t>Щетников</a:t>
            </a:r>
            <a:r>
              <a:rPr lang="ru-RU" sz="2000" dirty="0">
                <a:latin typeface="+mj-lt"/>
              </a:rPr>
              <a:t> // Математика </a:t>
            </a:r>
            <a:r>
              <a:rPr lang="ru-RU" sz="2000" dirty="0" smtClean="0">
                <a:latin typeface="+mj-lt"/>
              </a:rPr>
              <a:t>- </a:t>
            </a:r>
            <a:r>
              <a:rPr lang="ru-RU" sz="2000" dirty="0">
                <a:latin typeface="+mj-lt"/>
              </a:rPr>
              <a:t>Первое сентября, </a:t>
            </a:r>
            <a:r>
              <a:rPr lang="ru-RU" sz="2000" dirty="0" smtClean="0">
                <a:latin typeface="+mj-lt"/>
              </a:rPr>
              <a:t>2006. № </a:t>
            </a:r>
            <a:r>
              <a:rPr lang="ru-RU" sz="2000" dirty="0">
                <a:latin typeface="+mj-lt"/>
              </a:rPr>
              <a:t>17</a:t>
            </a:r>
            <a:r>
              <a:rPr lang="ru-RU" sz="2000" dirty="0" smtClean="0">
                <a:latin typeface="+mj-lt"/>
              </a:rPr>
              <a:t>.- С.18-21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>
                <a:latin typeface="+mj-lt"/>
              </a:rPr>
              <a:t>Храмовая геометрия, электронный ресурс, режим доступа </a:t>
            </a:r>
            <a:r>
              <a:rPr lang="en-US" sz="2000" dirty="0" smtClean="0">
                <a:latin typeface="+mj-lt"/>
                <a:hlinkClick r:id="rId5"/>
              </a:rPr>
              <a:t>https</a:t>
            </a:r>
            <a:r>
              <a:rPr lang="en-US" sz="2000" dirty="0">
                <a:latin typeface="+mj-lt"/>
                <a:hlinkClick r:id="rId5"/>
              </a:rPr>
              <a:t>://dirty.ru/khramovaia-geometriia-349791</a:t>
            </a:r>
            <a:r>
              <a:rPr lang="en-US" sz="2000" dirty="0" smtClean="0">
                <a:latin typeface="+mj-lt"/>
                <a:hlinkClick r:id="rId5"/>
              </a:rPr>
              <a:t>/</a:t>
            </a:r>
            <a:endParaRPr lang="ru-RU" sz="2000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FUKAGAWA H., PEDOE D. 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Japanese Temple Geometry Problems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. Winnipeg: Charles Bab-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bage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Research Foundation,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1989</a:t>
            </a:r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err="1">
                <a:latin typeface="+mj-lt"/>
              </a:rPr>
              <a:t>Р.И.Максимов</a:t>
            </a:r>
            <a:r>
              <a:rPr lang="ru-RU" sz="2000" dirty="0">
                <a:latin typeface="+mj-lt"/>
              </a:rPr>
              <a:t>, </a:t>
            </a:r>
            <a:r>
              <a:rPr lang="ru-RU" sz="2000" dirty="0" err="1">
                <a:latin typeface="+mj-lt"/>
              </a:rPr>
              <a:t>И.Э.Максимова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«</a:t>
            </a:r>
            <a:r>
              <a:rPr lang="ru-RU" sz="2000" dirty="0">
                <a:latin typeface="+mj-lt"/>
              </a:rPr>
              <a:t>НЕКОТОРЫЕ АСПЕКТЫ МЕТОДОЛОГИИ НАУЧНОЙ РЕКОНСТРУКЦИИ И ИСПОЛЬЗОВАНИЕ ЕЕ В НАУЧНО-ОБРАЗОВАТЕЛЬНОЙ ДЕЯТЕЛЬНОСТИ </a:t>
            </a:r>
            <a:r>
              <a:rPr lang="ru-RU" sz="2000" dirty="0" smtClean="0">
                <a:latin typeface="+mj-lt"/>
              </a:rPr>
              <a:t>МУЗЕЕВ» </a:t>
            </a:r>
            <a:r>
              <a:rPr lang="ru-RU" sz="2000" dirty="0">
                <a:latin typeface="+mj-lt"/>
              </a:rPr>
              <a:t>, электронный ресурс, режим доступа </a:t>
            </a:r>
            <a:r>
              <a:rPr lang="ru-RU" sz="2000" dirty="0" smtClean="0">
                <a:latin typeface="+mj-lt"/>
                <a:hlinkClick r:id="rId6"/>
              </a:rPr>
              <a:t>http</a:t>
            </a:r>
            <a:r>
              <a:rPr lang="ru-RU" sz="2000" dirty="0">
                <a:latin typeface="+mj-lt"/>
                <a:hlinkClick r:id="rId6"/>
              </a:rPr>
              <a:t>://1400.xn--p1ai/about/about_sciense</a:t>
            </a:r>
            <a:r>
              <a:rPr lang="ru-RU" sz="2000" dirty="0" smtClean="0">
                <a:latin typeface="+mj-lt"/>
                <a:hlinkClick r:id="rId6"/>
              </a:rPr>
              <a:t>/</a:t>
            </a:r>
            <a:endParaRPr lang="ru-RU" sz="2000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+mj-lt"/>
              </a:rPr>
              <a:t>Тарасов Денис Аркадьевич: Историческая реконструкция, проблемы </a:t>
            </a:r>
            <a:r>
              <a:rPr lang="ru-RU" sz="2000" dirty="0" smtClean="0">
                <a:latin typeface="+mj-lt"/>
              </a:rPr>
              <a:t>развития </a:t>
            </a:r>
            <a:r>
              <a:rPr lang="ru-RU" sz="2000" dirty="0" smtClean="0">
                <a:latin typeface="+mj-lt"/>
                <a:hlinkClick r:id="rId7"/>
              </a:rPr>
              <a:t>http</a:t>
            </a:r>
            <a:r>
              <a:rPr lang="ru-RU" sz="2000" dirty="0">
                <a:latin typeface="+mj-lt"/>
                <a:hlinkClick r:id="rId7"/>
              </a:rPr>
              <a:t>://</a:t>
            </a:r>
            <a:r>
              <a:rPr lang="ru-RU" sz="2000" dirty="0" smtClean="0">
                <a:latin typeface="+mj-lt"/>
                <a:hlinkClick r:id="rId7"/>
              </a:rPr>
              <a:t>samlib.ru/t/tarasow_d/recon_problem.shtml</a:t>
            </a:r>
            <a:endParaRPr lang="ru-RU" sz="2000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>
                <a:latin typeface="+mj-lt"/>
              </a:rPr>
              <a:t>Хабаров </a:t>
            </a:r>
            <a:r>
              <a:rPr lang="ru-RU" sz="2000" dirty="0">
                <a:latin typeface="+mj-lt"/>
              </a:rPr>
              <a:t>В.В. </a:t>
            </a:r>
            <a:r>
              <a:rPr lang="ru-RU" sz="2000" dirty="0" err="1">
                <a:latin typeface="+mj-lt"/>
              </a:rPr>
              <a:t>Реконструкторам</a:t>
            </a:r>
            <a:r>
              <a:rPr lang="ru-RU" sz="2000" dirty="0">
                <a:latin typeface="+mj-lt"/>
              </a:rPr>
              <a:t> о реконструкции // Реконструкция исторического костюма: Сб. м-лов </a:t>
            </a:r>
            <a:r>
              <a:rPr lang="ru-RU" sz="2000" dirty="0" err="1">
                <a:latin typeface="+mj-lt"/>
              </a:rPr>
              <a:t>Fashion</a:t>
            </a:r>
            <a:r>
              <a:rPr lang="ru-RU" sz="2000" dirty="0">
                <a:latin typeface="+mj-lt"/>
              </a:rPr>
              <a:t>-блока XV Международного фестиваля '</a:t>
            </a:r>
            <a:r>
              <a:rPr lang="ru-RU" sz="2000" dirty="0" err="1">
                <a:latin typeface="+mj-lt"/>
              </a:rPr>
              <a:t>Зиланткон</a:t>
            </a:r>
            <a:r>
              <a:rPr lang="ru-RU" sz="2000" dirty="0">
                <a:latin typeface="+mj-lt"/>
              </a:rPr>
              <a:t>'. Казань, 2006. С. 8.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4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2" y="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8000"/>
                </a:solidFill>
              </a:rPr>
              <a:t>Спасибо за внимание!</a:t>
            </a:r>
            <a:endParaRPr lang="ru-RU" b="1" dirty="0">
              <a:solidFill>
                <a:srgbClr val="008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577691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4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9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Коллекция </a:t>
            </a:r>
            <a:r>
              <a:rPr lang="ru-RU" b="1" dirty="0" err="1" smtClean="0">
                <a:solidFill>
                  <a:srgbClr val="008000"/>
                </a:solidFill>
              </a:rPr>
              <a:t>сангаку</a:t>
            </a:r>
            <a:r>
              <a:rPr lang="ru-RU" b="1" dirty="0" smtClean="0">
                <a:solidFill>
                  <a:srgbClr val="008000"/>
                </a:solidFill>
              </a:rPr>
              <a:t/>
            </a:r>
            <a:br>
              <a:rPr lang="ru-RU" b="1" dirty="0" smtClean="0">
                <a:solidFill>
                  <a:srgbClr val="008000"/>
                </a:solidFill>
              </a:rPr>
            </a:br>
            <a:r>
              <a:rPr lang="ru-RU" b="1" dirty="0">
                <a:solidFill>
                  <a:srgbClr val="008000"/>
                </a:solidFill>
              </a:rPr>
              <a:t>Хироши Котера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6421" r="3158" b="8031"/>
          <a:stretch/>
        </p:blipFill>
        <p:spPr bwMode="auto">
          <a:xfrm>
            <a:off x="467544" y="1844824"/>
            <a:ext cx="3739623" cy="209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r="43938" b="5711"/>
          <a:stretch/>
        </p:blipFill>
        <p:spPr bwMode="auto">
          <a:xfrm>
            <a:off x="4578389" y="1558388"/>
            <a:ext cx="4177345" cy="368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07167" y="5373216"/>
            <a:ext cx="4565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Самая древняя </a:t>
            </a:r>
            <a:r>
              <a:rPr lang="ru-RU" dirty="0" err="1" smtClean="0"/>
              <a:t>сангаку</a:t>
            </a:r>
            <a:r>
              <a:rPr lang="ru-RU" dirty="0" smtClean="0"/>
              <a:t> </a:t>
            </a:r>
            <a:r>
              <a:rPr lang="ru-RU" dirty="0"/>
              <a:t>1683 </a:t>
            </a:r>
            <a:r>
              <a:rPr lang="ru-RU" dirty="0" smtClean="0"/>
              <a:t>года утрачена, </a:t>
            </a:r>
            <a:endParaRPr lang="ru-RU" dirty="0"/>
          </a:p>
          <a:p>
            <a:r>
              <a:rPr lang="ru-RU" dirty="0" smtClean="0"/>
              <a:t>реконструкция найдена в префектуре </a:t>
            </a:r>
            <a:r>
              <a:rPr lang="ru-RU" dirty="0" err="1" smtClean="0"/>
              <a:t>Точиги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7" t="22872" r="29586" b="21764"/>
          <a:stretch/>
        </p:blipFill>
        <p:spPr bwMode="auto">
          <a:xfrm>
            <a:off x="827584" y="4077467"/>
            <a:ext cx="2781939" cy="234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2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90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976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8000"/>
                </a:solidFill>
              </a:rPr>
              <a:t>Реконструкция </a:t>
            </a:r>
            <a:r>
              <a:rPr lang="ru-RU" sz="4000" b="1" dirty="0" smtClean="0">
                <a:solidFill>
                  <a:srgbClr val="008000"/>
                </a:solidFill>
              </a:rPr>
              <a:t/>
            </a:r>
            <a:br>
              <a:rPr lang="ru-RU" sz="4000" b="1" dirty="0" smtClean="0">
                <a:solidFill>
                  <a:srgbClr val="008000"/>
                </a:solidFill>
              </a:rPr>
            </a:br>
            <a:r>
              <a:rPr lang="ru-RU" sz="4000" b="1" dirty="0" smtClean="0">
                <a:solidFill>
                  <a:srgbClr val="008000"/>
                </a:solidFill>
              </a:rPr>
              <a:t>и </a:t>
            </a:r>
            <a:r>
              <a:rPr lang="ru-RU" sz="4000" b="1" dirty="0">
                <a:solidFill>
                  <a:srgbClr val="008000"/>
                </a:solidFill>
              </a:rPr>
              <a:t>изучение </a:t>
            </a:r>
            <a:r>
              <a:rPr lang="ru-RU" sz="4000" b="1" dirty="0" err="1">
                <a:solidFill>
                  <a:srgbClr val="008000"/>
                </a:solidFill>
              </a:rPr>
              <a:t>сангаку</a:t>
            </a:r>
            <a:endParaRPr lang="ru-RU" sz="4000" b="1" dirty="0">
              <a:solidFill>
                <a:srgbClr val="008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7447" r="70045" b="7433"/>
          <a:stretch/>
        </p:blipFill>
        <p:spPr bwMode="auto">
          <a:xfrm>
            <a:off x="611560" y="1844824"/>
            <a:ext cx="1891862" cy="4477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37351" y="5345139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онлайн-галерея Джина </a:t>
            </a:r>
            <a:r>
              <a:rPr lang="ru-RU" dirty="0"/>
              <a:t>Констант - </a:t>
            </a:r>
            <a:r>
              <a:rPr lang="en-US" u="sng" dirty="0">
                <a:hlinkClick r:id="rId6"/>
              </a:rPr>
              <a:t>http://</a:t>
            </a:r>
            <a:r>
              <a:rPr lang="en-US" u="sng" dirty="0" smtClean="0">
                <a:hlinkClick r:id="rId6"/>
              </a:rPr>
              <a:t>imaginary.org/gallery/jean-constant-sangaku</a:t>
            </a:r>
            <a:r>
              <a:rPr lang="ru-RU" u="sng" dirty="0" smtClean="0"/>
              <a:t> 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" b="4904"/>
          <a:stretch/>
        </p:blipFill>
        <p:spPr bwMode="auto">
          <a:xfrm>
            <a:off x="3079410" y="1700808"/>
            <a:ext cx="5734920" cy="3279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7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11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7145" y="0"/>
            <a:ext cx="693974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8000"/>
                </a:solidFill>
              </a:rPr>
              <a:t>Проблема исследования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338" y="1340768"/>
            <a:ext cx="6203032" cy="3412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 книге «Священная математика» [3</a:t>
            </a:r>
            <a:r>
              <a:rPr lang="ru-RU" dirty="0" smtClean="0"/>
              <a:t>], </a:t>
            </a:r>
            <a:r>
              <a:rPr lang="ru-RU" dirty="0"/>
              <a:t>(</a:t>
            </a:r>
            <a:r>
              <a:rPr lang="ru-RU" dirty="0" smtClean="0"/>
              <a:t>Тони </a:t>
            </a:r>
            <a:r>
              <a:rPr lang="ru-RU" dirty="0" err="1" smtClean="0"/>
              <a:t>Ротман</a:t>
            </a:r>
            <a:r>
              <a:rPr lang="ru-RU" dirty="0" smtClean="0"/>
              <a:t>, </a:t>
            </a:r>
            <a:r>
              <a:rPr lang="ru-RU" dirty="0" err="1" smtClean="0"/>
              <a:t>Фукагавой</a:t>
            </a:r>
            <a:r>
              <a:rPr lang="ru-RU" dirty="0" smtClean="0"/>
              <a:t> </a:t>
            </a:r>
            <a:r>
              <a:rPr lang="ru-RU" dirty="0" err="1" smtClean="0"/>
              <a:t>Хидэтоси</a:t>
            </a:r>
            <a:r>
              <a:rPr lang="ru-RU" dirty="0" smtClean="0"/>
              <a:t>) </a:t>
            </a:r>
            <a:r>
              <a:rPr lang="ru-RU" dirty="0"/>
              <a:t>на странице 88 </a:t>
            </a:r>
            <a:r>
              <a:rPr lang="ru-RU" dirty="0" smtClean="0"/>
              <a:t>приведена </a:t>
            </a:r>
            <a:r>
              <a:rPr lang="ru-RU" dirty="0" err="1" smtClean="0"/>
              <a:t>сангаку</a:t>
            </a:r>
            <a:r>
              <a:rPr lang="ru-RU" dirty="0" smtClean="0"/>
              <a:t>, размещенную в 1879 </a:t>
            </a:r>
            <a:r>
              <a:rPr lang="ru-RU" dirty="0"/>
              <a:t>году в храме </a:t>
            </a:r>
            <a:r>
              <a:rPr lang="ru-RU" dirty="0" err="1" smtClean="0"/>
              <a:t>Aga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46609"/>
            <a:ext cx="2352671" cy="353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t="23353" r="7179" b="45298"/>
          <a:stretch/>
        </p:blipFill>
        <p:spPr bwMode="auto">
          <a:xfrm>
            <a:off x="827584" y="3855809"/>
            <a:ext cx="5269161" cy="259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4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11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070" y="152951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Проблема исследования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5" r="53785" b="47820"/>
          <a:stretch/>
        </p:blipFill>
        <p:spPr bwMode="auto">
          <a:xfrm>
            <a:off x="4464331" y="1769444"/>
            <a:ext cx="441294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8397" y="3592168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www.wasan.earth.linkclub.com/hyogo/aga.html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0" r="52209" b="47295"/>
          <a:stretch/>
        </p:blipFill>
        <p:spPr bwMode="auto">
          <a:xfrm>
            <a:off x="4614973" y="4133376"/>
            <a:ext cx="4111658" cy="167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62096" y="35787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37429" y="1529134"/>
            <a:ext cx="3340968" cy="2418970"/>
            <a:chOff x="-420015" y="2144110"/>
            <a:chExt cx="4093093" cy="3349006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58" t="37406" r="33140" b="15594"/>
            <a:stretch/>
          </p:blipFill>
          <p:spPr bwMode="auto">
            <a:xfrm>
              <a:off x="-420015" y="2144110"/>
              <a:ext cx="4093093" cy="334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Овал 5"/>
            <p:cNvSpPr/>
            <p:nvPr/>
          </p:nvSpPr>
          <p:spPr>
            <a:xfrm>
              <a:off x="1187624" y="3927764"/>
              <a:ext cx="438907" cy="54649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84168" y="129595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1879 год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93367" y="5877272"/>
            <a:ext cx="335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Реконструирована в 1967 году, но решение задач не описано.</a:t>
            </a:r>
            <a:endParaRPr lang="ru-RU" dirty="0"/>
          </a:p>
        </p:txBody>
      </p:sp>
      <p:pic>
        <p:nvPicPr>
          <p:cNvPr id="16" name="Picture 6" descr="http://www.doa.gov.np/galleryimages/170%20agan%20temple_13305741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1" y="4206496"/>
            <a:ext cx="1691934" cy="225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1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11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8000"/>
                </a:solidFill>
              </a:rPr>
              <a:t>Цель исследования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0486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Воссоздать формулировки и результаты решения задач, представленные на </a:t>
            </a:r>
            <a:r>
              <a:rPr lang="ru-RU" dirty="0" err="1" smtClean="0"/>
              <a:t>сангаку</a:t>
            </a:r>
            <a:r>
              <a:rPr lang="ru-RU" dirty="0" smtClean="0"/>
              <a:t> храма </a:t>
            </a:r>
            <a:r>
              <a:rPr lang="en-US" dirty="0" smtClean="0"/>
              <a:t>Aga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0" r="52209" b="47295"/>
          <a:stretch/>
        </p:blipFill>
        <p:spPr bwMode="auto">
          <a:xfrm>
            <a:off x="1115616" y="3356992"/>
            <a:ext cx="743951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5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rowina.ucoz.com/Shablon/sakura_slai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211"/>
            <a:ext cx="9213452" cy="69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246" y="1294065"/>
            <a:ext cx="8640960" cy="5544616"/>
          </a:xfrm>
        </p:spPr>
        <p:txBody>
          <a:bodyPr>
            <a:noAutofit/>
          </a:bodyPr>
          <a:lstStyle/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000" b="1" kern="0" dirty="0" smtClean="0">
                <a:cs typeface="Arial" panose="020B0604020202020204" pitchFamily="34" charset="0"/>
              </a:rPr>
              <a:t>Объект </a:t>
            </a:r>
            <a:r>
              <a:rPr lang="ru-RU" sz="3000" b="1" kern="0" dirty="0">
                <a:cs typeface="Arial" panose="020B0604020202020204" pitchFamily="34" charset="0"/>
              </a:rPr>
              <a:t>исследования</a:t>
            </a:r>
            <a:r>
              <a:rPr lang="ru-RU" sz="3000" b="1" kern="0" dirty="0" smtClean="0">
                <a:cs typeface="Arial" panose="020B0604020202020204" pitchFamily="34" charset="0"/>
              </a:rPr>
              <a:t>: </a:t>
            </a:r>
            <a:r>
              <a:rPr lang="ru-RU" sz="3000" kern="0" dirty="0" err="1" smtClean="0">
                <a:cs typeface="Arial" panose="020B0604020202020204" pitchFamily="34" charset="0"/>
              </a:rPr>
              <a:t>сангаку</a:t>
            </a:r>
            <a:r>
              <a:rPr lang="ru-RU" sz="3000" kern="0" dirty="0" smtClean="0">
                <a:cs typeface="Arial" panose="020B0604020202020204" pitchFamily="34" charset="0"/>
              </a:rPr>
              <a:t> храма </a:t>
            </a:r>
            <a:r>
              <a:rPr lang="en-US" sz="2800" dirty="0" smtClean="0"/>
              <a:t>Aga</a:t>
            </a:r>
            <a:r>
              <a:rPr lang="ru-RU" sz="2800" dirty="0" smtClean="0"/>
              <a:t>.</a:t>
            </a:r>
            <a:endParaRPr lang="ru-RU" sz="3000" kern="0" dirty="0" smtClean="0">
              <a:cs typeface="Arial" panose="020B0604020202020204" pitchFamily="34" charset="0"/>
            </a:endParaRP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000" b="1" kern="0" dirty="0" smtClean="0">
                <a:cs typeface="Arial" panose="020B0604020202020204" pitchFamily="34" charset="0"/>
              </a:rPr>
              <a:t>Предмет исследования: </a:t>
            </a:r>
            <a:r>
              <a:rPr lang="ru-RU" sz="3000" kern="0" dirty="0" smtClean="0">
                <a:cs typeface="Arial" panose="020B0604020202020204" pitchFamily="34" charset="0"/>
              </a:rPr>
              <a:t>содержание </a:t>
            </a:r>
            <a:r>
              <a:rPr lang="ru-RU" sz="3000" kern="0" dirty="0" err="1" smtClean="0">
                <a:cs typeface="Arial" panose="020B0604020202020204" pitchFamily="34" charset="0"/>
              </a:rPr>
              <a:t>сангаку</a:t>
            </a:r>
            <a:r>
              <a:rPr lang="ru-RU" sz="3000" kern="0" dirty="0" smtClean="0">
                <a:cs typeface="Arial" panose="020B0604020202020204" pitchFamily="34" charset="0"/>
              </a:rPr>
              <a:t> храма </a:t>
            </a:r>
            <a:r>
              <a:rPr lang="en-US" sz="2800" dirty="0" smtClean="0"/>
              <a:t>Aga</a:t>
            </a:r>
            <a:r>
              <a:rPr lang="ru-RU" sz="3000" dirty="0" smtClean="0">
                <a:ea typeface="Calibri"/>
                <a:cs typeface="Times New Roman"/>
              </a:rPr>
              <a:t>. </a:t>
            </a:r>
            <a:endParaRPr lang="ru-RU" sz="3000" kern="0" dirty="0" smtClean="0">
              <a:cs typeface="Arial" panose="020B0604020202020204" pitchFamily="34" charset="0"/>
            </a:endParaRP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000" b="1" kern="0" dirty="0">
                <a:cs typeface="Arial" panose="020B0604020202020204" pitchFamily="34" charset="0"/>
              </a:rPr>
              <a:t>Гипотеза</a:t>
            </a:r>
            <a:r>
              <a:rPr lang="ru-RU" sz="3000" b="1" kern="0" dirty="0" smtClean="0">
                <a:cs typeface="Arial" panose="020B0604020202020204" pitchFamily="34" charset="0"/>
              </a:rPr>
              <a:t>: </a:t>
            </a:r>
            <a:r>
              <a:rPr lang="ru-RU" sz="3000" kern="0" dirty="0" smtClean="0">
                <a:cs typeface="Arial" panose="020B0604020202020204" pitchFamily="34" charset="0"/>
              </a:rPr>
              <a:t>реконструировать содержание </a:t>
            </a:r>
            <a:r>
              <a:rPr lang="ru-RU" sz="3000" kern="0" dirty="0" err="1" smtClean="0">
                <a:cs typeface="Arial" panose="020B0604020202020204" pitchFamily="34" charset="0"/>
              </a:rPr>
              <a:t>сангаку</a:t>
            </a:r>
            <a:r>
              <a:rPr lang="ru-RU" sz="3000" kern="0" dirty="0" smtClean="0">
                <a:cs typeface="Arial" panose="020B0604020202020204" pitchFamily="34" charset="0"/>
              </a:rPr>
              <a:t> храма </a:t>
            </a:r>
            <a:r>
              <a:rPr lang="en-US" sz="2800" dirty="0"/>
              <a:t>Age </a:t>
            </a:r>
            <a:r>
              <a:rPr lang="ru-RU" sz="3000" kern="0" dirty="0" smtClean="0">
                <a:cs typeface="Arial" panose="020B0604020202020204" pitchFamily="34" charset="0"/>
              </a:rPr>
              <a:t>можно без знания Японского языка, используя возможности, предоставляемые </a:t>
            </a:r>
            <a:r>
              <a:rPr lang="en-US" sz="3000" kern="0" dirty="0" smtClean="0">
                <a:cs typeface="Arial" panose="020B0604020202020204" pitchFamily="34" charset="0"/>
              </a:rPr>
              <a:t>DGS</a:t>
            </a:r>
            <a:r>
              <a:rPr lang="ru-RU" sz="3000" kern="0" dirty="0" smtClean="0">
                <a:cs typeface="Arial" panose="020B0604020202020204" pitchFamily="34" charset="0"/>
              </a:rPr>
              <a:t> </a:t>
            </a:r>
            <a:r>
              <a:rPr lang="en-US" sz="3000" kern="0" dirty="0" err="1" smtClean="0">
                <a:cs typeface="Arial" panose="020B0604020202020204" pitchFamily="34" charset="0"/>
              </a:rPr>
              <a:t>GeoGebra</a:t>
            </a:r>
            <a:r>
              <a:rPr lang="ru-RU" sz="3000" kern="0" dirty="0" smtClean="0">
                <a:cs typeface="Arial" panose="020B0604020202020204" pitchFamily="34" charset="0"/>
              </a:rPr>
              <a:t>, а также знаниями школьной программы по математике. </a:t>
            </a:r>
            <a:endParaRPr lang="en-US" sz="3000" kern="0" dirty="0">
              <a:cs typeface="Arial" panose="020B0604020202020204" pitchFamily="34" charset="0"/>
            </a:endParaRP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5248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3270</TotalTime>
  <Words>3307</Words>
  <Application>Microsoft Office PowerPoint</Application>
  <PresentationFormat>Экран (4:3)</PresentationFormat>
  <Paragraphs>280</Paragraphs>
  <Slides>36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Х международный конкурс  «Математика и проектирование» Номинация «История математики»</vt:lpstr>
      <vt:lpstr>Введение</vt:lpstr>
      <vt:lpstr>Почему сангаку  вывешивают у стен храмов?</vt:lpstr>
      <vt:lpstr>Коллекция сангаку Хироши Котера</vt:lpstr>
      <vt:lpstr>Реконструкция  и изучение сангаку</vt:lpstr>
      <vt:lpstr>Проблема исследования</vt:lpstr>
      <vt:lpstr>Проблема исследования</vt:lpstr>
      <vt:lpstr>Цель исследования</vt:lpstr>
      <vt:lpstr>Презентация PowerPoint</vt:lpstr>
      <vt:lpstr>Задачи исследования</vt:lpstr>
      <vt:lpstr>Методы исследования</vt:lpstr>
      <vt:lpstr>Результаты  решения задачи 1</vt:lpstr>
      <vt:lpstr>Стиль формулировки  задач Сангаку</vt:lpstr>
      <vt:lpstr>Презентация PowerPoint</vt:lpstr>
      <vt:lpstr>Реконструкция задачи 1  </vt:lpstr>
      <vt:lpstr>Реконструкция задач 2 и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Решение задачи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результаты</vt:lpstr>
      <vt:lpstr>Литература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«Математика и проектирование»  Номинация «Математические модели  реальных процессов в природе и обществе»  Тема «Радиолокационный спутник»</dc:title>
  <dc:creator>Павлова Мария Александровна</dc:creator>
  <cp:lastModifiedBy>Павлова Мария Александровна</cp:lastModifiedBy>
  <cp:revision>228</cp:revision>
  <dcterms:created xsi:type="dcterms:W3CDTF">2016-02-29T06:31:35Z</dcterms:created>
  <dcterms:modified xsi:type="dcterms:W3CDTF">2016-06-06T16:28:43Z</dcterms:modified>
</cp:coreProperties>
</file>