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1" r:id="rId2"/>
    <p:sldId id="338" r:id="rId3"/>
    <p:sldId id="290" r:id="rId4"/>
    <p:sldId id="258" r:id="rId5"/>
    <p:sldId id="259" r:id="rId6"/>
    <p:sldId id="263" r:id="rId7"/>
    <p:sldId id="339" r:id="rId8"/>
    <p:sldId id="340" r:id="rId9"/>
    <p:sldId id="291" r:id="rId10"/>
    <p:sldId id="292" r:id="rId11"/>
    <p:sldId id="265" r:id="rId12"/>
    <p:sldId id="266" r:id="rId13"/>
    <p:sldId id="267" r:id="rId14"/>
    <p:sldId id="268" r:id="rId15"/>
    <p:sldId id="269" r:id="rId16"/>
    <p:sldId id="270" r:id="rId17"/>
    <p:sldId id="271" r:id="rId18"/>
    <p:sldId id="272" r:id="rId19"/>
    <p:sldId id="273" r:id="rId20"/>
    <p:sldId id="309" r:id="rId21"/>
    <p:sldId id="329" r:id="rId22"/>
    <p:sldId id="330" r:id="rId23"/>
    <p:sldId id="322" r:id="rId24"/>
    <p:sldId id="319" r:id="rId25"/>
    <p:sldId id="321" r:id="rId26"/>
    <p:sldId id="323" r:id="rId27"/>
    <p:sldId id="280" r:id="rId28"/>
    <p:sldId id="305" r:id="rId29"/>
    <p:sldId id="328" r:id="rId30"/>
    <p:sldId id="332" r:id="rId31"/>
    <p:sldId id="337" r:id="rId32"/>
    <p:sldId id="331" r:id="rId33"/>
    <p:sldId id="333" r:id="rId34"/>
    <p:sldId id="277" r:id="rId35"/>
    <p:sldId id="278" r:id="rId36"/>
    <p:sldId id="327"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14" autoAdjust="0"/>
    <p:restoredTop sz="84520" autoAdjust="0"/>
  </p:normalViewPr>
  <p:slideViewPr>
    <p:cSldViewPr>
      <p:cViewPr>
        <p:scale>
          <a:sx n="90" d="100"/>
          <a:sy n="90" d="100"/>
        </p:scale>
        <p:origin x="-2232"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805666-F577-4ED5-8D2D-87733134A345}" type="datetimeFigureOut">
              <a:rPr lang="ru-RU" smtClean="0"/>
              <a:t>21.04.2016</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1B307-49AE-4BA5-B75F-BC087C4BC60D}" type="slidenum">
              <a:rPr lang="ru-RU" smtClean="0"/>
              <a:t>‹#›</a:t>
            </a:fld>
            <a:endParaRPr lang="ru-RU"/>
          </a:p>
        </p:txBody>
      </p:sp>
    </p:spTree>
    <p:extLst>
      <p:ext uri="{BB962C8B-B14F-4D97-AF65-F5344CB8AC3E}">
        <p14:creationId xmlns:p14="http://schemas.microsoft.com/office/powerpoint/2010/main" val="273462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Если каждого из вас попросить</a:t>
            </a:r>
            <a:r>
              <a:rPr lang="ru-RU" baseline="0" dirty="0" smtClean="0"/>
              <a:t> дать ответ на вопрос «Что такое головоломка?» то каждый ответит по своему. Для одних это непростая математическая задача, от решения которой можно «голову сломать», для других – это увлекательная игра или даже спорт, для третьих – это направление искусства. Посмотрите, как прекрасен китайский шар, вырезанный из слоновьей кости. А ведь это тоже головоломка «шар в шаре». Он состоит из нескольких концентрических свободно вращающихся сфер. Самый большой из таких шаров состоит из 42 сфер. А кто из нас не любовался корабликами в бутылках и не удивлялся искусству мастеров? Конечно, создание головоломок это не только наука, но и изумительное искусство. </a:t>
            </a:r>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2</a:t>
            </a:fld>
            <a:endParaRPr lang="ru-RU"/>
          </a:p>
        </p:txBody>
      </p:sp>
    </p:spTree>
    <p:extLst>
      <p:ext uri="{BB962C8B-B14F-4D97-AF65-F5344CB8AC3E}">
        <p14:creationId xmlns:p14="http://schemas.microsoft.com/office/powerpoint/2010/main" val="3370166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Наиболее</a:t>
            </a:r>
            <a:r>
              <a:rPr lang="ru-RU" baseline="0" dirty="0" smtClean="0"/>
              <a:t> распространенной является классификация головоломок по средствам постановки задач</a:t>
            </a:r>
          </a:p>
          <a:p>
            <a:r>
              <a:rPr lang="ru-RU" dirty="0" smtClean="0"/>
              <a:t>Устные головоломки - это головоломки, условие которых может быть передано в устной речи без привлечения каких-либо дополнительных предметов.</a:t>
            </a:r>
          </a:p>
          <a:p>
            <a:r>
              <a:rPr lang="ru-RU" dirty="0" smtClean="0"/>
              <a:t>Головоломки с предметами - это головоломки, в которых активно используются обычные бытовые предметы (спички, шнурки).</a:t>
            </a:r>
          </a:p>
          <a:p>
            <a:r>
              <a:rPr lang="ru-RU" dirty="0" smtClean="0"/>
              <a:t>Механические головоломки - это головоломки в виде каких-либо устройств или предметы, специально изготовленные как головоломки Печатные головоломки - это те головоломки, для которых необходима бумага и карандаш. Они могут быть напечатаны или нарисованы.</a:t>
            </a:r>
          </a:p>
        </p:txBody>
      </p:sp>
      <p:sp>
        <p:nvSpPr>
          <p:cNvPr id="4" name="Номер слайда 3"/>
          <p:cNvSpPr>
            <a:spLocks noGrp="1"/>
          </p:cNvSpPr>
          <p:nvPr>
            <p:ph type="sldNum" sz="quarter" idx="10"/>
          </p:nvPr>
        </p:nvSpPr>
        <p:spPr/>
        <p:txBody>
          <a:bodyPr/>
          <a:lstStyle/>
          <a:p>
            <a:fld id="{08A1B307-49AE-4BA5-B75F-BC087C4BC60D}" type="slidenum">
              <a:rPr lang="ru-RU" smtClean="0"/>
              <a:t>11</a:t>
            </a:fld>
            <a:endParaRPr lang="ru-RU"/>
          </a:p>
        </p:txBody>
      </p:sp>
    </p:spTree>
    <p:extLst>
      <p:ext uri="{BB962C8B-B14F-4D97-AF65-F5344CB8AC3E}">
        <p14:creationId xmlns:p14="http://schemas.microsoft.com/office/powerpoint/2010/main" val="2055745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слайде представлены примеры логических задач</a:t>
            </a:r>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12</a:t>
            </a:fld>
            <a:endParaRPr lang="ru-RU"/>
          </a:p>
        </p:txBody>
      </p:sp>
    </p:spTree>
    <p:extLst>
      <p:ext uri="{BB962C8B-B14F-4D97-AF65-F5344CB8AC3E}">
        <p14:creationId xmlns:p14="http://schemas.microsoft.com/office/powerpoint/2010/main" val="3165162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Здесь вы можете</a:t>
            </a:r>
            <a:r>
              <a:rPr lang="ru-RU" baseline="0" dirty="0" smtClean="0"/>
              <a:t> увидеть примеры головоломок со спичками</a:t>
            </a:r>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13</a:t>
            </a:fld>
            <a:endParaRPr lang="ru-RU"/>
          </a:p>
        </p:txBody>
      </p:sp>
    </p:spTree>
    <p:extLst>
      <p:ext uri="{BB962C8B-B14F-4D97-AF65-F5344CB8AC3E}">
        <p14:creationId xmlns:p14="http://schemas.microsoft.com/office/powerpoint/2010/main" val="3190545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err="1" smtClean="0"/>
              <a:t>Шнурковые</a:t>
            </a:r>
            <a:r>
              <a:rPr lang="ru-RU" sz="1200" dirty="0" smtClean="0"/>
              <a:t> головоломки являются самыми древними.</a:t>
            </a:r>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14</a:t>
            </a:fld>
            <a:endParaRPr lang="ru-RU"/>
          </a:p>
        </p:txBody>
      </p:sp>
    </p:spTree>
    <p:extLst>
      <p:ext uri="{BB962C8B-B14F-4D97-AF65-F5344CB8AC3E}">
        <p14:creationId xmlns:p14="http://schemas.microsoft.com/office/powerpoint/2010/main" val="2769183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Смысл</a:t>
            </a:r>
            <a:r>
              <a:rPr lang="ru-RU" baseline="0" dirty="0" smtClean="0"/>
              <a:t> п</a:t>
            </a:r>
            <a:r>
              <a:rPr lang="ru-RU" dirty="0" smtClean="0"/>
              <a:t>роволочных</a:t>
            </a:r>
            <a:r>
              <a:rPr lang="ru-RU" baseline="0" dirty="0" smtClean="0"/>
              <a:t> головоломок в основном снять  с основной части подвижную часть, не изгибая и не разнимая части головоломки.</a:t>
            </a:r>
          </a:p>
          <a:p>
            <a:r>
              <a:rPr lang="ru-RU" baseline="0" dirty="0" smtClean="0"/>
              <a:t>(Раздать участникам и членам жюри заводские головоломки)</a:t>
            </a:r>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15</a:t>
            </a:fld>
            <a:endParaRPr lang="ru-RU"/>
          </a:p>
        </p:txBody>
      </p:sp>
    </p:spTree>
    <p:extLst>
      <p:ext uri="{BB962C8B-B14F-4D97-AF65-F5344CB8AC3E}">
        <p14:creationId xmlns:p14="http://schemas.microsoft.com/office/powerpoint/2010/main" val="448042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Также к механическим головоломкам относятся</a:t>
            </a:r>
            <a:r>
              <a:rPr lang="ru-RU" baseline="0" dirty="0" smtClean="0"/>
              <a:t> деревянные головоломки</a:t>
            </a:r>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16</a:t>
            </a:fld>
            <a:endParaRPr lang="ru-RU"/>
          </a:p>
        </p:txBody>
      </p:sp>
    </p:spTree>
    <p:extLst>
      <p:ext uri="{BB962C8B-B14F-4D97-AF65-F5344CB8AC3E}">
        <p14:creationId xmlns:p14="http://schemas.microsoft.com/office/powerpoint/2010/main" val="2300049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prstClr val="black"/>
                </a:solidFill>
              </a:rPr>
              <a:t>Магнитные головоломки также являются механическими, они появились совсем недавно. </a:t>
            </a:r>
          </a:p>
        </p:txBody>
      </p:sp>
      <p:sp>
        <p:nvSpPr>
          <p:cNvPr id="4" name="Номер слайда 3"/>
          <p:cNvSpPr>
            <a:spLocks noGrp="1"/>
          </p:cNvSpPr>
          <p:nvPr>
            <p:ph type="sldNum" sz="quarter" idx="10"/>
          </p:nvPr>
        </p:nvSpPr>
        <p:spPr/>
        <p:txBody>
          <a:bodyPr/>
          <a:lstStyle/>
          <a:p>
            <a:fld id="{08A1B307-49AE-4BA5-B75F-BC087C4BC60D}" type="slidenum">
              <a:rPr lang="ru-RU" smtClean="0"/>
              <a:t>17</a:t>
            </a:fld>
            <a:endParaRPr lang="ru-RU"/>
          </a:p>
        </p:txBody>
      </p:sp>
    </p:spTree>
    <p:extLst>
      <p:ext uri="{BB962C8B-B14F-4D97-AF65-F5344CB8AC3E}">
        <p14:creationId xmlns:p14="http://schemas.microsoft.com/office/powerpoint/2010/main" val="3532494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Механическими</a:t>
            </a:r>
            <a:r>
              <a:rPr lang="ru-RU" baseline="0" dirty="0" smtClean="0"/>
              <a:t> головоломками можно считать и</a:t>
            </a:r>
            <a:r>
              <a:rPr lang="ru-RU" dirty="0" smtClean="0"/>
              <a:t>звестные всем с детства пластмассовые</a:t>
            </a:r>
            <a:r>
              <a:rPr lang="ru-RU" baseline="0" dirty="0" smtClean="0"/>
              <a:t> головоломки</a:t>
            </a:r>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18</a:t>
            </a:fld>
            <a:endParaRPr lang="ru-RU"/>
          </a:p>
        </p:txBody>
      </p:sp>
    </p:spTree>
    <p:extLst>
      <p:ext uri="{BB962C8B-B14F-4D97-AF65-F5344CB8AC3E}">
        <p14:creationId xmlns:p14="http://schemas.microsoft.com/office/powerpoint/2010/main" val="440104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 печатным головоломкам можно отнести</a:t>
            </a:r>
            <a:r>
              <a:rPr lang="ru-RU" baseline="0" dirty="0" smtClean="0"/>
              <a:t> </a:t>
            </a:r>
            <a:r>
              <a:rPr lang="ru-RU" baseline="0" dirty="0" err="1" smtClean="0"/>
              <a:t>пазлы</a:t>
            </a:r>
            <a:r>
              <a:rPr lang="ru-RU" baseline="0" dirty="0" smtClean="0"/>
              <a:t> и задачи на внимание</a:t>
            </a:r>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19</a:t>
            </a:fld>
            <a:endParaRPr lang="ru-RU"/>
          </a:p>
        </p:txBody>
      </p:sp>
    </p:spTree>
    <p:extLst>
      <p:ext uri="{BB962C8B-B14F-4D97-AF65-F5344CB8AC3E}">
        <p14:creationId xmlns:p14="http://schemas.microsoft.com/office/powerpoint/2010/main" val="1643139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mj-lt"/>
              </a:rPr>
              <a:t>Для решения 3 задачи исследования –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mj-lt"/>
              </a:rPr>
              <a:t>    «определить общие принципы решения головоломок»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mj-lt"/>
              </a:rPr>
              <a:t>    был проведен анализ решений головоломок, были собраны и решены различные головоломки, что позволило выявить некоторые принципы:</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ru-RU" sz="1200" dirty="0" smtClean="0">
                <a:latin typeface="+mj-lt"/>
              </a:rPr>
              <a:t>Принцип Дирихле</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ru-RU" sz="1200" dirty="0" smtClean="0">
                <a:latin typeface="+mj-lt"/>
              </a:rPr>
              <a:t>Балансировка худшего случая</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ru-RU" sz="1200" dirty="0" smtClean="0">
                <a:latin typeface="+mj-lt"/>
              </a:rPr>
              <a:t>Топологический принцип</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ru-RU" sz="1200" dirty="0" err="1" smtClean="0">
                <a:latin typeface="+mj-lt"/>
              </a:rPr>
              <a:t>Эйлеровы</a:t>
            </a:r>
            <a:r>
              <a:rPr lang="ru-RU" sz="1200" dirty="0" smtClean="0">
                <a:latin typeface="+mj-lt"/>
              </a:rPr>
              <a:t> правила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ru-RU" sz="1200" dirty="0" smtClean="0">
                <a:latin typeface="+mj-lt"/>
              </a:rPr>
              <a:t>Перемещение</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ru-RU" sz="1200" dirty="0" smtClean="0">
                <a:latin typeface="+mj-lt"/>
              </a:rPr>
              <a:t>Упаковка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mj-lt"/>
              </a:rPr>
              <a:t>Теперь рассмотрим эти принципы подробнее</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20</a:t>
            </a:fld>
            <a:endParaRPr lang="ru-RU"/>
          </a:p>
        </p:txBody>
      </p:sp>
    </p:spTree>
    <p:extLst>
      <p:ext uri="{BB962C8B-B14F-4D97-AF65-F5344CB8AC3E}">
        <p14:creationId xmlns:p14="http://schemas.microsoft.com/office/powerpoint/2010/main" val="3135958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Но, не меньшее искусство – умение решать головоломки.  Принципы решения наиболее популярных головоломок обсуждаются на форумах, описываться в литературе и даже обсуждаются в научных математических статьях.  Наиболее известной головоломкой, заслужившей пристальное внимание ученых математиков является всем известный кубик-</a:t>
            </a:r>
            <a:r>
              <a:rPr lang="ru-RU" baseline="0" dirty="0" err="1" smtClean="0"/>
              <a:t>рубика</a:t>
            </a:r>
            <a:r>
              <a:rPr lang="ru-RU" baseline="0" dirty="0" smtClean="0"/>
              <a:t>.  Но, существуют ли универсальные принципы решения головоломок?</a:t>
            </a:r>
          </a:p>
          <a:p>
            <a:r>
              <a:rPr lang="ru-RU" baseline="0" dirty="0" smtClean="0"/>
              <a:t>Можно ли определив тип головоломки сразу же понять, как она устроена и как следует действовать, чтобы решить ее?</a:t>
            </a:r>
          </a:p>
          <a:p>
            <a:r>
              <a:rPr lang="ru-RU" baseline="0" dirty="0" smtClean="0"/>
              <a:t>Поиску ответов на эти вопросы и посвящена данная работа.</a:t>
            </a:r>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3</a:t>
            </a:fld>
            <a:endParaRPr lang="ru-RU"/>
          </a:p>
        </p:txBody>
      </p:sp>
    </p:spTree>
    <p:extLst>
      <p:ext uri="{BB962C8B-B14F-4D97-AF65-F5344CB8AC3E}">
        <p14:creationId xmlns:p14="http://schemas.microsoft.com/office/powerpoint/2010/main" val="2252620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Чаще всего объяснение этого принципа сводиться к примеру кроликов в клетках. Если в n клетках сидит не менее n+1 кроликов, то хотя бы в одной клетке находится более одного кролика. На основе такого простого и наивного принципа математикам удается решать трудные задачи и доказывать теоремы.</a:t>
            </a:r>
          </a:p>
          <a:p>
            <a:r>
              <a:rPr lang="ru-RU" dirty="0" smtClean="0"/>
              <a:t>C помощью этого принципа можно решать логические головоломки, пример одной из таких представлен на слайде.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21</a:t>
            </a:fld>
            <a:endParaRPr lang="ru-RU"/>
          </a:p>
        </p:txBody>
      </p:sp>
    </p:spTree>
    <p:extLst>
      <p:ext uri="{BB962C8B-B14F-4D97-AF65-F5344CB8AC3E}">
        <p14:creationId xmlns:p14="http://schemas.microsoft.com/office/powerpoint/2010/main" val="3287701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Большинство головоломок относятся к задачам ,когда требуется уменьшить количество действий или выполнить что-либо определенное количество раз. Можно попробовать «сбалансировать» худший случай. Таким образом, если решение приведет к смещению худшего случая, можно выполнить балансировку худшего случая,</a:t>
            </a:r>
            <a:r>
              <a:rPr lang="ru-RU" baseline="0" dirty="0" smtClean="0"/>
              <a:t> на пример в задаче о девяти шарах представленной </a:t>
            </a:r>
            <a:r>
              <a:rPr lang="ru-RU" dirty="0" smtClean="0"/>
              <a:t>на слайде</a:t>
            </a:r>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22</a:t>
            </a:fld>
            <a:endParaRPr lang="ru-RU"/>
          </a:p>
        </p:txBody>
      </p:sp>
    </p:spTree>
    <p:extLst>
      <p:ext uri="{BB962C8B-B14F-4D97-AF65-F5344CB8AC3E}">
        <p14:creationId xmlns:p14="http://schemas.microsoft.com/office/powerpoint/2010/main" val="644620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Топология наука занимающаяся изучением таких свойств тел, фигур и предметов, которые не меняются при растяжениях и сжатиях. Зародилась топология в мире головоломок, когда  </a:t>
            </a:r>
          </a:p>
          <a:p>
            <a:r>
              <a:rPr lang="ru-RU" dirty="0" smtClean="0"/>
              <a:t>в 1736 году математик Леонард Эйлер исследовал знаменитую задачу о семи кенигсбергских мостах на реке </a:t>
            </a:r>
            <a:r>
              <a:rPr lang="ru-RU" dirty="0" err="1" smtClean="0"/>
              <a:t>Прегель</a:t>
            </a:r>
            <a:r>
              <a:rPr lang="ru-RU" dirty="0" smtClean="0"/>
              <a:t>.</a:t>
            </a:r>
          </a:p>
          <a:p>
            <a:r>
              <a:rPr lang="ru-RU" dirty="0" smtClean="0"/>
              <a:t>Среди топологических головоломок наиболее популярны </a:t>
            </a:r>
            <a:r>
              <a:rPr lang="ru-RU" dirty="0" err="1" smtClean="0"/>
              <a:t>шнурковые</a:t>
            </a:r>
            <a:r>
              <a:rPr lang="ru-RU" dirty="0" smtClean="0"/>
              <a:t> головоломки. Покажем примеры решений некоторых</a:t>
            </a:r>
            <a:r>
              <a:rPr lang="ru-RU" baseline="0" dirty="0" smtClean="0"/>
              <a:t> из них.</a:t>
            </a:r>
          </a:p>
          <a:p>
            <a:endParaRPr lang="ru-RU" dirty="0" smtClean="0"/>
          </a:p>
          <a:p>
            <a:endParaRPr lang="ru-RU" dirty="0" smtClean="0"/>
          </a:p>
          <a:p>
            <a:r>
              <a:rPr lang="ru-RU" dirty="0" smtClean="0"/>
              <a:t>Топология - раздел математики, изучающий в самом общем виде явление непрерывности, в частности свойства пространств, которые остаются неизменными при непрерывных деформациях, например, связность, </a:t>
            </a:r>
            <a:r>
              <a:rPr lang="ru-RU" dirty="0" err="1" smtClean="0"/>
              <a:t>ориентируемость</a:t>
            </a:r>
            <a:r>
              <a:rPr lang="ru-RU" dirty="0" smtClean="0"/>
              <a:t>. </a:t>
            </a:r>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23</a:t>
            </a:fld>
            <a:endParaRPr lang="ru-RU"/>
          </a:p>
        </p:txBody>
      </p:sp>
    </p:spTree>
    <p:extLst>
      <p:ext uri="{BB962C8B-B14F-4D97-AF65-F5344CB8AC3E}">
        <p14:creationId xmlns:p14="http://schemas.microsoft.com/office/powerpoint/2010/main" val="2397519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Суть</a:t>
            </a:r>
            <a:r>
              <a:rPr lang="ru-RU" baseline="0" dirty="0" smtClean="0"/>
              <a:t> африканской головоломки состоит в том, что кольцо надо передвинуть вдоль всей верёвки, не отвязывая её от планки. </a:t>
            </a:r>
          </a:p>
          <a:p>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24</a:t>
            </a:fld>
            <a:endParaRPr lang="ru-RU"/>
          </a:p>
        </p:txBody>
      </p:sp>
    </p:spTree>
    <p:extLst>
      <p:ext uri="{BB962C8B-B14F-4D97-AF65-F5344CB8AC3E}">
        <p14:creationId xmlns:p14="http://schemas.microsoft.com/office/powerpoint/2010/main" val="1018933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решение Головоломки освободи кольцо представлено на рисунке</a:t>
            </a:r>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25</a:t>
            </a:fld>
            <a:endParaRPr lang="ru-RU"/>
          </a:p>
        </p:txBody>
      </p:sp>
    </p:spTree>
    <p:extLst>
      <p:ext uri="{BB962C8B-B14F-4D97-AF65-F5344CB8AC3E}">
        <p14:creationId xmlns:p14="http://schemas.microsoft.com/office/powerpoint/2010/main" val="1228821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Следующий принцип – </a:t>
            </a:r>
            <a:r>
              <a:rPr lang="ru-RU" dirty="0" err="1" smtClean="0"/>
              <a:t>эйлеровы</a:t>
            </a:r>
            <a:r>
              <a:rPr lang="ru-RU" dirty="0" smtClean="0"/>
              <a:t> правила.</a:t>
            </a:r>
          </a:p>
          <a:p>
            <a:r>
              <a:rPr lang="ru-RU" dirty="0" smtClean="0"/>
              <a:t>Эйлер предположил задачу о вычерчивании единым росчерком пера некоторой замкнутой кривой. </a:t>
            </a:r>
          </a:p>
          <a:p>
            <a:r>
              <a:rPr lang="ru-RU" dirty="0" smtClean="0"/>
              <a:t>Задачи такого рода часто встречаются в литературе по занимательной математике. Приступая к их решению, прежде всего необходимо отметить, в скольких узлах (показать) сходится четное число линий и в скольких — нечетное. </a:t>
            </a:r>
          </a:p>
          <a:p>
            <a:r>
              <a:rPr lang="ru-RU" dirty="0" smtClean="0"/>
              <a:t>Если все узлы «четны», то кривую можно расчертить начиная с любой точки и множеством способов. Если два узла нечетны, то кривую все же можно вычертить, но для этого нужно начать обводить ее с одного нечетного узла и закончить на другом нечетном узле. </a:t>
            </a:r>
          </a:p>
          <a:p>
            <a:r>
              <a:rPr lang="ru-RU" dirty="0" smtClean="0"/>
              <a:t>Если задача с двумя нечетными узлами имеет хоть какое-нибудь решение, то соответствующую кривую можно обойти по маршруту без самопересечений. </a:t>
            </a:r>
          </a:p>
          <a:p>
            <a:r>
              <a:rPr lang="ru-RU" dirty="0" smtClean="0"/>
              <a:t>Задача вообще не имеет решения, когда число нечетных узлов больше двух: нечетные узлы, Помня эти </a:t>
            </a:r>
            <a:r>
              <a:rPr lang="ru-RU" dirty="0" err="1" smtClean="0"/>
              <a:t>эйлеровы</a:t>
            </a:r>
            <a:r>
              <a:rPr lang="ru-RU" dirty="0" smtClean="0"/>
              <a:t> правила, можно без труда решать головоломки, связанные с вычерчиванием кривых и обходом хитроумных маршрутов. </a:t>
            </a:r>
          </a:p>
          <a:p>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26</a:t>
            </a:fld>
            <a:endParaRPr lang="ru-RU"/>
          </a:p>
        </p:txBody>
      </p:sp>
    </p:spTree>
    <p:extLst>
      <p:ext uri="{BB962C8B-B14F-4D97-AF65-F5344CB8AC3E}">
        <p14:creationId xmlns:p14="http://schemas.microsoft.com/office/powerpoint/2010/main" val="1643707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головоломки на перемещение представляют собой головоломки определённой геометрической формы, внутри которой лежат элементы. Цель головоломки состоит в том, чтобы переместить эти элементы в определенное положение, не выходя за пределы формы и не вынимая их. Обычно за один ход возможно передвинуть только один элемент, т.к. имеется всего одно свободное место для перемещения.</a:t>
            </a:r>
          </a:p>
          <a:p>
            <a:r>
              <a:rPr lang="ru-RU" dirty="0" smtClean="0"/>
              <a:t>Перемещение</a:t>
            </a:r>
            <a:r>
              <a:rPr lang="ru-RU" baseline="0" dirty="0" smtClean="0"/>
              <a:t> может быть двух типов </a:t>
            </a:r>
          </a:p>
          <a:p>
            <a:r>
              <a:rPr lang="ru-RU" dirty="0" smtClean="0"/>
              <a:t>Ротация 3D и Ротация 2D</a:t>
            </a:r>
          </a:p>
          <a:p>
            <a:r>
              <a:rPr lang="ru-RU" dirty="0" smtClean="0"/>
              <a:t>Головоломки данного вида состоят из нескольких подвижных частей, которые связанны определённым механизмом. Обычно за один ход возможно переместить одну часть головоломки, но при этом переместится сразу несколько её элементов. Самая популярная головоломка ротации 3D – «Кубик </a:t>
            </a:r>
            <a:r>
              <a:rPr lang="ru-RU" dirty="0" err="1" smtClean="0"/>
              <a:t>Рубика</a:t>
            </a:r>
            <a:r>
              <a:rPr lang="ru-RU" dirty="0" smtClean="0"/>
              <a:t>»; Ротации 2D - «Пятнашки»</a:t>
            </a:r>
          </a:p>
        </p:txBody>
      </p:sp>
      <p:sp>
        <p:nvSpPr>
          <p:cNvPr id="4" name="Номер слайда 3"/>
          <p:cNvSpPr>
            <a:spLocks noGrp="1"/>
          </p:cNvSpPr>
          <p:nvPr>
            <p:ph type="sldNum" sz="quarter" idx="10"/>
          </p:nvPr>
        </p:nvSpPr>
        <p:spPr/>
        <p:txBody>
          <a:bodyPr/>
          <a:lstStyle/>
          <a:p>
            <a:fld id="{08A1B307-49AE-4BA5-B75F-BC087C4BC60D}" type="slidenum">
              <a:rPr lang="ru-RU" smtClean="0"/>
              <a:t>27</a:t>
            </a:fld>
            <a:endParaRPr lang="ru-RU"/>
          </a:p>
        </p:txBody>
      </p:sp>
    </p:spTree>
    <p:extLst>
      <p:ext uri="{BB962C8B-B14F-4D97-AF65-F5344CB8AC3E}">
        <p14:creationId xmlns:p14="http://schemas.microsoft.com/office/powerpoint/2010/main" val="3897814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Головоломки решаемые по принципу «Упаковка» представляют собой отдельные разрозненные части, которые необходимо собрать в определённую геометрическую фигуру.</a:t>
            </a:r>
          </a:p>
        </p:txBody>
      </p:sp>
      <p:sp>
        <p:nvSpPr>
          <p:cNvPr id="4" name="Номер слайда 3"/>
          <p:cNvSpPr>
            <a:spLocks noGrp="1"/>
          </p:cNvSpPr>
          <p:nvPr>
            <p:ph type="sldNum" sz="quarter" idx="10"/>
          </p:nvPr>
        </p:nvSpPr>
        <p:spPr/>
        <p:txBody>
          <a:bodyPr/>
          <a:lstStyle/>
          <a:p>
            <a:fld id="{08A1B307-49AE-4BA5-B75F-BC087C4BC60D}" type="slidenum">
              <a:rPr lang="ru-RU" smtClean="0"/>
              <a:t>28</a:t>
            </a:fld>
            <a:endParaRPr lang="ru-RU"/>
          </a:p>
        </p:txBody>
      </p:sp>
    </p:spTree>
    <p:extLst>
      <p:ext uri="{BB962C8B-B14F-4D97-AF65-F5344CB8AC3E}">
        <p14:creationId xmlns:p14="http://schemas.microsoft.com/office/powerpoint/2010/main" val="2046177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слайде представлена итоговая</a:t>
            </a:r>
            <a:r>
              <a:rPr lang="ru-RU" baseline="0" dirty="0" smtClean="0"/>
              <a:t> классификация головоломок по принципу их решения</a:t>
            </a:r>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29</a:t>
            </a:fld>
            <a:endParaRPr lang="ru-RU"/>
          </a:p>
        </p:txBody>
      </p:sp>
    </p:spTree>
    <p:extLst>
      <p:ext uri="{BB962C8B-B14F-4D97-AF65-F5344CB8AC3E}">
        <p14:creationId xmlns:p14="http://schemas.microsoft.com/office/powerpoint/2010/main" val="3995479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Апробируем эффективность классификации на головоломках, созданных своими руками. Это «Путаница с пришиванием пуговиц» (выдаешь)</a:t>
            </a:r>
          </a:p>
        </p:txBody>
      </p:sp>
      <p:sp>
        <p:nvSpPr>
          <p:cNvPr id="4" name="Номер слайда 3"/>
          <p:cNvSpPr>
            <a:spLocks noGrp="1"/>
          </p:cNvSpPr>
          <p:nvPr>
            <p:ph type="sldNum" sz="quarter" idx="10"/>
          </p:nvPr>
        </p:nvSpPr>
        <p:spPr/>
        <p:txBody>
          <a:bodyPr/>
          <a:lstStyle/>
          <a:p>
            <a:fld id="{08A1B307-49AE-4BA5-B75F-BC087C4BC60D}" type="slidenum">
              <a:rPr lang="ru-RU" smtClean="0"/>
              <a:t>30</a:t>
            </a:fld>
            <a:endParaRPr lang="ru-RU"/>
          </a:p>
        </p:txBody>
      </p:sp>
    </p:spTree>
    <p:extLst>
      <p:ext uri="{BB962C8B-B14F-4D97-AF65-F5344CB8AC3E}">
        <p14:creationId xmlns:p14="http://schemas.microsoft.com/office/powerpoint/2010/main" val="323796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Цель ее</a:t>
            </a:r>
            <a:r>
              <a:rPr lang="ru-RU" baseline="0" dirty="0" smtClean="0"/>
              <a:t> создать такую классификацию головоломок, которая позволит по виду головоломки сразу определить принцип ее создания и решения.</a:t>
            </a:r>
          </a:p>
          <a:p>
            <a:r>
              <a:rPr lang="ru-RU" baseline="0" dirty="0" smtClean="0"/>
              <a:t>Таким образом, объектом нашего исследования были сами головоломки, а предметом – принципы их создания и решения.</a:t>
            </a:r>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4</a:t>
            </a:fld>
            <a:endParaRPr lang="ru-RU"/>
          </a:p>
        </p:txBody>
      </p:sp>
    </p:spTree>
    <p:extLst>
      <p:ext uri="{BB962C8B-B14F-4D97-AF65-F5344CB8AC3E}">
        <p14:creationId xmlns:p14="http://schemas.microsoft.com/office/powerpoint/2010/main" val="3402807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Железный узел, головоломка</a:t>
            </a:r>
            <a:r>
              <a:rPr lang="ru-RU" baseline="0" dirty="0" smtClean="0"/>
              <a:t> </a:t>
            </a:r>
            <a:r>
              <a:rPr lang="ru-RU" dirty="0" smtClean="0"/>
              <a:t>сделанная из проволоки</a:t>
            </a:r>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31</a:t>
            </a:fld>
            <a:endParaRPr lang="ru-RU"/>
          </a:p>
        </p:txBody>
      </p:sp>
    </p:spTree>
    <p:extLst>
      <p:ext uri="{BB962C8B-B14F-4D97-AF65-F5344CB8AC3E}">
        <p14:creationId xmlns:p14="http://schemas.microsoft.com/office/powerpoint/2010/main" val="1613252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Сладкая парочка,</a:t>
            </a:r>
            <a:r>
              <a:rPr lang="ru-RU" baseline="0" dirty="0" smtClean="0"/>
              <a:t> головоломка, решаемая по принципу Дирихле. Решение представлено на слайде.</a:t>
            </a:r>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32</a:t>
            </a:fld>
            <a:endParaRPr lang="ru-RU"/>
          </a:p>
        </p:txBody>
      </p:sp>
    </p:spTree>
    <p:extLst>
      <p:ext uri="{BB962C8B-B14F-4D97-AF65-F5344CB8AC3E}">
        <p14:creationId xmlns:p14="http://schemas.microsoft.com/office/powerpoint/2010/main" val="9077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err="1" smtClean="0"/>
              <a:t>Эйлерово</a:t>
            </a:r>
            <a:r>
              <a:rPr lang="ru-RU" baseline="0" dirty="0" smtClean="0"/>
              <a:t> путешествие в мир японской геометрии, решаемая соответственно по </a:t>
            </a:r>
            <a:r>
              <a:rPr lang="ru-RU" baseline="0" dirty="0" err="1" smtClean="0"/>
              <a:t>Эйлеровым</a:t>
            </a:r>
            <a:r>
              <a:rPr lang="ru-RU" baseline="0" dirty="0" smtClean="0"/>
              <a:t> правилам.</a:t>
            </a:r>
          </a:p>
        </p:txBody>
      </p:sp>
      <p:sp>
        <p:nvSpPr>
          <p:cNvPr id="4" name="Номер слайда 3"/>
          <p:cNvSpPr>
            <a:spLocks noGrp="1"/>
          </p:cNvSpPr>
          <p:nvPr>
            <p:ph type="sldNum" sz="quarter" idx="10"/>
          </p:nvPr>
        </p:nvSpPr>
        <p:spPr/>
        <p:txBody>
          <a:bodyPr/>
          <a:lstStyle/>
          <a:p>
            <a:fld id="{08A1B307-49AE-4BA5-B75F-BC087C4BC60D}" type="slidenum">
              <a:rPr lang="ru-RU" smtClean="0"/>
              <a:t>33</a:t>
            </a:fld>
            <a:endParaRPr lang="ru-RU"/>
          </a:p>
        </p:txBody>
      </p:sp>
    </p:spTree>
    <p:extLst>
      <p:ext uri="{BB962C8B-B14F-4D97-AF65-F5344CB8AC3E}">
        <p14:creationId xmlns:p14="http://schemas.microsoft.com/office/powerpoint/2010/main" val="2165246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cs typeface="Times New Roman" panose="02020603050405020304" pitchFamily="18" charset="0"/>
              </a:rPr>
              <a:t>Таким</a:t>
            </a:r>
            <a:r>
              <a:rPr lang="ru-RU" sz="1200" baseline="0" dirty="0" smtClean="0">
                <a:cs typeface="Times New Roman" panose="02020603050405020304" pitchFamily="18" charset="0"/>
              </a:rPr>
              <a:t> образом:</a:t>
            </a:r>
          </a:p>
          <a:p>
            <a:r>
              <a:rPr lang="ru-RU" sz="1200" dirty="0" smtClean="0">
                <a:cs typeface="Times New Roman" panose="02020603050405020304" pitchFamily="18" charset="0"/>
              </a:rPr>
              <a:t>Анализ литературы показал, что не существует универсального подхода к решению головоломок. </a:t>
            </a:r>
          </a:p>
          <a:p>
            <a:r>
              <a:rPr lang="ru-RU" sz="1200" dirty="0" smtClean="0">
                <a:cs typeface="Times New Roman" panose="02020603050405020304" pitchFamily="18" charset="0"/>
              </a:rPr>
              <a:t>С помощью анализа найденных решений головоломок </a:t>
            </a:r>
            <a:r>
              <a:rPr lang="ru-RU" sz="1200" b="1" dirty="0" smtClean="0">
                <a:cs typeface="Times New Roman" panose="02020603050405020304" pitchFamily="18" charset="0"/>
              </a:rPr>
              <a:t>разработана собственная  классификация</a:t>
            </a:r>
            <a:r>
              <a:rPr lang="ru-RU" sz="1200" dirty="0" smtClean="0">
                <a:cs typeface="Times New Roman" panose="02020603050405020304" pitchFamily="18" charset="0"/>
              </a:rPr>
              <a:t> головоломок по основному принципу их решения.</a:t>
            </a:r>
          </a:p>
          <a:p>
            <a:r>
              <a:rPr lang="ru-RU" sz="1200" dirty="0" smtClean="0">
                <a:cs typeface="Times New Roman" panose="02020603050405020304" pitchFamily="18" charset="0"/>
              </a:rPr>
              <a:t>Представленная классификация помогает ориентироваться в выборе способа решения той или иной головоломки.</a:t>
            </a:r>
          </a:p>
          <a:p>
            <a:r>
              <a:rPr lang="ru-RU" sz="1200" dirty="0" smtClean="0">
                <a:cs typeface="Times New Roman" panose="02020603050405020304" pitchFamily="18" charset="0"/>
              </a:rPr>
              <a:t>Благодаря изучению головоломок собраны различные и </a:t>
            </a:r>
            <a:r>
              <a:rPr lang="ru-RU" sz="1200" b="1" dirty="0" smtClean="0">
                <a:cs typeface="Times New Roman" panose="02020603050405020304" pitchFamily="18" charset="0"/>
              </a:rPr>
              <a:t>созданы собственные головоломки </a:t>
            </a:r>
            <a:r>
              <a:rPr lang="ru-RU" sz="1200" dirty="0" smtClean="0">
                <a:cs typeface="Times New Roman" panose="02020603050405020304" pitchFamily="18" charset="0"/>
              </a:rPr>
              <a:t>для иллюстрации работы данной классификации. </a:t>
            </a:r>
            <a:endParaRPr lang="en-US" sz="1200" dirty="0" smtClean="0">
              <a:cs typeface="Times New Roman" panose="02020603050405020304" pitchFamily="18" charset="0"/>
            </a:endParaRPr>
          </a:p>
          <a:p>
            <a:pPr>
              <a:buNone/>
            </a:pPr>
            <a:r>
              <a:rPr lang="ru-RU" sz="1200" dirty="0" smtClean="0">
                <a:cs typeface="Times New Roman" panose="02020603050405020304" pitchFamily="18" charset="0"/>
              </a:rPr>
              <a:t>Решение головоломок тренирует память, развивает логическое и</a:t>
            </a:r>
            <a:r>
              <a:rPr lang="en-US" sz="1200" dirty="0" smtClean="0">
                <a:cs typeface="Times New Roman" panose="02020603050405020304" pitchFamily="18" charset="0"/>
              </a:rPr>
              <a:t> </a:t>
            </a:r>
            <a:r>
              <a:rPr lang="ru-RU" sz="1200" dirty="0" smtClean="0">
                <a:cs typeface="Times New Roman" panose="02020603050405020304" pitchFamily="18" charset="0"/>
              </a:rPr>
              <a:t>образное мышление и математические способности, заставляет активно работать воображение. А также приносит много пользы и удовольствия как детям, так и взрослым.</a:t>
            </a:r>
          </a:p>
        </p:txBody>
      </p:sp>
      <p:sp>
        <p:nvSpPr>
          <p:cNvPr id="4" name="Номер слайда 3"/>
          <p:cNvSpPr>
            <a:spLocks noGrp="1"/>
          </p:cNvSpPr>
          <p:nvPr>
            <p:ph type="sldNum" sz="quarter" idx="10"/>
          </p:nvPr>
        </p:nvSpPr>
        <p:spPr/>
        <p:txBody>
          <a:bodyPr/>
          <a:lstStyle/>
          <a:p>
            <a:fld id="{08A1B307-49AE-4BA5-B75F-BC087C4BC60D}" type="slidenum">
              <a:rPr lang="ru-RU" smtClean="0"/>
              <a:t>34</a:t>
            </a:fld>
            <a:endParaRPr lang="ru-RU"/>
          </a:p>
        </p:txBody>
      </p:sp>
    </p:spTree>
    <p:extLst>
      <p:ext uri="{BB962C8B-B14F-4D97-AF65-F5344CB8AC3E}">
        <p14:creationId xmlns:p14="http://schemas.microsoft.com/office/powerpoint/2010/main" val="2119660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Спасибо за внимание! Будут</a:t>
            </a:r>
            <a:r>
              <a:rPr lang="ru-RU" baseline="0" dirty="0" smtClean="0"/>
              <a:t> ли у вас ко мне вопросы?</a:t>
            </a:r>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36</a:t>
            </a:fld>
            <a:endParaRPr lang="ru-RU"/>
          </a:p>
        </p:txBody>
      </p:sp>
    </p:spTree>
    <p:extLst>
      <p:ext uri="{BB962C8B-B14F-4D97-AF65-F5344CB8AC3E}">
        <p14:creationId xmlns:p14="http://schemas.microsoft.com/office/powerpoint/2010/main" val="218537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a:t>
            </a:r>
            <a:r>
              <a:rPr lang="ru-RU" baseline="0" dirty="0" smtClean="0"/>
              <a:t> поиске такой классификации мы исходили из предположения о том, что принципы создания и решения головоломок взаимосвязаны.</a:t>
            </a:r>
            <a:endParaRPr lang="ru-RU" dirty="0" smtClean="0"/>
          </a:p>
          <a:p>
            <a:r>
              <a:rPr lang="ru-RU" dirty="0" smtClean="0"/>
              <a:t>Для</a:t>
            </a:r>
            <a:r>
              <a:rPr lang="ru-RU" baseline="0" dirty="0" smtClean="0"/>
              <a:t> достижения цели исследования  и проверки гипотезы мы должны были решать следующие задачи: …</a:t>
            </a:r>
          </a:p>
          <a:p>
            <a:r>
              <a:rPr lang="ru-RU" baseline="0" dirty="0" smtClean="0"/>
              <a:t>Использованные нами методы представлены на слайде.</a:t>
            </a:r>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5</a:t>
            </a:fld>
            <a:endParaRPr lang="ru-RU"/>
          </a:p>
        </p:txBody>
      </p:sp>
    </p:spTree>
    <p:extLst>
      <p:ext uri="{BB962C8B-B14F-4D97-AF65-F5344CB8AC3E}">
        <p14:creationId xmlns:p14="http://schemas.microsoft.com/office/powerpoint/2010/main" val="428731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Определение, как известно, это предложение, в котором описываются все необходимые и достаточные признаки для присвоения объекту термина понятия. Определение позволяет ограничить множество объектов, которые</a:t>
            </a:r>
            <a:r>
              <a:rPr lang="ru-RU" baseline="0" dirty="0" smtClean="0"/>
              <a:t> можно обозначить этим термином. Четкое описание множества первый шаг для его классификации. </a:t>
            </a:r>
            <a:endParaRPr lang="ru-RU" dirty="0" smtClean="0"/>
          </a:p>
          <a:p>
            <a:r>
              <a:rPr lang="ru-RU" dirty="0" smtClean="0"/>
              <a:t>Анализ</a:t>
            </a:r>
            <a:r>
              <a:rPr lang="ru-RU" baseline="0" dirty="0" smtClean="0"/>
              <a:t> литературы показал, что нет единого подхода к определению понятия «головоломка». В литературе по занимательной математике головоломка понимается как … (1). В спецификациях создателей головоломок часто приводится следующая характеристика данного термина: …(2)</a:t>
            </a:r>
          </a:p>
          <a:p>
            <a:r>
              <a:rPr lang="ru-RU" baseline="0" dirty="0" smtClean="0"/>
              <a:t>Однако, на наш взгляд одно не исключает другого. Каждая забавная поделка несет в себе задачу для человека. Большинство задач на сообразительность ставиться с использованием специальных средств: схем, рисунков и даже поделок.</a:t>
            </a:r>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6</a:t>
            </a:fld>
            <a:endParaRPr lang="ru-RU"/>
          </a:p>
        </p:txBody>
      </p:sp>
    </p:spTree>
    <p:extLst>
      <p:ext uri="{BB962C8B-B14F-4D97-AF65-F5344CB8AC3E}">
        <p14:creationId xmlns:p14="http://schemas.microsoft.com/office/powerpoint/2010/main" val="1523310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Обобщая</a:t>
            </a:r>
            <a:r>
              <a:rPr lang="ru-RU" baseline="0" dirty="0" smtClean="0"/>
              <a:t> определение, данное а</a:t>
            </a:r>
            <a:r>
              <a:rPr lang="ru-RU" sz="1200" b="0" i="0" kern="1200" dirty="0" smtClean="0">
                <a:solidFill>
                  <a:schemeClr val="tx1"/>
                </a:solidFill>
                <a:effectLst/>
                <a:latin typeface="+mn-lt"/>
                <a:ea typeface="+mn-ea"/>
                <a:cs typeface="+mn-cs"/>
              </a:rPr>
              <a:t>мериканским исследователем Джерри </a:t>
            </a:r>
            <a:r>
              <a:rPr lang="ru-RU" sz="1200" b="0" i="0" kern="1200" dirty="0" err="1" smtClean="0">
                <a:solidFill>
                  <a:schemeClr val="tx1"/>
                </a:solidFill>
                <a:effectLst/>
                <a:latin typeface="+mn-lt"/>
                <a:ea typeface="+mn-ea"/>
                <a:cs typeface="+mn-cs"/>
              </a:rPr>
              <a:t>Слокум</a:t>
            </a:r>
            <a:r>
              <a:rPr lang="ru-RU" sz="1200" b="0" i="0" kern="1200" dirty="0" smtClean="0">
                <a:solidFill>
                  <a:schemeClr val="tx1"/>
                </a:solidFill>
                <a:effectLst/>
                <a:latin typeface="+mn-lt"/>
                <a:ea typeface="+mn-ea"/>
                <a:cs typeface="+mn-cs"/>
              </a:rPr>
              <a:t> (он его формулировал только для механических</a:t>
            </a:r>
            <a:r>
              <a:rPr lang="ru-RU" sz="1200" b="0" i="0" kern="1200" baseline="0" dirty="0" smtClean="0">
                <a:solidFill>
                  <a:schemeClr val="tx1"/>
                </a:solidFill>
                <a:effectLst/>
                <a:latin typeface="+mn-lt"/>
                <a:ea typeface="+mn-ea"/>
                <a:cs typeface="+mn-cs"/>
              </a:rPr>
              <a:t> головоломок)</a:t>
            </a:r>
            <a:r>
              <a:rPr lang="ru-RU" sz="1200" b="0" i="0" kern="1200" dirty="0" smtClean="0">
                <a:solidFill>
                  <a:schemeClr val="tx1"/>
                </a:solidFill>
                <a:effectLst/>
                <a:latin typeface="+mn-lt"/>
                <a:ea typeface="+mn-ea"/>
                <a:cs typeface="+mn-cs"/>
              </a:rPr>
              <a:t>, мы</a:t>
            </a:r>
            <a:r>
              <a:rPr lang="ru-RU" sz="1200" b="0" i="0" kern="1200" baseline="0" dirty="0" smtClean="0">
                <a:solidFill>
                  <a:schemeClr val="tx1"/>
                </a:solidFill>
                <a:effectLst/>
                <a:latin typeface="+mn-lt"/>
                <a:ea typeface="+mn-ea"/>
                <a:cs typeface="+mn-cs"/>
              </a:rPr>
              <a:t> в рамках нашего исследования пользовались следующим определением: … Такое определение позволило нам отличать головоломки от интеллектуальных игр с партнерами и не ограничиваться одним способом постановки головоломных задач.</a:t>
            </a:r>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7</a:t>
            </a:fld>
            <a:endParaRPr lang="ru-RU"/>
          </a:p>
        </p:txBody>
      </p:sp>
    </p:spTree>
    <p:extLst>
      <p:ext uri="{BB962C8B-B14F-4D97-AF65-F5344CB8AC3E}">
        <p14:creationId xmlns:p14="http://schemas.microsoft.com/office/powerpoint/2010/main" val="490088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Из научно-популярной</a:t>
            </a:r>
            <a:r>
              <a:rPr lang="ru-RU" baseline="0" dirty="0" smtClean="0"/>
              <a:t> литературы по теории множеств мы узнали, что классификация  представляет собой разбиение множества на части, называемые классами, которая осуществляется по следующим правилам: 1) должен быть определен признак классификации, с точки зрения которого элементы одного класса </a:t>
            </a:r>
            <a:r>
              <a:rPr lang="ru-RU" dirty="0" smtClean="0"/>
              <a:t>не различимы между</a:t>
            </a:r>
            <a:r>
              <a:rPr lang="en-US" dirty="0" smtClean="0"/>
              <a:t> </a:t>
            </a:r>
            <a:r>
              <a:rPr lang="ru-RU" dirty="0" smtClean="0"/>
              <a:t>собой, а разных классов – различимы; 2) в</a:t>
            </a:r>
            <a:r>
              <a:rPr lang="ru-RU" baseline="0" dirty="0" smtClean="0"/>
              <a:t> результате разбиение не должно появиться класса, в котором нет ни одного элемента множества; 3) не должно быть ни одного элемента, который находится сразу в двух классах; 4) объединение всех классов должно быть равно самому исходному множеству.</a:t>
            </a:r>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8</a:t>
            </a:fld>
            <a:endParaRPr lang="ru-RU"/>
          </a:p>
        </p:txBody>
      </p:sp>
    </p:spTree>
    <p:extLst>
      <p:ext uri="{BB962C8B-B14F-4D97-AF65-F5344CB8AC3E}">
        <p14:creationId xmlns:p14="http://schemas.microsoft.com/office/powerpoint/2010/main" val="2258908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Одна</a:t>
            </a:r>
            <a:r>
              <a:rPr lang="ru-RU" baseline="0" dirty="0" smtClean="0"/>
              <a:t> из возможных классификаций головоломок – это классификация их по периоду создания. Головоломки родом из математики.</a:t>
            </a:r>
          </a:p>
          <a:p>
            <a:r>
              <a:rPr lang="ru-RU" baseline="0" dirty="0" smtClean="0"/>
              <a:t>Первые головоломки – это просто математические задачи, которые не имеют практического применения, созданы как шутка.</a:t>
            </a:r>
          </a:p>
          <a:p>
            <a:r>
              <a:rPr lang="ru-RU" baseline="0" dirty="0" smtClean="0"/>
              <a:t>К середине 9 века составление и решение таких задач выделилось в специальную ветвь математики – занимательная математика. Одним из первых трудов по занимательной математике был сборник задач ирландского просветителя </a:t>
            </a:r>
            <a:r>
              <a:rPr lang="ru-RU" baseline="0" dirty="0" err="1" smtClean="0"/>
              <a:t>Алкуина</a:t>
            </a:r>
            <a:r>
              <a:rPr lang="ru-RU" baseline="0" dirty="0" smtClean="0"/>
              <a:t>, который включал 53 задачи, в том числе и задачу о волке козе и капусте.</a:t>
            </a:r>
          </a:p>
          <a:p>
            <a:r>
              <a:rPr lang="ru-RU" baseline="0" dirty="0" smtClean="0"/>
              <a:t>Благодаря работам американца Сэма </a:t>
            </a:r>
            <a:r>
              <a:rPr lang="ru-RU" baseline="0" dirty="0" err="1" smtClean="0"/>
              <a:t>Лойда</a:t>
            </a:r>
            <a:r>
              <a:rPr lang="ru-RU" baseline="0" dirty="0" smtClean="0"/>
              <a:t> и англичанина Генри </a:t>
            </a:r>
            <a:r>
              <a:rPr lang="ru-RU" baseline="0" dirty="0" err="1" smtClean="0"/>
              <a:t>Дьюдени</a:t>
            </a:r>
            <a:r>
              <a:rPr lang="ru-RU" baseline="0" dirty="0" smtClean="0"/>
              <a:t> в конце 19 века головоломки вышли за пределы математики. Самой популярной игрой долгое время были пятнашки. В них люди играли даже на работе. Затем, интерес к головоломкам постепенно спал и вновь возродился лишь с изобретением кубика </a:t>
            </a:r>
            <a:r>
              <a:rPr lang="ru-RU" baseline="0" dirty="0" err="1" smtClean="0"/>
              <a:t>Рубика</a:t>
            </a:r>
            <a:r>
              <a:rPr lang="ru-RU" baseline="0" dirty="0" smtClean="0"/>
              <a:t>. Эта головоломка не только стала увлечением многих, но и предметом исследования ученых. А с 1992 года в мире стали проводиться и соревнования по решению головоломок. Сейчас производство головоломок – это целая индустрия.</a:t>
            </a:r>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9</a:t>
            </a:fld>
            <a:endParaRPr lang="ru-RU"/>
          </a:p>
        </p:txBody>
      </p:sp>
    </p:spTree>
    <p:extLst>
      <p:ext uri="{BB962C8B-B14F-4D97-AF65-F5344CB8AC3E}">
        <p14:creationId xmlns:p14="http://schemas.microsoft.com/office/powerpoint/2010/main" val="2460164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Безусловно,</a:t>
            </a:r>
            <a:r>
              <a:rPr lang="ru-RU" baseline="0" dirty="0" smtClean="0"/>
              <a:t> за каждой головоломкой стоит ее создатель. Следовательно, головоломки можно классифицировать по их авторам.</a:t>
            </a:r>
          </a:p>
          <a:p>
            <a:r>
              <a:rPr lang="ru-RU" sz="1200" dirty="0" smtClean="0"/>
              <a:t> Наиболее знаменитыми создателями головоломок являются Генри Эрнест </a:t>
            </a:r>
            <a:r>
              <a:rPr lang="ru-RU" sz="1200" dirty="0" err="1" smtClean="0"/>
              <a:t>Дьюдени</a:t>
            </a:r>
            <a:r>
              <a:rPr lang="ru-RU" sz="1200" dirty="0" smtClean="0"/>
              <a:t>, Мартин </a:t>
            </a:r>
            <a:r>
              <a:rPr lang="ru-RU" sz="1200" dirty="0" err="1" smtClean="0"/>
              <a:t>Гарднер</a:t>
            </a:r>
            <a:r>
              <a:rPr lang="ru-RU" sz="1200" dirty="0" smtClean="0"/>
              <a:t>, </a:t>
            </a:r>
            <a:r>
              <a:rPr lang="ru-RU" sz="1200" dirty="0" err="1" smtClean="0"/>
              <a:t>Эрнё</a:t>
            </a:r>
            <a:r>
              <a:rPr lang="ru-RU" sz="1200" dirty="0" smtClean="0"/>
              <a:t> </a:t>
            </a:r>
            <a:r>
              <a:rPr lang="ru-RU" sz="1200" dirty="0" err="1" smtClean="0"/>
              <a:t>Рубик</a:t>
            </a:r>
            <a:r>
              <a:rPr lang="ru-RU" sz="1200" dirty="0" smtClean="0"/>
              <a:t>.</a:t>
            </a:r>
          </a:p>
          <a:p>
            <a:r>
              <a:rPr lang="ru-RU" sz="1200" dirty="0" smtClean="0"/>
              <a:t>В России и странах бывшего СССР известны Сергей </a:t>
            </a:r>
            <a:r>
              <a:rPr lang="ru-RU" sz="1200" dirty="0" err="1" smtClean="0"/>
              <a:t>Грабарчук</a:t>
            </a:r>
            <a:r>
              <a:rPr lang="ru-RU" sz="1200" dirty="0" smtClean="0"/>
              <a:t> − старший, Анатолий Калинин, Владимир Красноухов, Леонид Мочалов, как создатели механических головоломок, а также Андрей Богданов, Борис Кордемский, Ольга Леонтьева, Яков Перельман, Владимир </a:t>
            </a:r>
            <a:r>
              <a:rPr lang="ru-RU" sz="1200" dirty="0" err="1" smtClean="0"/>
              <a:t>Португалов</a:t>
            </a:r>
            <a:r>
              <a:rPr lang="ru-RU" sz="1200" dirty="0" smtClean="0"/>
              <a:t>, </a:t>
            </a:r>
            <a:r>
              <a:rPr lang="ru-RU" sz="1200" dirty="0" err="1" smtClean="0"/>
              <a:t>Риад</a:t>
            </a:r>
            <a:r>
              <a:rPr lang="ru-RU" sz="1200" dirty="0" smtClean="0"/>
              <a:t> </a:t>
            </a:r>
            <a:r>
              <a:rPr lang="ru-RU" sz="1200" dirty="0" err="1" smtClean="0"/>
              <a:t>Ханмагомедов</a:t>
            </a:r>
            <a:r>
              <a:rPr lang="ru-RU" sz="1200" dirty="0" smtClean="0"/>
              <a:t>, Михаил </a:t>
            </a:r>
            <a:r>
              <a:rPr lang="ru-RU" sz="1200" dirty="0" err="1" smtClean="0"/>
              <a:t>Хотинер</a:t>
            </a:r>
            <a:r>
              <a:rPr lang="ru-RU" sz="1200" dirty="0" smtClean="0"/>
              <a:t>, как авторы головоломок </a:t>
            </a:r>
            <a:r>
              <a:rPr lang="en-US" sz="1200" dirty="0" smtClean="0"/>
              <a:t>  </a:t>
            </a:r>
            <a:r>
              <a:rPr lang="ru-RU" sz="1200" dirty="0" smtClean="0"/>
              <a:t>на бумаге.</a:t>
            </a:r>
          </a:p>
          <a:p>
            <a:endParaRPr lang="ru-RU" dirty="0"/>
          </a:p>
        </p:txBody>
      </p:sp>
      <p:sp>
        <p:nvSpPr>
          <p:cNvPr id="4" name="Номер слайда 3"/>
          <p:cNvSpPr>
            <a:spLocks noGrp="1"/>
          </p:cNvSpPr>
          <p:nvPr>
            <p:ph type="sldNum" sz="quarter" idx="10"/>
          </p:nvPr>
        </p:nvSpPr>
        <p:spPr/>
        <p:txBody>
          <a:bodyPr/>
          <a:lstStyle/>
          <a:p>
            <a:fld id="{08A1B307-49AE-4BA5-B75F-BC087C4BC60D}" type="slidenum">
              <a:rPr lang="ru-RU" smtClean="0"/>
              <a:t>10</a:t>
            </a:fld>
            <a:endParaRPr lang="ru-RU"/>
          </a:p>
        </p:txBody>
      </p:sp>
    </p:spTree>
    <p:extLst>
      <p:ext uri="{BB962C8B-B14F-4D97-AF65-F5344CB8AC3E}">
        <p14:creationId xmlns:p14="http://schemas.microsoft.com/office/powerpoint/2010/main" val="3572713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D2075927-AF79-41C6-B10C-9F90EC715434}" type="slidenum">
              <a:rPr lang="ru-RU"/>
              <a:pPr>
                <a:defRPr/>
              </a:pPr>
              <a:t>‹#›</a:t>
            </a:fld>
            <a:endParaRPr lang="ru-RU"/>
          </a:p>
        </p:txBody>
      </p:sp>
    </p:spTree>
    <p:extLst>
      <p:ext uri="{BB962C8B-B14F-4D97-AF65-F5344CB8AC3E}">
        <p14:creationId xmlns:p14="http://schemas.microsoft.com/office/powerpoint/2010/main" val="1633399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21.04.2016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21.04.2016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21.04.2016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21.04.2016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21.04.2016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21.04.2016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21.04.2016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1.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3.png"/><Relationship Id="rId7"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1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2.png"/><Relationship Id="rId7"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3.jpeg"/><Relationship Id="rId5" Type="http://schemas.openxmlformats.org/officeDocument/2006/relationships/hyperlink" Target="http://www.gamer.ru/system/attached_images/images/000/371/135/original/36.jpg" TargetMode="External"/><Relationship Id="rId10" Type="http://schemas.openxmlformats.org/officeDocument/2006/relationships/image" Target="../media/image12.jpeg"/><Relationship Id="rId4" Type="http://schemas.openxmlformats.org/officeDocument/2006/relationships/image" Target="../media/image14.jpeg"/><Relationship Id="rId9" Type="http://schemas.openxmlformats.org/officeDocument/2006/relationships/hyperlink" Target="http://www.gamer.ru/system/attached_images/images/000/371/140/original/41.jp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54.jpeg"/><Relationship Id="rId4" Type="http://schemas.openxmlformats.org/officeDocument/2006/relationships/image" Target="../media/image53.jpeg"/></Relationships>
</file>

<file path=ppt/slides/_rels/slide18.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5.jpeg"/><Relationship Id="rId7"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hyperlink" Target="http://www.gamer.ru/system/attached_images/images/000/371/131/original/32.jpg" TargetMode="External"/><Relationship Id="rId9" Type="http://schemas.openxmlformats.org/officeDocument/2006/relationships/image" Target="../media/image60.jpeg"/></Relationships>
</file>

<file path=ppt/slides/_rels/slide19.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65.jpeg"/><Relationship Id="rId11" Type="http://schemas.openxmlformats.org/officeDocument/2006/relationships/image" Target="../media/image70.png"/><Relationship Id="rId5" Type="http://schemas.openxmlformats.org/officeDocument/2006/relationships/image" Target="../media/image64.jpeg"/><Relationship Id="rId10" Type="http://schemas.openxmlformats.org/officeDocument/2006/relationships/image" Target="../media/image69.jpeg"/><Relationship Id="rId4" Type="http://schemas.openxmlformats.org/officeDocument/2006/relationships/image" Target="../media/image63.jpeg"/><Relationship Id="rId9" Type="http://schemas.openxmlformats.org/officeDocument/2006/relationships/image" Target="../media/image6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72.jpeg"/></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77.png"/><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hyperlink" Target="http://www.smekalka.pp.ru/math_dir.html" TargetMode="External"/><Relationship Id="rId3" Type="http://schemas.openxmlformats.org/officeDocument/2006/relationships/hyperlink" Target="http://twistypuzzles.ru/forum/index.php?topic=144.0" TargetMode="External"/><Relationship Id="rId7" Type="http://schemas.openxmlformats.org/officeDocument/2006/relationships/hyperlink" Target="http://puzzlepedia.ru/mehanicheskie-golovolomki.html" TargetMode="External"/><Relationship Id="rId2" Type="http://schemas.openxmlformats.org/officeDocument/2006/relationships/hyperlink" Target="http://www.razlib.ru/matematika/matematicheskie_golovolomki_i_razvlechenija/p24.php" TargetMode="External"/><Relationship Id="rId1" Type="http://schemas.openxmlformats.org/officeDocument/2006/relationships/slideLayout" Target="../slideLayouts/slideLayout2.xml"/><Relationship Id="rId6" Type="http://schemas.openxmlformats.org/officeDocument/2006/relationships/hyperlink" Target="http://www.igroved.ru/articles/igroved_thinkfun-and-bondibon5.php" TargetMode="External"/><Relationship Id="rId11" Type="http://schemas.openxmlformats.org/officeDocument/2006/relationships/hyperlink" Target="http://tolkslovar.ru/" TargetMode="External"/><Relationship Id="rId5" Type="http://schemas.openxmlformats.org/officeDocument/2006/relationships/hyperlink" Target="http://annimon.com/article/478" TargetMode="External"/><Relationship Id="rId10" Type="http://schemas.openxmlformats.org/officeDocument/2006/relationships/hyperlink" Target="http://ipuzzles.ru/topological-puzzles/kalinin-puzzles-from-buttons-threads-wire-laces/" TargetMode="External"/><Relationship Id="rId4" Type="http://schemas.openxmlformats.org/officeDocument/2006/relationships/hyperlink" Target="http://free-math.ru/publ/zanimatelnaja_matematika/zanimatelnaja_matematika/princip_dirikhle_ili_quot_kletki_quot_i_quot_zajcy_quot/14-1-0-183" TargetMode="External"/><Relationship Id="rId9" Type="http://schemas.openxmlformats.org/officeDocument/2006/relationships/hyperlink" Target="http://pco.iis.nsk.su/ICP/Introduction/dd1/node3.html"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gamer.ru/system/attached_images/images/000/371/140/original/41.jpg" TargetMode="External"/><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16385" name="Rectangle 6"/>
          <p:cNvSpPr>
            <a:spLocks noChangeArrowheads="1"/>
          </p:cNvSpPr>
          <p:nvPr/>
        </p:nvSpPr>
        <p:spPr bwMode="auto">
          <a:xfrm>
            <a:off x="179512" y="3356992"/>
            <a:ext cx="8001000" cy="3352800"/>
          </a:xfrm>
          <a:prstGeom prst="rect">
            <a:avLst/>
          </a:prstGeom>
          <a:noFill/>
          <a:ln w="9525">
            <a:noFill/>
            <a:miter lim="800000"/>
            <a:headEnd/>
            <a:tailEnd/>
          </a:ln>
        </p:spPr>
        <p:txBody>
          <a:bodyPr lIns="92075" tIns="46038" rIns="92075" bIns="46038"/>
          <a:lstStyle/>
          <a:p>
            <a:pPr>
              <a:spcBef>
                <a:spcPct val="20000"/>
              </a:spcBef>
            </a:pPr>
            <a:r>
              <a:rPr lang="ru-RU" altLang="ru-RU" b="1" dirty="0">
                <a:latin typeface="Arial" panose="020B0604020202020204" pitchFamily="34" charset="0"/>
                <a:cs typeface="Arial" panose="020B0604020202020204" pitchFamily="34" charset="0"/>
              </a:rPr>
              <a:t>Работу выполнила ученица 9 класса:</a:t>
            </a:r>
          </a:p>
          <a:p>
            <a:pPr>
              <a:spcBef>
                <a:spcPct val="20000"/>
              </a:spcBef>
            </a:pPr>
            <a:r>
              <a:rPr lang="ru-RU" altLang="ru-RU" b="1" dirty="0">
                <a:latin typeface="Arial" panose="020B0604020202020204" pitchFamily="34" charset="0"/>
                <a:cs typeface="Arial" panose="020B0604020202020204" pitchFamily="34" charset="0"/>
              </a:rPr>
              <a:t>Дроздова Анна Владиславовна – </a:t>
            </a:r>
            <a:r>
              <a:rPr lang="ru-RU" altLang="ru-RU" b="1" dirty="0" err="1">
                <a:latin typeface="Arial" panose="020B0604020202020204" pitchFamily="34" charset="0"/>
                <a:cs typeface="Arial" panose="020B0604020202020204" pitchFamily="34" charset="0"/>
              </a:rPr>
              <a:t>Drozdova</a:t>
            </a:r>
            <a:r>
              <a:rPr lang="ru-RU" altLang="ru-RU" b="1" dirty="0">
                <a:latin typeface="Arial" panose="020B0604020202020204" pitchFamily="34" charset="0"/>
                <a:cs typeface="Arial" panose="020B0604020202020204" pitchFamily="34" charset="0"/>
              </a:rPr>
              <a:t> </a:t>
            </a:r>
            <a:r>
              <a:rPr lang="ru-RU" altLang="ru-RU" b="1" dirty="0" err="1">
                <a:latin typeface="Arial" panose="020B0604020202020204" pitchFamily="34" charset="0"/>
                <a:cs typeface="Arial" panose="020B0604020202020204" pitchFamily="34" charset="0"/>
              </a:rPr>
              <a:t>Anna</a:t>
            </a:r>
            <a:r>
              <a:rPr lang="ru-RU" altLang="ru-RU" b="1" dirty="0">
                <a:latin typeface="Arial" panose="020B0604020202020204" pitchFamily="34" charset="0"/>
                <a:cs typeface="Arial" panose="020B0604020202020204" pitchFamily="34" charset="0"/>
              </a:rPr>
              <a:t> </a:t>
            </a:r>
            <a:endParaRPr lang="ru-RU" altLang="ru-RU" b="1" dirty="0" smtClean="0">
              <a:latin typeface="Arial" panose="020B0604020202020204" pitchFamily="34" charset="0"/>
              <a:cs typeface="Arial" panose="020B0604020202020204" pitchFamily="34" charset="0"/>
            </a:endParaRPr>
          </a:p>
          <a:p>
            <a:pPr>
              <a:spcBef>
                <a:spcPct val="20000"/>
              </a:spcBef>
            </a:pPr>
            <a:r>
              <a:rPr lang="ru-RU" altLang="ru-RU" b="1" dirty="0" smtClean="0">
                <a:latin typeface="Arial" panose="020B0604020202020204" pitchFamily="34" charset="0"/>
                <a:cs typeface="Arial" panose="020B0604020202020204" pitchFamily="34" charset="0"/>
              </a:rPr>
              <a:t>163001 </a:t>
            </a:r>
            <a:r>
              <a:rPr lang="ru-RU" altLang="ru-RU" b="1" dirty="0">
                <a:latin typeface="Arial" panose="020B0604020202020204" pitchFamily="34" charset="0"/>
                <a:cs typeface="Arial" panose="020B0604020202020204" pitchFamily="34" charset="0"/>
              </a:rPr>
              <a:t>г. Архангельск, пр. Обводный канал д. 72 кв. 62</a:t>
            </a:r>
          </a:p>
          <a:p>
            <a:pPr>
              <a:spcBef>
                <a:spcPct val="20000"/>
              </a:spcBef>
            </a:pPr>
            <a:r>
              <a:rPr lang="ru-RU" altLang="ru-RU" b="1" dirty="0">
                <a:latin typeface="Arial" panose="020B0604020202020204" pitchFamily="34" charset="0"/>
                <a:cs typeface="Arial" panose="020B0604020202020204" pitchFamily="34" charset="0"/>
              </a:rPr>
              <a:t>телефон: +79115715965; e-</a:t>
            </a:r>
            <a:r>
              <a:rPr lang="ru-RU" altLang="ru-RU" b="1" dirty="0" err="1">
                <a:latin typeface="Arial" panose="020B0604020202020204" pitchFamily="34" charset="0"/>
                <a:cs typeface="Arial" panose="020B0604020202020204" pitchFamily="34" charset="0"/>
              </a:rPr>
              <a:t>mail</a:t>
            </a:r>
            <a:r>
              <a:rPr lang="ru-RU" altLang="ru-RU" b="1" dirty="0">
                <a:latin typeface="Arial" panose="020B0604020202020204" pitchFamily="34" charset="0"/>
                <a:cs typeface="Arial" panose="020B0604020202020204" pitchFamily="34" charset="0"/>
              </a:rPr>
              <a:t>: drozdovaanya2000@mail.ru;</a:t>
            </a:r>
          </a:p>
          <a:p>
            <a:pPr>
              <a:spcBef>
                <a:spcPct val="20000"/>
              </a:spcBef>
            </a:pPr>
            <a:r>
              <a:rPr lang="ru-RU" altLang="ru-RU" b="1" dirty="0">
                <a:latin typeface="Arial" panose="020B0604020202020204" pitchFamily="34" charset="0"/>
                <a:cs typeface="Arial" panose="020B0604020202020204" pitchFamily="34" charset="0"/>
              </a:rPr>
              <a:t>Научный руководитель работы:</a:t>
            </a:r>
          </a:p>
          <a:p>
            <a:pPr>
              <a:spcBef>
                <a:spcPct val="20000"/>
              </a:spcBef>
            </a:pPr>
            <a:r>
              <a:rPr lang="ru-RU" altLang="ru-RU" b="1" dirty="0">
                <a:latin typeface="Arial" panose="020B0604020202020204" pitchFamily="34" charset="0"/>
                <a:cs typeface="Arial" panose="020B0604020202020204" pitchFamily="34" charset="0"/>
              </a:rPr>
              <a:t>Павлова Мария Александровна – </a:t>
            </a:r>
            <a:r>
              <a:rPr lang="ru-RU" altLang="ru-RU" b="1" dirty="0" err="1">
                <a:latin typeface="Arial" panose="020B0604020202020204" pitchFamily="34" charset="0"/>
                <a:cs typeface="Arial" panose="020B0604020202020204" pitchFamily="34" charset="0"/>
              </a:rPr>
              <a:t>Pavlova</a:t>
            </a:r>
            <a:r>
              <a:rPr lang="ru-RU" altLang="ru-RU" b="1" dirty="0">
                <a:latin typeface="Arial" panose="020B0604020202020204" pitchFamily="34" charset="0"/>
                <a:cs typeface="Arial" panose="020B0604020202020204" pitchFamily="34" charset="0"/>
              </a:rPr>
              <a:t> </a:t>
            </a:r>
            <a:r>
              <a:rPr lang="ru-RU" altLang="ru-RU" b="1" dirty="0" err="1">
                <a:latin typeface="Arial" panose="020B0604020202020204" pitchFamily="34" charset="0"/>
                <a:cs typeface="Arial" panose="020B0604020202020204" pitchFamily="34" charset="0"/>
              </a:rPr>
              <a:t>Maria</a:t>
            </a:r>
            <a:r>
              <a:rPr lang="ru-RU" altLang="ru-RU" b="1" dirty="0">
                <a:latin typeface="Arial" panose="020B0604020202020204" pitchFamily="34" charset="0"/>
                <a:cs typeface="Arial" panose="020B0604020202020204" pitchFamily="34" charset="0"/>
              </a:rPr>
              <a:t> </a:t>
            </a:r>
            <a:endParaRPr lang="ru-RU" altLang="ru-RU" b="1" dirty="0" smtClean="0">
              <a:latin typeface="Arial" panose="020B0604020202020204" pitchFamily="34" charset="0"/>
              <a:cs typeface="Arial" panose="020B0604020202020204" pitchFamily="34" charset="0"/>
            </a:endParaRPr>
          </a:p>
          <a:p>
            <a:pPr>
              <a:spcBef>
                <a:spcPct val="20000"/>
              </a:spcBef>
            </a:pPr>
            <a:r>
              <a:rPr lang="ru-RU" altLang="ru-RU" b="1" dirty="0" smtClean="0">
                <a:latin typeface="Arial" panose="020B0604020202020204" pitchFamily="34" charset="0"/>
                <a:cs typeface="Arial" panose="020B0604020202020204" pitchFamily="34" charset="0"/>
              </a:rPr>
              <a:t>Руководитель </a:t>
            </a:r>
            <a:r>
              <a:rPr lang="ru-RU" altLang="ru-RU" b="1" dirty="0">
                <a:latin typeface="Arial" panose="020B0604020202020204" pitchFamily="34" charset="0"/>
                <a:cs typeface="Arial" panose="020B0604020202020204" pitchFamily="34" charset="0"/>
              </a:rPr>
              <a:t>кружка «Экспериментальная математика» для 7-9 классов САФУ, телефон:  +79539380846,</a:t>
            </a:r>
            <a:br>
              <a:rPr lang="ru-RU" altLang="ru-RU" b="1" dirty="0">
                <a:latin typeface="Arial" panose="020B0604020202020204" pitchFamily="34" charset="0"/>
                <a:cs typeface="Arial" panose="020B0604020202020204" pitchFamily="34" charset="0"/>
              </a:rPr>
            </a:br>
            <a:r>
              <a:rPr lang="ru-RU" altLang="ru-RU" b="1" dirty="0">
                <a:latin typeface="Arial" panose="020B0604020202020204" pitchFamily="34" charset="0"/>
                <a:cs typeface="Arial" panose="020B0604020202020204" pitchFamily="34" charset="0"/>
              </a:rPr>
              <a:t>e-</a:t>
            </a:r>
            <a:r>
              <a:rPr lang="ru-RU" altLang="ru-RU" b="1" dirty="0" err="1">
                <a:latin typeface="Arial" panose="020B0604020202020204" pitchFamily="34" charset="0"/>
                <a:cs typeface="Arial" panose="020B0604020202020204" pitchFamily="34" charset="0"/>
              </a:rPr>
              <a:t>mail</a:t>
            </a:r>
            <a:r>
              <a:rPr lang="ru-RU" altLang="ru-RU" b="1" dirty="0">
                <a:latin typeface="Arial" panose="020B0604020202020204" pitchFamily="34" charset="0"/>
                <a:cs typeface="Arial" panose="020B0604020202020204" pitchFamily="34" charset="0"/>
              </a:rPr>
              <a:t>: maria070583@mail.ru.</a:t>
            </a:r>
          </a:p>
        </p:txBody>
      </p:sp>
      <p:sp>
        <p:nvSpPr>
          <p:cNvPr id="16386" name="Rectangle 7"/>
          <p:cNvSpPr>
            <a:spLocks noChangeArrowheads="1"/>
          </p:cNvSpPr>
          <p:nvPr/>
        </p:nvSpPr>
        <p:spPr bwMode="auto">
          <a:xfrm>
            <a:off x="1979712" y="188640"/>
            <a:ext cx="5181600" cy="830997"/>
          </a:xfrm>
          <a:prstGeom prst="rect">
            <a:avLst/>
          </a:prstGeom>
          <a:noFill/>
          <a:ln w="9525" algn="ctr">
            <a:noFill/>
            <a:miter lim="800000"/>
            <a:headEnd/>
            <a:tailEnd/>
          </a:ln>
        </p:spPr>
        <p:txBody>
          <a:bodyPr>
            <a:spAutoFit/>
          </a:bodyPr>
          <a:lstStyle/>
          <a:p>
            <a:pPr marL="342900" indent="-342900" algn="ctr"/>
            <a:r>
              <a:rPr lang="ru-RU" altLang="ru-RU" sz="2400" i="0" dirty="0">
                <a:latin typeface="Courier New" pitchFamily="49" charset="0"/>
                <a:ea typeface="BatangChe" pitchFamily="49" charset="-127"/>
                <a:cs typeface="Courier New" pitchFamily="49" charset="0"/>
              </a:rPr>
              <a:t>Номинация </a:t>
            </a:r>
          </a:p>
          <a:p>
            <a:pPr marL="342900" indent="-342900" algn="ctr"/>
            <a:r>
              <a:rPr lang="ru-RU" altLang="ru-RU" sz="2400" b="1" dirty="0" smtClean="0">
                <a:latin typeface="Courier New" pitchFamily="49" charset="0"/>
                <a:ea typeface="BatangChe" pitchFamily="49" charset="-127"/>
                <a:cs typeface="Courier New" pitchFamily="49" charset="0"/>
              </a:rPr>
              <a:t>«Математика и искусство»</a:t>
            </a:r>
            <a:r>
              <a:rPr lang="ru-RU" altLang="ru-RU" sz="2400" b="1" i="0" dirty="0" smtClean="0">
                <a:latin typeface="Courier New" pitchFamily="49" charset="0"/>
                <a:ea typeface="BatangChe" pitchFamily="49" charset="-127"/>
                <a:cs typeface="Courier New" pitchFamily="49" charset="0"/>
              </a:rPr>
              <a:t> </a:t>
            </a:r>
            <a:endParaRPr lang="ru-RU" altLang="ru-RU" sz="2400" b="1" i="0" dirty="0">
              <a:latin typeface="Courier New" pitchFamily="49" charset="0"/>
              <a:ea typeface="BatangChe" pitchFamily="49" charset="-127"/>
              <a:cs typeface="Courier New" pitchFamily="49" charset="0"/>
            </a:endParaRPr>
          </a:p>
        </p:txBody>
      </p:sp>
      <p:pic>
        <p:nvPicPr>
          <p:cNvPr id="16387" name="Picture 6" descr="Изображение 001"/>
          <p:cNvPicPr>
            <a:picLocks noChangeAspect="1" noChangeArrowheads="1"/>
          </p:cNvPicPr>
          <p:nvPr/>
        </p:nvPicPr>
        <p:blipFill>
          <a:blip r:embed="rId3" cstate="print"/>
          <a:srcRect/>
          <a:stretch>
            <a:fillRect/>
          </a:stretch>
        </p:blipFill>
        <p:spPr bwMode="auto">
          <a:xfrm>
            <a:off x="7668344" y="46465"/>
            <a:ext cx="1259027" cy="1115346"/>
          </a:xfrm>
          <a:prstGeom prst="rect">
            <a:avLst/>
          </a:prstGeom>
          <a:solidFill>
            <a:schemeClr val="accent1"/>
          </a:solidFill>
          <a:ln w="9525">
            <a:noFill/>
            <a:miter lim="800000"/>
            <a:headEnd/>
            <a:tailEnd/>
          </a:ln>
        </p:spPr>
      </p:pic>
      <p:sp>
        <p:nvSpPr>
          <p:cNvPr id="2" name="TextBox 1"/>
          <p:cNvSpPr txBox="1"/>
          <p:nvPr/>
        </p:nvSpPr>
        <p:spPr>
          <a:xfrm>
            <a:off x="1317158" y="1726649"/>
            <a:ext cx="6863353" cy="923330"/>
          </a:xfrm>
          <a:prstGeom prst="rect">
            <a:avLst/>
          </a:prstGeom>
          <a:noFill/>
        </p:spPr>
        <p:txBody>
          <a:bodyPr wrap="none">
            <a:spAutoFit/>
          </a:bodyPr>
          <a:lstStyle/>
          <a:p>
            <a:pPr algn="ctr">
              <a:defRPr/>
            </a:pPr>
            <a:r>
              <a:rPr lang="ru-RU" sz="5400" b="1" i="0" dirty="0" smtClean="0">
                <a:latin typeface="+mj-lt"/>
              </a:rPr>
              <a:t>Секреты головоломок</a:t>
            </a:r>
            <a:endParaRPr lang="ru-RU" sz="5400" b="1" i="0" dirty="0">
              <a:latin typeface="+mj-lt"/>
            </a:endParaRPr>
          </a:p>
        </p:txBody>
      </p:sp>
      <p:pic>
        <p:nvPicPr>
          <p:cNvPr id="16389" name="Рисунок 2"/>
          <p:cNvPicPr>
            <a:picLocks noChangeAspect="1"/>
          </p:cNvPicPr>
          <p:nvPr/>
        </p:nvPicPr>
        <p:blipFill>
          <a:blip r:embed="rId4" cstate="print"/>
          <a:srcRect/>
          <a:stretch>
            <a:fillRect/>
          </a:stretch>
        </p:blipFill>
        <p:spPr bwMode="auto">
          <a:xfrm>
            <a:off x="323528" y="-99392"/>
            <a:ext cx="1467272" cy="1660871"/>
          </a:xfrm>
          <a:prstGeom prst="rect">
            <a:avLst/>
          </a:prstGeom>
          <a:noFill/>
          <a:ln w="9525">
            <a:noFill/>
            <a:miter lim="800000"/>
            <a:headEnd/>
            <a:tailEnd/>
          </a:ln>
        </p:spPr>
      </p:pic>
    </p:spTree>
    <p:extLst>
      <p:ext uri="{BB962C8B-B14F-4D97-AF65-F5344CB8AC3E}">
        <p14:creationId xmlns:p14="http://schemas.microsoft.com/office/powerpoint/2010/main" val="1225560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Классификация головоломок </a:t>
            </a:r>
            <a:br>
              <a:rPr lang="ru-RU" b="1" dirty="0" smtClean="0"/>
            </a:br>
            <a:r>
              <a:rPr lang="ru-RU" b="1" dirty="0" smtClean="0"/>
              <a:t>по их авторам</a:t>
            </a: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2284615126"/>
              </p:ext>
            </p:extLst>
          </p:nvPr>
        </p:nvGraphicFramePr>
        <p:xfrm>
          <a:off x="457200" y="1600200"/>
          <a:ext cx="5554960" cy="4942840"/>
        </p:xfrm>
        <a:graphic>
          <a:graphicData uri="http://schemas.openxmlformats.org/drawingml/2006/table">
            <a:tbl>
              <a:tblPr firstRow="1" bandRow="1">
                <a:tableStyleId>{5C22544A-7EE6-4342-B048-85BDC9FD1C3A}</a:tableStyleId>
              </a:tblPr>
              <a:tblGrid>
                <a:gridCol w="2458616"/>
                <a:gridCol w="3096344"/>
              </a:tblGrid>
              <a:tr h="370840">
                <a:tc>
                  <a:txBody>
                    <a:bodyPr/>
                    <a:lstStyle/>
                    <a:p>
                      <a:pPr algn="ctr"/>
                      <a:r>
                        <a:rPr lang="ru-RU" dirty="0" smtClean="0"/>
                        <a:t>Головоломка</a:t>
                      </a:r>
                      <a:endParaRPr lang="ru-RU" dirty="0"/>
                    </a:p>
                  </a:txBody>
                  <a:tcPr/>
                </a:tc>
                <a:tc>
                  <a:txBody>
                    <a:bodyPr/>
                    <a:lstStyle/>
                    <a:p>
                      <a:pPr algn="ctr"/>
                      <a:r>
                        <a:rPr lang="ru-RU" dirty="0" smtClean="0"/>
                        <a:t>Ее автор</a:t>
                      </a:r>
                      <a:endParaRPr lang="ru-RU" dirty="0"/>
                    </a:p>
                  </a:txBody>
                  <a:tcPr/>
                </a:tc>
              </a:tr>
              <a:tr h="809888">
                <a:tc>
                  <a:txBody>
                    <a:bodyPr/>
                    <a:lstStyle/>
                    <a:p>
                      <a:pPr algn="r"/>
                      <a:r>
                        <a:rPr lang="ru-RU" dirty="0" smtClean="0"/>
                        <a:t>                      </a:t>
                      </a:r>
                    </a:p>
                    <a:p>
                      <a:pPr algn="r"/>
                      <a:r>
                        <a:rPr lang="ru-RU" dirty="0" smtClean="0"/>
                        <a:t> </a:t>
                      </a:r>
                      <a:r>
                        <a:rPr lang="ru-RU" dirty="0" err="1" smtClean="0"/>
                        <a:t>пазлы</a:t>
                      </a:r>
                      <a:endParaRPr lang="ru-RU" dirty="0" smtClean="0"/>
                    </a:p>
                    <a:p>
                      <a:endParaRPr lang="ru-RU" dirty="0" smtClean="0"/>
                    </a:p>
                  </a:txBody>
                  <a:tcPr/>
                </a:tc>
                <a:tc>
                  <a:txBody>
                    <a:bodyPr/>
                    <a:lstStyle/>
                    <a:p>
                      <a:pPr algn="ctr"/>
                      <a:r>
                        <a:rPr lang="ru-RU" sz="1800" dirty="0" smtClean="0"/>
                        <a:t>профессор математики из США Эрих Фридман.</a:t>
                      </a:r>
                      <a:endParaRPr lang="ru-RU" dirty="0"/>
                    </a:p>
                  </a:txBody>
                  <a:tcPr/>
                </a:tc>
              </a:tr>
              <a:tr h="370840">
                <a:tc>
                  <a:txBody>
                    <a:bodyPr/>
                    <a:lstStyle/>
                    <a:p>
                      <a:endParaRPr lang="ru-RU" dirty="0" smtClean="0"/>
                    </a:p>
                    <a:p>
                      <a:pPr algn="r"/>
                      <a:r>
                        <a:rPr lang="ru-RU" dirty="0" smtClean="0"/>
                        <a:t>                                  кубик </a:t>
                      </a:r>
                      <a:r>
                        <a:rPr lang="ru-RU" dirty="0" err="1" smtClean="0"/>
                        <a:t>рубика</a:t>
                      </a:r>
                      <a:endParaRPr lang="ru-RU" dirty="0"/>
                    </a:p>
                  </a:txBody>
                  <a:tcPr/>
                </a:tc>
                <a:tc>
                  <a:txBody>
                    <a:bodyPr/>
                    <a:lstStyle/>
                    <a:p>
                      <a:pPr algn="ctr"/>
                      <a:r>
                        <a:rPr lang="ru-RU" sz="1800" b="0" i="0" kern="1200" dirty="0" err="1" smtClean="0">
                          <a:solidFill>
                            <a:schemeClr val="dk1"/>
                          </a:solidFill>
                          <a:effectLst/>
                          <a:latin typeface="+mn-lt"/>
                          <a:ea typeface="+mn-ea"/>
                          <a:cs typeface="+mn-cs"/>
                        </a:rPr>
                        <a:t>Эрнё</a:t>
                      </a:r>
                      <a:r>
                        <a:rPr lang="ru-RU" sz="1800" b="0" i="0" kern="1200" dirty="0" smtClean="0">
                          <a:solidFill>
                            <a:schemeClr val="dk1"/>
                          </a:solidFill>
                          <a:effectLst/>
                          <a:latin typeface="+mn-lt"/>
                          <a:ea typeface="+mn-ea"/>
                          <a:cs typeface="+mn-cs"/>
                        </a:rPr>
                        <a:t> </a:t>
                      </a:r>
                      <a:r>
                        <a:rPr lang="ru-RU" sz="1800" b="0" i="0" kern="1200" dirty="0" err="1" smtClean="0">
                          <a:solidFill>
                            <a:schemeClr val="dk1"/>
                          </a:solidFill>
                          <a:effectLst/>
                          <a:latin typeface="+mn-lt"/>
                          <a:ea typeface="+mn-ea"/>
                          <a:cs typeface="+mn-cs"/>
                        </a:rPr>
                        <a:t>Рубик</a:t>
                      </a:r>
                      <a:endParaRPr lang="ru-RU" dirty="0"/>
                    </a:p>
                  </a:txBody>
                  <a:tcPr/>
                </a:tc>
              </a:tr>
              <a:tr h="370840">
                <a:tc>
                  <a:txBody>
                    <a:bodyPr/>
                    <a:lstStyle/>
                    <a:p>
                      <a:endParaRPr lang="ru-RU" dirty="0" smtClean="0"/>
                    </a:p>
                    <a:p>
                      <a:endParaRPr lang="ru-RU" dirty="0" smtClean="0"/>
                    </a:p>
                    <a:p>
                      <a:pPr algn="r"/>
                      <a:r>
                        <a:rPr lang="ru-RU" dirty="0" smtClean="0"/>
                        <a:t>                 пятнашки</a:t>
                      </a:r>
                      <a:endParaRPr lang="ru-RU" dirty="0"/>
                    </a:p>
                  </a:txBody>
                  <a:tcPr/>
                </a:tc>
                <a:tc>
                  <a:txBody>
                    <a:bodyPr/>
                    <a:lstStyle/>
                    <a:p>
                      <a:pPr algn="ctr"/>
                      <a:r>
                        <a:rPr lang="ru-RU" sz="1800" b="0" i="0" kern="1200" dirty="0" smtClean="0">
                          <a:solidFill>
                            <a:schemeClr val="dk1"/>
                          </a:solidFill>
                          <a:effectLst/>
                          <a:latin typeface="+mn-lt"/>
                          <a:ea typeface="+mn-ea"/>
                          <a:cs typeface="+mn-cs"/>
                        </a:rPr>
                        <a:t>американец Сэм</a:t>
                      </a:r>
                      <a:r>
                        <a:rPr lang="ru-RU" sz="1800" b="0" i="0" kern="1200" baseline="0" dirty="0" smtClean="0">
                          <a:solidFill>
                            <a:schemeClr val="dk1"/>
                          </a:solidFill>
                          <a:effectLst/>
                          <a:latin typeface="+mn-lt"/>
                          <a:ea typeface="+mn-ea"/>
                          <a:cs typeface="+mn-cs"/>
                        </a:rPr>
                        <a:t> </a:t>
                      </a:r>
                      <a:r>
                        <a:rPr lang="ru-RU" sz="1800" b="0" i="0" kern="1200" dirty="0" err="1" smtClean="0">
                          <a:solidFill>
                            <a:schemeClr val="dk1"/>
                          </a:solidFill>
                          <a:effectLst/>
                          <a:latin typeface="+mn-lt"/>
                          <a:ea typeface="+mn-ea"/>
                          <a:cs typeface="+mn-cs"/>
                        </a:rPr>
                        <a:t>Лойд</a:t>
                      </a:r>
                      <a:endParaRPr lang="ru-RU" dirty="0"/>
                    </a:p>
                  </a:txBody>
                  <a:tcPr/>
                </a:tc>
              </a:tr>
              <a:tr h="370840">
                <a:tc>
                  <a:txBody>
                    <a:bodyPr/>
                    <a:lstStyle/>
                    <a:p>
                      <a:endParaRPr lang="ru-RU" dirty="0" smtClean="0"/>
                    </a:p>
                    <a:p>
                      <a:pPr algn="r"/>
                      <a:r>
                        <a:rPr lang="ru-RU" dirty="0" smtClean="0"/>
                        <a:t>                  4 масти</a:t>
                      </a:r>
                    </a:p>
                    <a:p>
                      <a:endParaRPr lang="ru-RU" dirty="0"/>
                    </a:p>
                  </a:txBody>
                  <a:tcPr/>
                </a:tc>
                <a:tc>
                  <a:txBody>
                    <a:bodyPr/>
                    <a:lstStyle/>
                    <a:p>
                      <a:pPr algn="ctr"/>
                      <a:r>
                        <a:rPr lang="ru-RU" dirty="0" smtClean="0"/>
                        <a:t> украинец</a:t>
                      </a:r>
                      <a:r>
                        <a:rPr lang="ru-RU" baseline="0" dirty="0" smtClean="0"/>
                        <a:t> </a:t>
                      </a:r>
                      <a:r>
                        <a:rPr lang="ru-RU" dirty="0" smtClean="0"/>
                        <a:t>Сергей </a:t>
                      </a:r>
                      <a:r>
                        <a:rPr lang="ru-RU" dirty="0" err="1" smtClean="0"/>
                        <a:t>Грабарчук</a:t>
                      </a:r>
                      <a:endParaRPr lang="ru-RU" dirty="0"/>
                    </a:p>
                  </a:txBody>
                  <a:tcPr/>
                </a:tc>
              </a:tr>
              <a:tr h="370840">
                <a:tc>
                  <a:txBody>
                    <a:bodyPr/>
                    <a:lstStyle/>
                    <a:p>
                      <a:endParaRPr lang="ru-RU" dirty="0"/>
                    </a:p>
                  </a:txBody>
                  <a:tcPr/>
                </a:tc>
                <a:tc>
                  <a:txBody>
                    <a:bodyPr/>
                    <a:lstStyle/>
                    <a:p>
                      <a:pPr algn="ctr"/>
                      <a:endParaRPr lang="ru-RU" dirty="0" smtClean="0"/>
                    </a:p>
                    <a:p>
                      <a:pPr algn="ctr"/>
                      <a:r>
                        <a:rPr lang="ru-RU" dirty="0" smtClean="0"/>
                        <a:t>Яков</a:t>
                      </a:r>
                      <a:r>
                        <a:rPr lang="ru-RU" baseline="0" dirty="0" smtClean="0"/>
                        <a:t> Перельман</a:t>
                      </a:r>
                      <a:endParaRPr lang="ru-RU" dirty="0" smtClean="0"/>
                    </a:p>
                    <a:p>
                      <a:pPr algn="ctr"/>
                      <a:endParaRPr lang="ru-RU" dirty="0"/>
                    </a:p>
                  </a:txBody>
                  <a:tcPr/>
                </a:tc>
              </a:tr>
            </a:tbl>
          </a:graphicData>
        </a:graphic>
      </p:graphicFrame>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3" y="2000071"/>
            <a:ext cx="1152128" cy="766987"/>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487" y="2996952"/>
            <a:ext cx="756084" cy="756084"/>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344" y="3861048"/>
            <a:ext cx="803608" cy="803608"/>
          </a:xfrm>
          <a:prstGeom prst="rect">
            <a:avLst/>
          </a:prstGeom>
        </p:spPr>
      </p:pic>
      <p:pic>
        <p:nvPicPr>
          <p:cNvPr id="205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5191" t="44706" r="31660" b="20572"/>
          <a:stretch/>
        </p:blipFill>
        <p:spPr bwMode="auto">
          <a:xfrm>
            <a:off x="553845" y="4725144"/>
            <a:ext cx="832606" cy="780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5020" t="7249" r="19698" b="9687"/>
          <a:stretch/>
        </p:blipFill>
        <p:spPr bwMode="auto">
          <a:xfrm>
            <a:off x="6084168" y="1556792"/>
            <a:ext cx="2940192" cy="33709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553" y="5733256"/>
            <a:ext cx="1417340" cy="807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3903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2699792" y="404664"/>
            <a:ext cx="3312368" cy="72008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2000" b="1" dirty="0" smtClean="0"/>
              <a:t>Классификация </a:t>
            </a:r>
            <a:endParaRPr lang="en-US" sz="2000" b="1" dirty="0" smtClean="0"/>
          </a:p>
          <a:p>
            <a:pPr algn="ctr"/>
            <a:r>
              <a:rPr lang="ru-RU" sz="2000" b="1" dirty="0" smtClean="0"/>
              <a:t>по материалу</a:t>
            </a:r>
            <a:endParaRPr lang="ru-RU" sz="2000" b="1" dirty="0"/>
          </a:p>
        </p:txBody>
      </p:sp>
      <p:cxnSp>
        <p:nvCxnSpPr>
          <p:cNvPr id="5" name="Прямая со стрелкой 4"/>
          <p:cNvCxnSpPr/>
          <p:nvPr/>
        </p:nvCxnSpPr>
        <p:spPr>
          <a:xfrm>
            <a:off x="6012160" y="1052736"/>
            <a:ext cx="1224136" cy="10081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Прямая со стрелкой 7"/>
          <p:cNvCxnSpPr/>
          <p:nvPr/>
        </p:nvCxnSpPr>
        <p:spPr>
          <a:xfrm>
            <a:off x="5292080" y="1124744"/>
            <a:ext cx="0" cy="13681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Прямая со стрелкой 9"/>
          <p:cNvCxnSpPr/>
          <p:nvPr/>
        </p:nvCxnSpPr>
        <p:spPr>
          <a:xfrm>
            <a:off x="3491880" y="1124744"/>
            <a:ext cx="0" cy="13681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Прямая со стрелкой 25"/>
          <p:cNvCxnSpPr/>
          <p:nvPr/>
        </p:nvCxnSpPr>
        <p:spPr>
          <a:xfrm flipH="1">
            <a:off x="1547664" y="1052736"/>
            <a:ext cx="1152128" cy="9361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Скругленный прямоугольник 27"/>
          <p:cNvSpPr/>
          <p:nvPr/>
        </p:nvSpPr>
        <p:spPr>
          <a:xfrm>
            <a:off x="323528" y="1988840"/>
            <a:ext cx="1728192" cy="8640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b="1" dirty="0" smtClean="0"/>
              <a:t>Устные головоломки</a:t>
            </a:r>
            <a:endParaRPr lang="ru-RU" b="1" dirty="0"/>
          </a:p>
        </p:txBody>
      </p:sp>
      <p:sp>
        <p:nvSpPr>
          <p:cNvPr id="29" name="Скругленный прямоугольник 28"/>
          <p:cNvSpPr/>
          <p:nvPr/>
        </p:nvSpPr>
        <p:spPr>
          <a:xfrm>
            <a:off x="2699792" y="2492896"/>
            <a:ext cx="1656184" cy="8640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b="1" dirty="0" smtClean="0"/>
              <a:t>Головоломки с предметами</a:t>
            </a:r>
            <a:endParaRPr lang="ru-RU" b="1" dirty="0"/>
          </a:p>
        </p:txBody>
      </p:sp>
      <p:sp>
        <p:nvSpPr>
          <p:cNvPr id="32" name="Скругленный прямоугольник 31"/>
          <p:cNvSpPr/>
          <p:nvPr/>
        </p:nvSpPr>
        <p:spPr>
          <a:xfrm>
            <a:off x="4427984" y="2492896"/>
            <a:ext cx="1728192" cy="8640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b="1" dirty="0" smtClean="0"/>
              <a:t>Механические головоломки</a:t>
            </a:r>
            <a:endParaRPr lang="ru-RU" b="1" dirty="0"/>
          </a:p>
        </p:txBody>
      </p:sp>
      <p:sp>
        <p:nvSpPr>
          <p:cNvPr id="33" name="Скругленный прямоугольник 32"/>
          <p:cNvSpPr/>
          <p:nvPr/>
        </p:nvSpPr>
        <p:spPr>
          <a:xfrm>
            <a:off x="6732240" y="2060848"/>
            <a:ext cx="1728192" cy="8640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b="1" dirty="0" smtClean="0"/>
              <a:t>Печатные головоломки</a:t>
            </a:r>
            <a:endParaRPr lang="ru-RU" b="1" dirty="0"/>
          </a:p>
        </p:txBody>
      </p:sp>
      <p:sp>
        <p:nvSpPr>
          <p:cNvPr id="60" name="Скругленный прямоугольник 59"/>
          <p:cNvSpPr/>
          <p:nvPr/>
        </p:nvSpPr>
        <p:spPr>
          <a:xfrm>
            <a:off x="251520" y="2996952"/>
            <a:ext cx="1944216" cy="100811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342900" indent="-342900" algn="ctr">
              <a:buFont typeface="+mj-lt"/>
              <a:buAutoNum type="arabicPeriod"/>
            </a:pPr>
            <a:r>
              <a:rPr lang="ru-RU" b="1" dirty="0" smtClean="0"/>
              <a:t>Логические задачи</a:t>
            </a:r>
          </a:p>
        </p:txBody>
      </p:sp>
      <p:sp>
        <p:nvSpPr>
          <p:cNvPr id="61" name="Скругленный прямоугольник 60"/>
          <p:cNvSpPr/>
          <p:nvPr/>
        </p:nvSpPr>
        <p:spPr>
          <a:xfrm>
            <a:off x="2267744" y="3429000"/>
            <a:ext cx="2160240" cy="8640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342900" indent="-342900" algn="ctr">
              <a:buFont typeface="+mj-lt"/>
              <a:buAutoNum type="arabicPeriod"/>
            </a:pPr>
            <a:r>
              <a:rPr lang="ru-RU" b="1" dirty="0" smtClean="0"/>
              <a:t>Головоломки из спичек</a:t>
            </a:r>
          </a:p>
          <a:p>
            <a:pPr marL="342900" indent="-342900" algn="ctr">
              <a:buFont typeface="+mj-lt"/>
              <a:buAutoNum type="arabicPeriod"/>
            </a:pPr>
            <a:r>
              <a:rPr lang="ru-RU" b="1" dirty="0" err="1" smtClean="0"/>
              <a:t>Шнурковые</a:t>
            </a:r>
            <a:endParaRPr lang="ru-RU" b="1" dirty="0" smtClean="0"/>
          </a:p>
        </p:txBody>
      </p:sp>
      <p:sp>
        <p:nvSpPr>
          <p:cNvPr id="62" name="Скругленный прямоугольник 61"/>
          <p:cNvSpPr/>
          <p:nvPr/>
        </p:nvSpPr>
        <p:spPr>
          <a:xfrm>
            <a:off x="4499992" y="3429000"/>
            <a:ext cx="2088232" cy="158417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342900" indent="-342900" algn="ctr">
              <a:buFont typeface="+mj-lt"/>
              <a:buAutoNum type="arabicPeriod"/>
            </a:pPr>
            <a:r>
              <a:rPr lang="ru-RU" b="1" dirty="0" smtClean="0"/>
              <a:t>Проволочные</a:t>
            </a:r>
          </a:p>
          <a:p>
            <a:pPr marL="342900" indent="-342900" algn="ctr">
              <a:buFont typeface="+mj-lt"/>
              <a:buAutoNum type="arabicPeriod"/>
            </a:pPr>
            <a:r>
              <a:rPr lang="ru-RU" b="1" dirty="0" smtClean="0"/>
              <a:t>Магнитные</a:t>
            </a:r>
          </a:p>
          <a:p>
            <a:pPr marL="342900" indent="-342900" algn="ctr">
              <a:buFont typeface="+mj-lt"/>
              <a:buAutoNum type="arabicPeriod"/>
            </a:pPr>
            <a:r>
              <a:rPr lang="ru-RU" b="1" dirty="0" smtClean="0"/>
              <a:t>Деревянные</a:t>
            </a:r>
          </a:p>
          <a:p>
            <a:pPr marL="342900" indent="-342900" algn="ctr">
              <a:buFont typeface="+mj-lt"/>
              <a:buAutoNum type="arabicPeriod"/>
            </a:pPr>
            <a:r>
              <a:rPr lang="ru-RU" b="1" dirty="0" smtClean="0"/>
              <a:t>Пластиковые</a:t>
            </a:r>
          </a:p>
        </p:txBody>
      </p:sp>
      <p:sp>
        <p:nvSpPr>
          <p:cNvPr id="64" name="Скругленный прямоугольник 63"/>
          <p:cNvSpPr/>
          <p:nvPr/>
        </p:nvSpPr>
        <p:spPr>
          <a:xfrm>
            <a:off x="6804248" y="2996952"/>
            <a:ext cx="1872208" cy="122413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342900" indent="-342900" algn="ctr">
              <a:buFont typeface="+mj-lt"/>
              <a:buAutoNum type="arabicPeriod"/>
            </a:pPr>
            <a:r>
              <a:rPr lang="ru-RU" b="1" dirty="0" smtClean="0"/>
              <a:t>Бумажные</a:t>
            </a:r>
          </a:p>
          <a:p>
            <a:pPr marL="342900" indent="-342900" algn="ctr">
              <a:buFont typeface="+mj-lt"/>
              <a:buAutoNum type="arabicPeriod"/>
            </a:pPr>
            <a:r>
              <a:rPr lang="ru-RU" b="1" dirty="0"/>
              <a:t>Задачи на внимание</a:t>
            </a:r>
          </a:p>
          <a:p>
            <a:pPr marL="342900" indent="-342900" algn="ctr">
              <a:buFont typeface="+mj-lt"/>
              <a:buAutoNum type="arabicPeriod"/>
            </a:pPr>
            <a:endParaRPr lang="ru-RU" b="1" dirty="0" smtClean="0"/>
          </a:p>
        </p:txBody>
      </p:sp>
    </p:spTree>
    <p:extLst>
      <p:ext uri="{BB962C8B-B14F-4D97-AF65-F5344CB8AC3E}">
        <p14:creationId xmlns:p14="http://schemas.microsoft.com/office/powerpoint/2010/main" val="1704548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9268" y="12292"/>
            <a:ext cx="8579296" cy="1143000"/>
          </a:xfrm>
        </p:spPr>
        <p:txBody>
          <a:bodyPr>
            <a:normAutofit/>
          </a:bodyPr>
          <a:lstStyle/>
          <a:p>
            <a:r>
              <a:rPr lang="ru-RU" dirty="0" smtClean="0"/>
              <a:t>Логические задачи</a:t>
            </a:r>
            <a:endParaRPr lang="ru-RU" dirty="0"/>
          </a:p>
        </p:txBody>
      </p:sp>
      <p:sp>
        <p:nvSpPr>
          <p:cNvPr id="3" name="Текст 2"/>
          <p:cNvSpPr>
            <a:spLocks noGrp="1"/>
          </p:cNvSpPr>
          <p:nvPr>
            <p:ph type="body" sz="half" idx="1"/>
          </p:nvPr>
        </p:nvSpPr>
        <p:spPr>
          <a:xfrm>
            <a:off x="457200" y="1312169"/>
            <a:ext cx="8291264" cy="2404863"/>
          </a:xfrm>
        </p:spPr>
        <p:txBody>
          <a:bodyPr>
            <a:noAutofit/>
          </a:bodyPr>
          <a:lstStyle/>
          <a:p>
            <a:pPr marL="0">
              <a:spcBef>
                <a:spcPts val="0"/>
              </a:spcBef>
            </a:pPr>
            <a:r>
              <a:rPr lang="ru-RU" sz="2400" dirty="0" smtClean="0"/>
              <a:t>У </a:t>
            </a:r>
            <a:r>
              <a:rPr lang="ru-RU" sz="2400" dirty="0"/>
              <a:t>Вас есть два шнура (фитиля). Каждый шнур, подожженный с конца, полностью сгорает дотла ровно за один час, но при этом горит с неравномерной </a:t>
            </a:r>
            <a:r>
              <a:rPr lang="ru-RU" sz="2400" dirty="0" smtClean="0"/>
              <a:t>скоростью.</a:t>
            </a:r>
            <a:r>
              <a:rPr lang="ru-RU" sz="2400" dirty="0"/>
              <a:t> </a:t>
            </a:r>
            <a:r>
              <a:rPr lang="ru-RU" sz="2400" dirty="0" smtClean="0"/>
              <a:t>Как </a:t>
            </a:r>
            <a:r>
              <a:rPr lang="ru-RU" sz="2400" dirty="0"/>
              <a:t>при помощи этих шнуров и зажигалки отмерить время в 45 минут? </a:t>
            </a:r>
            <a:endParaRPr lang="en-US" sz="2400" dirty="0" smtClean="0"/>
          </a:p>
          <a:p>
            <a:pPr marL="0">
              <a:spcBef>
                <a:spcPts val="0"/>
              </a:spcBef>
            </a:pPr>
            <a:r>
              <a:rPr lang="ru-RU" sz="2400" dirty="0"/>
              <a:t>Дано: 20 баночек с таблетками. В 19 баночках лежат таблетки весом 1 г, а в одной — весом 1,1 г. Даны весы, показывающие точный вес. Как за одно взвешивание найти банку с тяжелыми </a:t>
            </a:r>
            <a:r>
              <a:rPr lang="ru-RU" sz="2400" dirty="0" smtClean="0"/>
              <a:t>таблетками</a:t>
            </a:r>
            <a:r>
              <a:rPr lang="ru-RU" sz="2400" dirty="0"/>
              <a:t>? </a:t>
            </a:r>
            <a:endParaRPr lang="ru-RU" sz="2400" dirty="0" smtClean="0"/>
          </a:p>
          <a:p>
            <a:pPr marL="0">
              <a:spcBef>
                <a:spcPts val="0"/>
              </a:spcBef>
            </a:pPr>
            <a:r>
              <a:rPr lang="ru-RU" sz="2400" dirty="0" smtClean="0"/>
              <a:t>Пять </a:t>
            </a:r>
            <a:r>
              <a:rPr lang="ru-RU" sz="2400" dirty="0"/>
              <a:t>землекопов за 5 часов выкапывают 5 м канавы. Сколько потребуется землекопов, для того чтобы выкопать 100 м канавы за 100 часов? </a:t>
            </a:r>
          </a:p>
          <a:p>
            <a:pPr marL="0">
              <a:spcBef>
                <a:spcPts val="0"/>
              </a:spcBef>
            </a:pPr>
            <a:endParaRPr lang="ru-RU" sz="2400" dirty="0"/>
          </a:p>
        </p:txBody>
      </p:sp>
    </p:spTree>
    <p:extLst>
      <p:ext uri="{BB962C8B-B14F-4D97-AF65-F5344CB8AC3E}">
        <p14:creationId xmlns:p14="http://schemas.microsoft.com/office/powerpoint/2010/main" val="1901587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334" y="-44648"/>
            <a:ext cx="8229600" cy="1143000"/>
          </a:xfrm>
        </p:spPr>
        <p:txBody>
          <a:bodyPr/>
          <a:lstStyle/>
          <a:p>
            <a:r>
              <a:rPr lang="ru-RU" dirty="0" smtClean="0"/>
              <a:t>Головоломки с предметами</a:t>
            </a:r>
            <a:endParaRPr lang="ru-RU" dirty="0"/>
          </a:p>
        </p:txBody>
      </p:sp>
      <p:sp>
        <p:nvSpPr>
          <p:cNvPr id="3" name="Текст 2"/>
          <p:cNvSpPr>
            <a:spLocks noGrp="1"/>
          </p:cNvSpPr>
          <p:nvPr>
            <p:ph type="body" sz="half" idx="1"/>
          </p:nvPr>
        </p:nvSpPr>
        <p:spPr>
          <a:xfrm>
            <a:off x="457200" y="1196752"/>
            <a:ext cx="8363272" cy="5328592"/>
          </a:xfrm>
        </p:spPr>
        <p:txBody>
          <a:bodyPr>
            <a:normAutofit/>
          </a:bodyPr>
          <a:lstStyle/>
          <a:p>
            <a:pPr algn="ctr">
              <a:buNone/>
            </a:pPr>
            <a:r>
              <a:rPr lang="ru-RU" sz="3000" dirty="0" smtClean="0"/>
              <a:t>Головоломки из спичек</a:t>
            </a:r>
            <a:endParaRPr lang="ru-RU" sz="3000" dirty="0"/>
          </a:p>
        </p:txBody>
      </p:sp>
      <p:pic>
        <p:nvPicPr>
          <p:cNvPr id="1026" name="Picture 2" descr="C:\Users\Галина\Desktop\Анна\Гол\Рисунок19.jpg"/>
          <p:cNvPicPr>
            <a:picLocks noChangeAspect="1" noChangeArrowheads="1"/>
          </p:cNvPicPr>
          <p:nvPr/>
        </p:nvPicPr>
        <p:blipFill>
          <a:blip r:embed="rId3" cstate="print"/>
          <a:srcRect t="2138" b="4276"/>
          <a:stretch>
            <a:fillRect/>
          </a:stretch>
        </p:blipFill>
        <p:spPr bwMode="auto">
          <a:xfrm>
            <a:off x="323528" y="1916832"/>
            <a:ext cx="1944216" cy="1819518"/>
          </a:xfrm>
          <a:prstGeom prst="rect">
            <a:avLst/>
          </a:prstGeom>
          <a:noFill/>
        </p:spPr>
      </p:pic>
      <p:pic>
        <p:nvPicPr>
          <p:cNvPr id="1036" name="Picture 12" descr="G:\МАТЕМАТИКА\Иссл.работа МАТЕМАТИКА\images.jpg"/>
          <p:cNvPicPr>
            <a:picLocks noChangeAspect="1" noChangeArrowheads="1"/>
          </p:cNvPicPr>
          <p:nvPr/>
        </p:nvPicPr>
        <p:blipFill>
          <a:blip r:embed="rId4" cstate="print"/>
          <a:srcRect/>
          <a:stretch>
            <a:fillRect/>
          </a:stretch>
        </p:blipFill>
        <p:spPr bwMode="auto">
          <a:xfrm>
            <a:off x="2987824" y="1988841"/>
            <a:ext cx="2247019" cy="1691771"/>
          </a:xfrm>
          <a:prstGeom prst="rect">
            <a:avLst/>
          </a:prstGeom>
          <a:noFill/>
        </p:spPr>
      </p:pic>
      <p:pic>
        <p:nvPicPr>
          <p:cNvPr id="4" name="Picture 2" descr="G:\Матаник\Иссл.работа МАТЕМАТИКА\43do-r.jpg"/>
          <p:cNvPicPr>
            <a:picLocks noChangeAspect="1" noChangeArrowheads="1"/>
          </p:cNvPicPr>
          <p:nvPr/>
        </p:nvPicPr>
        <p:blipFill>
          <a:blip r:embed="rId5" cstate="print"/>
          <a:srcRect/>
          <a:stretch>
            <a:fillRect/>
          </a:stretch>
        </p:blipFill>
        <p:spPr bwMode="auto">
          <a:xfrm>
            <a:off x="371289" y="3910548"/>
            <a:ext cx="2616535" cy="1897421"/>
          </a:xfrm>
          <a:prstGeom prst="rect">
            <a:avLst/>
          </a:prstGeom>
          <a:noFill/>
        </p:spPr>
      </p:pic>
      <p:pic>
        <p:nvPicPr>
          <p:cNvPr id="1027" name="Picture 3" descr="G:\Матаник\Иссл.работа МАТЕМАТИКА\images.jpg"/>
          <p:cNvPicPr>
            <a:picLocks noChangeAspect="1" noChangeArrowheads="1"/>
          </p:cNvPicPr>
          <p:nvPr/>
        </p:nvPicPr>
        <p:blipFill>
          <a:blip r:embed="rId6" cstate="print"/>
          <a:srcRect/>
          <a:stretch>
            <a:fillRect/>
          </a:stretch>
        </p:blipFill>
        <p:spPr bwMode="auto">
          <a:xfrm>
            <a:off x="5796136" y="3743482"/>
            <a:ext cx="2171700" cy="2105025"/>
          </a:xfrm>
          <a:prstGeom prst="rect">
            <a:avLst/>
          </a:prstGeom>
          <a:noFill/>
        </p:spPr>
      </p:pic>
      <p:pic>
        <p:nvPicPr>
          <p:cNvPr id="1030" name="Picture 6" descr="G:\Матаник\Иссл.работа МАТЕМАТИКА\krest.jpg"/>
          <p:cNvPicPr>
            <a:picLocks noChangeAspect="1" noChangeArrowheads="1"/>
          </p:cNvPicPr>
          <p:nvPr/>
        </p:nvPicPr>
        <p:blipFill>
          <a:blip r:embed="rId7" cstate="print"/>
          <a:srcRect/>
          <a:stretch>
            <a:fillRect/>
          </a:stretch>
        </p:blipFill>
        <p:spPr bwMode="auto">
          <a:xfrm>
            <a:off x="5878197" y="1947434"/>
            <a:ext cx="1733178" cy="1733178"/>
          </a:xfrm>
          <a:prstGeom prst="rect">
            <a:avLst/>
          </a:prstGeom>
          <a:noFill/>
        </p:spPr>
      </p:pic>
      <p:pic>
        <p:nvPicPr>
          <p:cNvPr id="1032" name="Picture 8" descr="G:\Матаник\Иссл.работа МАТЕМАТИКА\question_669.jpg"/>
          <p:cNvPicPr>
            <a:picLocks noChangeAspect="1" noChangeArrowheads="1"/>
          </p:cNvPicPr>
          <p:nvPr/>
        </p:nvPicPr>
        <p:blipFill>
          <a:blip r:embed="rId8" cstate="print"/>
          <a:srcRect/>
          <a:stretch>
            <a:fillRect/>
          </a:stretch>
        </p:blipFill>
        <p:spPr bwMode="auto">
          <a:xfrm>
            <a:off x="3408730" y="3934199"/>
            <a:ext cx="1463306" cy="1695847"/>
          </a:xfrm>
          <a:prstGeom prst="rect">
            <a:avLst/>
          </a:prstGeom>
          <a:noFill/>
        </p:spPr>
      </p:pic>
    </p:spTree>
    <p:extLst>
      <p:ext uri="{BB962C8B-B14F-4D97-AF65-F5344CB8AC3E}">
        <p14:creationId xmlns:p14="http://schemas.microsoft.com/office/powerpoint/2010/main" val="1669925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3319"/>
            <a:ext cx="8229600" cy="1143000"/>
          </a:xfrm>
        </p:spPr>
        <p:txBody>
          <a:bodyPr>
            <a:normAutofit fontScale="90000"/>
          </a:bodyPr>
          <a:lstStyle/>
          <a:p>
            <a:r>
              <a:rPr lang="ru-RU" dirty="0"/>
              <a:t>Головоломки с </a:t>
            </a:r>
            <a:r>
              <a:rPr lang="ru-RU" dirty="0" smtClean="0"/>
              <a:t>предметами</a:t>
            </a:r>
            <a:br>
              <a:rPr lang="ru-RU" dirty="0" smtClean="0"/>
            </a:br>
            <a:r>
              <a:rPr lang="ru-RU" sz="3300" dirty="0" err="1" smtClean="0"/>
              <a:t>Шнурковые</a:t>
            </a:r>
            <a:endParaRPr lang="ru-RU" sz="3300" dirty="0"/>
          </a:p>
        </p:txBody>
      </p:sp>
      <p:pic>
        <p:nvPicPr>
          <p:cNvPr id="5" name="Рисунок 4" descr="Рисунок22.png"/>
          <p:cNvPicPr>
            <a:picLocks noChangeAspect="1"/>
          </p:cNvPicPr>
          <p:nvPr/>
        </p:nvPicPr>
        <p:blipFill>
          <a:blip r:embed="rId3" cstate="print"/>
          <a:stretch>
            <a:fillRect/>
          </a:stretch>
        </p:blipFill>
        <p:spPr>
          <a:xfrm rot="5400000">
            <a:off x="6946977" y="4182133"/>
            <a:ext cx="1707250" cy="653601"/>
          </a:xfrm>
          <a:prstGeom prst="rect">
            <a:avLst/>
          </a:prstGeom>
        </p:spPr>
      </p:pic>
      <p:pic>
        <p:nvPicPr>
          <p:cNvPr id="2050" name="Picture 2" descr="G:\Матаник\Иссл.работа МАТЕМАТИКА\images (2).jpg"/>
          <p:cNvPicPr>
            <a:picLocks noChangeAspect="1" noChangeArrowheads="1"/>
          </p:cNvPicPr>
          <p:nvPr/>
        </p:nvPicPr>
        <p:blipFill>
          <a:blip r:embed="rId4" cstate="print"/>
          <a:srcRect/>
          <a:stretch>
            <a:fillRect/>
          </a:stretch>
        </p:blipFill>
        <p:spPr bwMode="auto">
          <a:xfrm>
            <a:off x="485780" y="2086941"/>
            <a:ext cx="2247900" cy="1095375"/>
          </a:xfrm>
          <a:prstGeom prst="rect">
            <a:avLst/>
          </a:prstGeom>
          <a:noFill/>
        </p:spPr>
      </p:pic>
      <p:pic>
        <p:nvPicPr>
          <p:cNvPr id="2051" name="Picture 3" descr="G:\Матаник\Иссл.работа МАТЕМАТИКА\1444220792.jpg"/>
          <p:cNvPicPr>
            <a:picLocks noChangeAspect="1" noChangeArrowheads="1"/>
          </p:cNvPicPr>
          <p:nvPr/>
        </p:nvPicPr>
        <p:blipFill>
          <a:blip r:embed="rId5" cstate="print"/>
          <a:srcRect/>
          <a:stretch>
            <a:fillRect/>
          </a:stretch>
        </p:blipFill>
        <p:spPr bwMode="auto">
          <a:xfrm>
            <a:off x="341241" y="3447269"/>
            <a:ext cx="1324322" cy="2123329"/>
          </a:xfrm>
          <a:prstGeom prst="rect">
            <a:avLst/>
          </a:prstGeom>
          <a:noFill/>
        </p:spPr>
      </p:pic>
      <p:pic>
        <p:nvPicPr>
          <p:cNvPr id="2053" name="Picture 5" descr="G:\Матаник\Иссл.работа МАТЕМАТИКА\скачанные файлы.jpg"/>
          <p:cNvPicPr>
            <a:picLocks noChangeAspect="1" noChangeArrowheads="1"/>
          </p:cNvPicPr>
          <p:nvPr/>
        </p:nvPicPr>
        <p:blipFill>
          <a:blip r:embed="rId6" cstate="print"/>
          <a:srcRect/>
          <a:stretch>
            <a:fillRect/>
          </a:stretch>
        </p:blipFill>
        <p:spPr bwMode="auto">
          <a:xfrm>
            <a:off x="3065497" y="1987366"/>
            <a:ext cx="1368152" cy="1368152"/>
          </a:xfrm>
          <a:prstGeom prst="rect">
            <a:avLst/>
          </a:prstGeom>
          <a:noFill/>
        </p:spPr>
      </p:pic>
      <p:pic>
        <p:nvPicPr>
          <p:cNvPr id="2054" name="Picture 6" descr="G:\Матаник\Иссл.работа МАТЕМАТИКА\images (5).jpg"/>
          <p:cNvPicPr>
            <a:picLocks noChangeAspect="1" noChangeArrowheads="1"/>
          </p:cNvPicPr>
          <p:nvPr/>
        </p:nvPicPr>
        <p:blipFill>
          <a:blip r:embed="rId7" cstate="print"/>
          <a:srcRect/>
          <a:stretch>
            <a:fillRect/>
          </a:stretch>
        </p:blipFill>
        <p:spPr bwMode="auto">
          <a:xfrm>
            <a:off x="5026529" y="2114260"/>
            <a:ext cx="1671214" cy="1671214"/>
          </a:xfrm>
          <a:prstGeom prst="rect">
            <a:avLst/>
          </a:prstGeom>
          <a:noFill/>
        </p:spPr>
      </p:pic>
      <p:pic>
        <p:nvPicPr>
          <p:cNvPr id="2056" name="Picture 8" descr="G:\Матаник\Иссл.работа МАТЕМАТИКА\473090003.jpg"/>
          <p:cNvPicPr>
            <a:picLocks noChangeAspect="1" noChangeArrowheads="1"/>
          </p:cNvPicPr>
          <p:nvPr/>
        </p:nvPicPr>
        <p:blipFill>
          <a:blip r:embed="rId8" cstate="print"/>
          <a:srcRect/>
          <a:stretch>
            <a:fillRect/>
          </a:stretch>
        </p:blipFill>
        <p:spPr bwMode="auto">
          <a:xfrm>
            <a:off x="7033275" y="1971699"/>
            <a:ext cx="1141804" cy="1141804"/>
          </a:xfrm>
          <a:prstGeom prst="rect">
            <a:avLst/>
          </a:prstGeom>
          <a:noFill/>
        </p:spPr>
      </p:pic>
      <p:pic>
        <p:nvPicPr>
          <p:cNvPr id="3" name="Рисунок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1582" y="4080107"/>
            <a:ext cx="1656184" cy="1656184"/>
          </a:xfrm>
          <a:prstGeom prst="rect">
            <a:avLst/>
          </a:prstGeom>
        </p:spPr>
      </p:pic>
      <p:pic>
        <p:nvPicPr>
          <p:cNvPr id="6" name="Рисунок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10316" y="4190414"/>
            <a:ext cx="1172145" cy="1172145"/>
          </a:xfrm>
          <a:prstGeom prst="rect">
            <a:avLst/>
          </a:prstGeom>
        </p:spPr>
      </p:pic>
      <p:pic>
        <p:nvPicPr>
          <p:cNvPr id="4" name="Рисунок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18864" y="4115797"/>
            <a:ext cx="2182174" cy="1411139"/>
          </a:xfrm>
          <a:prstGeom prst="rect">
            <a:avLst/>
          </a:prstGeom>
        </p:spPr>
      </p:pic>
    </p:spTree>
    <p:extLst>
      <p:ext uri="{BB962C8B-B14F-4D97-AF65-F5344CB8AC3E}">
        <p14:creationId xmlns:p14="http://schemas.microsoft.com/office/powerpoint/2010/main" val="3756312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Механические головоломки</a:t>
            </a:r>
            <a:endParaRPr lang="ru-RU" dirty="0"/>
          </a:p>
        </p:txBody>
      </p:sp>
      <p:sp>
        <p:nvSpPr>
          <p:cNvPr id="3" name="Текст 2"/>
          <p:cNvSpPr>
            <a:spLocks noGrp="1"/>
          </p:cNvSpPr>
          <p:nvPr>
            <p:ph type="body" sz="half" idx="1"/>
          </p:nvPr>
        </p:nvSpPr>
        <p:spPr>
          <a:xfrm>
            <a:off x="251520" y="1268760"/>
            <a:ext cx="8712968" cy="5256584"/>
          </a:xfrm>
        </p:spPr>
        <p:txBody>
          <a:bodyPr/>
          <a:lstStyle/>
          <a:p>
            <a:pPr algn="ctr">
              <a:buNone/>
            </a:pPr>
            <a:r>
              <a:rPr lang="ru-RU" dirty="0" smtClean="0"/>
              <a:t>Проволочные</a:t>
            </a:r>
          </a:p>
          <a:p>
            <a:pPr algn="ctr">
              <a:buNone/>
            </a:pPr>
            <a:endParaRPr lang="ru-RU" dirty="0"/>
          </a:p>
          <a:p>
            <a:pPr algn="ctr">
              <a:buNone/>
            </a:pPr>
            <a:endParaRPr lang="ru-RU" dirty="0" smtClean="0"/>
          </a:p>
          <a:p>
            <a:pPr algn="ctr">
              <a:buNone/>
            </a:pPr>
            <a:endParaRPr lang="ru-RU" dirty="0" smtClean="0"/>
          </a:p>
        </p:txBody>
      </p:sp>
      <p:pic>
        <p:nvPicPr>
          <p:cNvPr id="2053" name="Picture 5" descr="C:\Users\Галина\Desktop\Анна\Гол\Рисунок12.png"/>
          <p:cNvPicPr>
            <a:picLocks noChangeAspect="1" noChangeArrowheads="1"/>
          </p:cNvPicPr>
          <p:nvPr/>
        </p:nvPicPr>
        <p:blipFill>
          <a:blip r:embed="rId3" cstate="print"/>
          <a:srcRect l="3849" t="13473" b="15397"/>
          <a:stretch>
            <a:fillRect/>
          </a:stretch>
        </p:blipFill>
        <p:spPr bwMode="auto">
          <a:xfrm>
            <a:off x="911529" y="1975017"/>
            <a:ext cx="1938621" cy="1434131"/>
          </a:xfrm>
          <a:prstGeom prst="rect">
            <a:avLst/>
          </a:prstGeom>
          <a:noFill/>
        </p:spPr>
      </p:pic>
      <p:pic>
        <p:nvPicPr>
          <p:cNvPr id="10" name="Picture 3" descr="C:\Users\Галина\Desktop\Анна\Гол\Рисунок11.jpg"/>
          <p:cNvPicPr>
            <a:picLocks noChangeAspect="1" noChangeArrowheads="1"/>
          </p:cNvPicPr>
          <p:nvPr/>
        </p:nvPicPr>
        <p:blipFill>
          <a:blip r:embed="rId4" cstate="print"/>
          <a:srcRect l="11181" t="17568" r="13214" b="9460"/>
          <a:stretch>
            <a:fillRect/>
          </a:stretch>
        </p:blipFill>
        <p:spPr bwMode="auto">
          <a:xfrm>
            <a:off x="2339752" y="3910829"/>
            <a:ext cx="1922729" cy="1395769"/>
          </a:xfrm>
          <a:prstGeom prst="rect">
            <a:avLst/>
          </a:prstGeom>
          <a:noFill/>
        </p:spPr>
      </p:pic>
      <p:pic>
        <p:nvPicPr>
          <p:cNvPr id="11" name="Рисунок 10" descr="Настольные игры - Головоломки">
            <a:hlinkClick r:id="rId5" tgtFrame="&quot;_blank&quot;"/>
          </p:cNvPr>
          <p:cNvPicPr/>
          <p:nvPr/>
        </p:nvPicPr>
        <p:blipFill>
          <a:blip r:embed="rId6" cstate="print">
            <a:extLst>
              <a:ext uri="{28A0092B-C50C-407E-A947-70E740481C1C}">
                <a14:useLocalDpi xmlns:a14="http://schemas.microsoft.com/office/drawing/2010/main" val="0"/>
              </a:ext>
            </a:extLst>
          </a:blip>
          <a:srcRect l="50197" t="55993" r="24360"/>
          <a:stretch>
            <a:fillRect/>
          </a:stretch>
        </p:blipFill>
        <p:spPr bwMode="auto">
          <a:xfrm>
            <a:off x="4828434" y="4042837"/>
            <a:ext cx="1240692" cy="1131751"/>
          </a:xfrm>
          <a:prstGeom prst="rect">
            <a:avLst/>
          </a:prstGeom>
          <a:noFill/>
          <a:ln>
            <a:noFill/>
          </a:ln>
        </p:spPr>
      </p:pic>
      <p:pic>
        <p:nvPicPr>
          <p:cNvPr id="12" name="Рисунок 11" descr="Настольные игры - Головоломки">
            <a:hlinkClick r:id="rId5" tgtFrame="&quot;_blank&quot;"/>
          </p:cNvPr>
          <p:cNvPicPr/>
          <p:nvPr/>
        </p:nvPicPr>
        <p:blipFill>
          <a:blip r:embed="rId6" cstate="print">
            <a:extLst>
              <a:ext uri="{28A0092B-C50C-407E-A947-70E740481C1C}">
                <a14:useLocalDpi xmlns:a14="http://schemas.microsoft.com/office/drawing/2010/main" val="0"/>
              </a:ext>
            </a:extLst>
          </a:blip>
          <a:srcRect l="21407" t="55993" r="49459"/>
          <a:stretch>
            <a:fillRect/>
          </a:stretch>
        </p:blipFill>
        <p:spPr bwMode="auto">
          <a:xfrm>
            <a:off x="3212945" y="2241249"/>
            <a:ext cx="1296144" cy="936104"/>
          </a:xfrm>
          <a:prstGeom prst="rect">
            <a:avLst/>
          </a:prstGeom>
          <a:noFill/>
          <a:ln>
            <a:noFill/>
          </a:ln>
        </p:spPr>
      </p:pic>
      <p:pic>
        <p:nvPicPr>
          <p:cNvPr id="4098" name="Picture 2" descr="G:\МАТЕМАТИКА\Иссл.работа МАТЕМАТИКА\скачанные файлы (7).jpg"/>
          <p:cNvPicPr>
            <a:picLocks noChangeAspect="1" noChangeArrowheads="1"/>
          </p:cNvPicPr>
          <p:nvPr/>
        </p:nvPicPr>
        <p:blipFill>
          <a:blip r:embed="rId7" cstate="print"/>
          <a:srcRect l="2662" t="6370" r="2662" b="10617"/>
          <a:stretch>
            <a:fillRect/>
          </a:stretch>
        </p:blipFill>
        <p:spPr bwMode="auto">
          <a:xfrm>
            <a:off x="5448780" y="2050982"/>
            <a:ext cx="2561110" cy="1407441"/>
          </a:xfrm>
          <a:prstGeom prst="rect">
            <a:avLst/>
          </a:prstGeom>
          <a:noFill/>
        </p:spPr>
      </p:pic>
      <p:pic>
        <p:nvPicPr>
          <p:cNvPr id="4101" name="Picture 5" descr="G:\МАТЕМАТИКА\Иссл.работа МАТЕМАТИКА\скачанные файлы (10).jpg"/>
          <p:cNvPicPr>
            <a:picLocks noChangeAspect="1" noChangeArrowheads="1"/>
          </p:cNvPicPr>
          <p:nvPr/>
        </p:nvPicPr>
        <p:blipFill>
          <a:blip r:embed="rId8" cstate="print"/>
          <a:srcRect l="9449" t="11116" r="11339" b="12969"/>
          <a:stretch>
            <a:fillRect/>
          </a:stretch>
        </p:blipFill>
        <p:spPr bwMode="auto">
          <a:xfrm>
            <a:off x="6660232" y="3831502"/>
            <a:ext cx="1509003" cy="1475096"/>
          </a:xfrm>
          <a:prstGeom prst="rect">
            <a:avLst/>
          </a:prstGeom>
          <a:noFill/>
        </p:spPr>
      </p:pic>
      <p:pic>
        <p:nvPicPr>
          <p:cNvPr id="9" name="Рисунок 8" descr="Настольные игры - Головоломки">
            <a:hlinkClick r:id="rId9" tgtFrame="&quot;_blank&quot;"/>
          </p:cNvPr>
          <p:cNvPicPr/>
          <p:nvPr/>
        </p:nvPicPr>
        <p:blipFill>
          <a:blip r:embed="rId10" cstate="print">
            <a:extLst>
              <a:ext uri="{28A0092B-C50C-407E-A947-70E740481C1C}">
                <a14:useLocalDpi xmlns:a14="http://schemas.microsoft.com/office/drawing/2010/main" val="0"/>
              </a:ext>
            </a:extLst>
          </a:blip>
          <a:srcRect r="54626"/>
          <a:stretch>
            <a:fillRect/>
          </a:stretch>
        </p:blipFill>
        <p:spPr bwMode="auto">
          <a:xfrm>
            <a:off x="574157" y="3645024"/>
            <a:ext cx="1437362" cy="1656184"/>
          </a:xfrm>
          <a:prstGeom prst="rect">
            <a:avLst/>
          </a:prstGeom>
          <a:noFill/>
          <a:ln>
            <a:noFill/>
          </a:ln>
        </p:spPr>
      </p:pic>
    </p:spTree>
    <p:extLst>
      <p:ext uri="{BB962C8B-B14F-4D97-AF65-F5344CB8AC3E}">
        <p14:creationId xmlns:p14="http://schemas.microsoft.com/office/powerpoint/2010/main" val="385683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Механические </a:t>
            </a:r>
            <a:r>
              <a:rPr lang="ru-RU" dirty="0" smtClean="0"/>
              <a:t>головоломки</a:t>
            </a:r>
            <a:br>
              <a:rPr lang="ru-RU" dirty="0" smtClean="0"/>
            </a:br>
            <a:r>
              <a:rPr lang="ru-RU" sz="3300" dirty="0" smtClean="0"/>
              <a:t>Деревянные</a:t>
            </a:r>
            <a:endParaRPr lang="ru-RU" sz="3300" dirty="0"/>
          </a:p>
        </p:txBody>
      </p:sp>
      <p:pic>
        <p:nvPicPr>
          <p:cNvPr id="6" name="Picture 4" descr="C:\Users\Галина\Desktop\Анна\Гол\Рисунок2.jpg"/>
          <p:cNvPicPr>
            <a:picLocks noChangeAspect="1" noChangeArrowheads="1"/>
          </p:cNvPicPr>
          <p:nvPr/>
        </p:nvPicPr>
        <p:blipFill>
          <a:blip r:embed="rId3" cstate="print"/>
          <a:srcRect/>
          <a:stretch>
            <a:fillRect/>
          </a:stretch>
        </p:blipFill>
        <p:spPr bwMode="auto">
          <a:xfrm>
            <a:off x="3898232" y="1953179"/>
            <a:ext cx="2520280" cy="1797914"/>
          </a:xfrm>
          <a:prstGeom prst="rect">
            <a:avLst/>
          </a:prstGeom>
          <a:noFill/>
        </p:spPr>
      </p:pic>
      <p:pic>
        <p:nvPicPr>
          <p:cNvPr id="2052" name="Picture 4" descr="G:\МАТЕМАТИКА\Иссл.работа МАТЕМАТИКА\скачанные файлы (3).jpg"/>
          <p:cNvPicPr>
            <a:picLocks noChangeAspect="1" noChangeArrowheads="1"/>
          </p:cNvPicPr>
          <p:nvPr/>
        </p:nvPicPr>
        <p:blipFill>
          <a:blip r:embed="rId4" cstate="print"/>
          <a:srcRect/>
          <a:stretch>
            <a:fillRect/>
          </a:stretch>
        </p:blipFill>
        <p:spPr bwMode="auto">
          <a:xfrm>
            <a:off x="6468126" y="1799109"/>
            <a:ext cx="2333625" cy="1952625"/>
          </a:xfrm>
          <a:prstGeom prst="rect">
            <a:avLst/>
          </a:prstGeom>
          <a:noFill/>
        </p:spPr>
      </p:pic>
      <p:pic>
        <p:nvPicPr>
          <p:cNvPr id="2053" name="Picture 5" descr="G:\МАТЕМАТИКА\Иссл.работа МАТЕМАТИКА\скачанные файлы.jpg"/>
          <p:cNvPicPr>
            <a:picLocks noChangeAspect="1" noChangeArrowheads="1"/>
          </p:cNvPicPr>
          <p:nvPr/>
        </p:nvPicPr>
        <p:blipFill>
          <a:blip r:embed="rId5" cstate="print"/>
          <a:srcRect/>
          <a:stretch>
            <a:fillRect/>
          </a:stretch>
        </p:blipFill>
        <p:spPr bwMode="auto">
          <a:xfrm>
            <a:off x="728315" y="1799109"/>
            <a:ext cx="2790825" cy="1638300"/>
          </a:xfrm>
          <a:prstGeom prst="rect">
            <a:avLst/>
          </a:prstGeom>
          <a:noFill/>
        </p:spPr>
      </p:pic>
      <p:pic>
        <p:nvPicPr>
          <p:cNvPr id="3075" name="Picture 3" descr="G:\Матаник\Иссл.работа МАТЕМАТИКА\скачанные файлы (2).jpg"/>
          <p:cNvPicPr>
            <a:picLocks noChangeAspect="1" noChangeArrowheads="1"/>
          </p:cNvPicPr>
          <p:nvPr/>
        </p:nvPicPr>
        <p:blipFill>
          <a:blip r:embed="rId6" cstate="print"/>
          <a:srcRect/>
          <a:stretch>
            <a:fillRect/>
          </a:stretch>
        </p:blipFill>
        <p:spPr bwMode="auto">
          <a:xfrm>
            <a:off x="539552" y="3717032"/>
            <a:ext cx="1584176" cy="1584176"/>
          </a:xfrm>
          <a:prstGeom prst="rect">
            <a:avLst/>
          </a:prstGeom>
          <a:noFill/>
        </p:spPr>
      </p:pic>
      <p:pic>
        <p:nvPicPr>
          <p:cNvPr id="3078" name="Picture 6" descr="G:\Матаник\Иссл.работа МАТЕМАТИКА\images (4).jpg"/>
          <p:cNvPicPr>
            <a:picLocks noChangeAspect="1" noChangeArrowheads="1"/>
          </p:cNvPicPr>
          <p:nvPr/>
        </p:nvPicPr>
        <p:blipFill>
          <a:blip r:embed="rId7" cstate="print"/>
          <a:srcRect/>
          <a:stretch>
            <a:fillRect/>
          </a:stretch>
        </p:blipFill>
        <p:spPr bwMode="auto">
          <a:xfrm>
            <a:off x="5436096" y="3887800"/>
            <a:ext cx="1524000" cy="1524000"/>
          </a:xfrm>
          <a:prstGeom prst="rect">
            <a:avLst/>
          </a:prstGeom>
          <a:noFill/>
        </p:spPr>
      </p:pic>
      <p:pic>
        <p:nvPicPr>
          <p:cNvPr id="5" name="Picture 3" descr="C:\Users\Галина\Desktop\Анна\Гол\Рисунок3.jpg"/>
          <p:cNvPicPr>
            <a:picLocks noChangeAspect="1" noChangeArrowheads="1"/>
          </p:cNvPicPr>
          <p:nvPr/>
        </p:nvPicPr>
        <p:blipFill>
          <a:blip r:embed="rId8" cstate="print"/>
          <a:srcRect l="4801" t="4787" r="6001" b="5984"/>
          <a:stretch>
            <a:fillRect/>
          </a:stretch>
        </p:blipFill>
        <p:spPr bwMode="auto">
          <a:xfrm>
            <a:off x="3121013" y="3851872"/>
            <a:ext cx="1554437" cy="1559928"/>
          </a:xfrm>
          <a:prstGeom prst="rect">
            <a:avLst/>
          </a:prstGeom>
          <a:noFill/>
        </p:spPr>
      </p:pic>
    </p:spTree>
    <p:extLst>
      <p:ext uri="{BB962C8B-B14F-4D97-AF65-F5344CB8AC3E}">
        <p14:creationId xmlns:p14="http://schemas.microsoft.com/office/powerpoint/2010/main" val="3359739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440160"/>
          </a:xfrm>
        </p:spPr>
        <p:txBody>
          <a:bodyPr>
            <a:normAutofit/>
          </a:bodyPr>
          <a:lstStyle/>
          <a:p>
            <a:r>
              <a:rPr lang="ru-RU" dirty="0"/>
              <a:t>Механические </a:t>
            </a:r>
            <a:r>
              <a:rPr lang="ru-RU" dirty="0" smtClean="0"/>
              <a:t>головоломки</a:t>
            </a:r>
            <a:br>
              <a:rPr lang="ru-RU" dirty="0" smtClean="0"/>
            </a:br>
            <a:r>
              <a:rPr lang="ru-RU" sz="3300" dirty="0" smtClean="0"/>
              <a:t>Магнитные</a:t>
            </a:r>
            <a:endParaRPr lang="ru-RU" sz="3300" dirty="0"/>
          </a:p>
        </p:txBody>
      </p:sp>
      <p:pic>
        <p:nvPicPr>
          <p:cNvPr id="4098" name="Picture 2" descr="G:\Матаник\Иссл.работа МАТЕМАТИКА\Самых-продаваемых-1-шт-головоломки-игрушки-216-x-3-мм-серебряный-магнит-магнитный-DIY-шарики-магические.jpg"/>
          <p:cNvPicPr>
            <a:picLocks noChangeAspect="1" noChangeArrowheads="1"/>
          </p:cNvPicPr>
          <p:nvPr/>
        </p:nvPicPr>
        <p:blipFill>
          <a:blip r:embed="rId3" cstate="print"/>
          <a:srcRect/>
          <a:stretch>
            <a:fillRect/>
          </a:stretch>
        </p:blipFill>
        <p:spPr bwMode="auto">
          <a:xfrm>
            <a:off x="561043" y="2636912"/>
            <a:ext cx="2775129" cy="2775129"/>
          </a:xfrm>
          <a:prstGeom prst="rect">
            <a:avLst/>
          </a:prstGeom>
          <a:noFill/>
        </p:spPr>
      </p:pic>
      <p:pic>
        <p:nvPicPr>
          <p:cNvPr id="4099" name="Picture 3" descr="G:\Матаник\Иссл.работа МАТЕМАТИКА\magnet-ball-700x500ba_enl.jpg"/>
          <p:cNvPicPr>
            <a:picLocks noChangeAspect="1" noChangeArrowheads="1"/>
          </p:cNvPicPr>
          <p:nvPr/>
        </p:nvPicPr>
        <p:blipFill>
          <a:blip r:embed="rId4" cstate="print"/>
          <a:srcRect l="18039" r="19069"/>
          <a:stretch>
            <a:fillRect/>
          </a:stretch>
        </p:blipFill>
        <p:spPr bwMode="auto">
          <a:xfrm>
            <a:off x="5984575" y="2638200"/>
            <a:ext cx="2376149" cy="2699792"/>
          </a:xfrm>
          <a:prstGeom prst="rect">
            <a:avLst/>
          </a:prstGeom>
          <a:noFill/>
        </p:spPr>
      </p:pic>
      <p:pic>
        <p:nvPicPr>
          <p:cNvPr id="4103" name="Picture 7" descr="G:\Матаник\Иссл.работа МАТЕМАТИКА\1276526021-47783500.jpg"/>
          <p:cNvPicPr>
            <a:picLocks noChangeAspect="1" noChangeArrowheads="1"/>
          </p:cNvPicPr>
          <p:nvPr/>
        </p:nvPicPr>
        <p:blipFill>
          <a:blip r:embed="rId5" cstate="print"/>
          <a:srcRect l="6929" t="5039" r="9449" b="8189"/>
          <a:stretch>
            <a:fillRect/>
          </a:stretch>
        </p:blipFill>
        <p:spPr bwMode="auto">
          <a:xfrm>
            <a:off x="3726370" y="2780928"/>
            <a:ext cx="2088232" cy="2166898"/>
          </a:xfrm>
          <a:prstGeom prst="rect">
            <a:avLst/>
          </a:prstGeom>
          <a:noFill/>
        </p:spPr>
      </p:pic>
    </p:spTree>
    <p:extLst>
      <p:ext uri="{BB962C8B-B14F-4D97-AF65-F5344CB8AC3E}">
        <p14:creationId xmlns:p14="http://schemas.microsoft.com/office/powerpoint/2010/main" val="957108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5283" y="117572"/>
            <a:ext cx="8229600" cy="1143000"/>
          </a:xfrm>
        </p:spPr>
        <p:txBody>
          <a:bodyPr>
            <a:normAutofit fontScale="90000"/>
          </a:bodyPr>
          <a:lstStyle/>
          <a:p>
            <a:r>
              <a:rPr lang="ru-RU" dirty="0"/>
              <a:t>Механические головоломки</a:t>
            </a:r>
            <a:br>
              <a:rPr lang="ru-RU" dirty="0"/>
            </a:br>
            <a:r>
              <a:rPr lang="ru-RU" sz="3300" dirty="0" smtClean="0"/>
              <a:t>Пластиковые</a:t>
            </a:r>
            <a:endParaRPr lang="ru-RU" sz="3300" dirty="0"/>
          </a:p>
        </p:txBody>
      </p:sp>
      <p:pic>
        <p:nvPicPr>
          <p:cNvPr id="5" name="Picture 4" descr="C:\Users\Галина\Desktop\Анна\Гол\Рисунок9.jpg"/>
          <p:cNvPicPr>
            <a:picLocks noChangeAspect="1" noChangeArrowheads="1"/>
          </p:cNvPicPr>
          <p:nvPr/>
        </p:nvPicPr>
        <p:blipFill>
          <a:blip r:embed="rId3" cstate="print"/>
          <a:srcRect t="12812" b="8968"/>
          <a:stretch>
            <a:fillRect/>
          </a:stretch>
        </p:blipFill>
        <p:spPr bwMode="auto">
          <a:xfrm>
            <a:off x="827584" y="1412776"/>
            <a:ext cx="1380892" cy="1080120"/>
          </a:xfrm>
          <a:prstGeom prst="rect">
            <a:avLst/>
          </a:prstGeom>
          <a:noFill/>
        </p:spPr>
      </p:pic>
      <p:pic>
        <p:nvPicPr>
          <p:cNvPr id="6" name="Рисунок 5" descr="Настольные игры - Головоломки">
            <a:hlinkClick r:id="rId4" tgtFrame="&quot;_blank&quo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1678711"/>
            <a:ext cx="2304256" cy="675887"/>
          </a:xfrm>
          <a:prstGeom prst="rect">
            <a:avLst/>
          </a:prstGeom>
          <a:noFill/>
          <a:ln>
            <a:noFill/>
          </a:ln>
        </p:spPr>
      </p:pic>
      <p:pic>
        <p:nvPicPr>
          <p:cNvPr id="7" name="Picture 2" descr="C:\Users\Галина\Desktop\Анна\Гол\Рисунок8.jpg"/>
          <p:cNvPicPr>
            <a:picLocks noChangeAspect="1" noChangeArrowheads="1"/>
          </p:cNvPicPr>
          <p:nvPr/>
        </p:nvPicPr>
        <p:blipFill>
          <a:blip r:embed="rId6" cstate="print"/>
          <a:srcRect l="13202" t="2648" r="14082" b="2648"/>
          <a:stretch>
            <a:fillRect/>
          </a:stretch>
        </p:blipFill>
        <p:spPr bwMode="auto">
          <a:xfrm>
            <a:off x="6445234" y="1290013"/>
            <a:ext cx="1722075" cy="1490915"/>
          </a:xfrm>
          <a:prstGeom prst="rect">
            <a:avLst/>
          </a:prstGeom>
          <a:noFill/>
        </p:spPr>
      </p:pic>
      <p:pic>
        <p:nvPicPr>
          <p:cNvPr id="3074" name="Picture 2" descr="G:\МАТЕМАТИКА\Иссл.работа МАТЕМАТИКА\скачанные файлы (2).jpg"/>
          <p:cNvPicPr>
            <a:picLocks noChangeAspect="1" noChangeArrowheads="1"/>
          </p:cNvPicPr>
          <p:nvPr/>
        </p:nvPicPr>
        <p:blipFill>
          <a:blip r:embed="rId7" cstate="print"/>
          <a:srcRect l="5085" t="5017" r="6779" b="5017"/>
          <a:stretch>
            <a:fillRect/>
          </a:stretch>
        </p:blipFill>
        <p:spPr bwMode="auto">
          <a:xfrm>
            <a:off x="539552" y="2780928"/>
            <a:ext cx="1872102" cy="1936637"/>
          </a:xfrm>
          <a:prstGeom prst="rect">
            <a:avLst/>
          </a:prstGeom>
          <a:noFill/>
        </p:spPr>
      </p:pic>
      <p:pic>
        <p:nvPicPr>
          <p:cNvPr id="3075" name="Picture 3" descr="G:\МАТЕМАТИКА\Иссл.работа МАТЕМАТИКА\скачанные файлы (8).jpg"/>
          <p:cNvPicPr>
            <a:picLocks noChangeAspect="1" noChangeArrowheads="1"/>
          </p:cNvPicPr>
          <p:nvPr/>
        </p:nvPicPr>
        <p:blipFill>
          <a:blip r:embed="rId8" cstate="print"/>
          <a:srcRect l="5039" t="5039" r="5039" b="5039"/>
          <a:stretch>
            <a:fillRect/>
          </a:stretch>
        </p:blipFill>
        <p:spPr bwMode="auto">
          <a:xfrm>
            <a:off x="4733079" y="2809013"/>
            <a:ext cx="1927153" cy="1927153"/>
          </a:xfrm>
          <a:prstGeom prst="rect">
            <a:avLst/>
          </a:prstGeom>
          <a:noFill/>
        </p:spPr>
      </p:pic>
      <p:pic>
        <p:nvPicPr>
          <p:cNvPr id="4" name="Рисунок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21129" y="2745396"/>
            <a:ext cx="1872208" cy="1872208"/>
          </a:xfrm>
          <a:prstGeom prst="rect">
            <a:avLst/>
          </a:prstGeom>
        </p:spPr>
      </p:pic>
      <p:pic>
        <p:nvPicPr>
          <p:cNvPr id="8" name="Рисунок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60232" y="2790237"/>
            <a:ext cx="1801104" cy="1801104"/>
          </a:xfrm>
          <a:prstGeom prst="rect">
            <a:avLst/>
          </a:prstGeom>
        </p:spPr>
      </p:pic>
    </p:spTree>
    <p:extLst>
      <p:ext uri="{BB962C8B-B14F-4D97-AF65-F5344CB8AC3E}">
        <p14:creationId xmlns:p14="http://schemas.microsoft.com/office/powerpoint/2010/main" val="2725615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143000"/>
          </a:xfrm>
        </p:spPr>
        <p:txBody>
          <a:bodyPr/>
          <a:lstStyle/>
          <a:p>
            <a:r>
              <a:rPr lang="ru-RU" dirty="0" smtClean="0"/>
              <a:t>Печатные головоломки</a:t>
            </a:r>
            <a:endParaRPr lang="ru-RU" dirty="0"/>
          </a:p>
        </p:txBody>
      </p:sp>
      <p:sp>
        <p:nvSpPr>
          <p:cNvPr id="3" name="Текст 2"/>
          <p:cNvSpPr>
            <a:spLocks noGrp="1"/>
          </p:cNvSpPr>
          <p:nvPr>
            <p:ph type="body" sz="half" idx="1"/>
          </p:nvPr>
        </p:nvSpPr>
        <p:spPr>
          <a:xfrm>
            <a:off x="395536" y="908720"/>
            <a:ext cx="8352928" cy="5256584"/>
          </a:xfrm>
        </p:spPr>
        <p:txBody>
          <a:bodyPr/>
          <a:lstStyle/>
          <a:p>
            <a:pPr algn="ctr">
              <a:buNone/>
            </a:pPr>
            <a:r>
              <a:rPr lang="ru-RU" dirty="0" err="1" smtClean="0"/>
              <a:t>Пазлы</a:t>
            </a:r>
            <a:r>
              <a:rPr lang="ru-RU" dirty="0" smtClean="0"/>
              <a:t>, задачи на внимание</a:t>
            </a:r>
            <a:endParaRPr lang="ru-RU" dirty="0"/>
          </a:p>
        </p:txBody>
      </p:sp>
      <p:pic>
        <p:nvPicPr>
          <p:cNvPr id="3074" name="Picture 2" descr="C:\Users\Галина\Desktop\Анна\Гол\Рисунок16.jpg"/>
          <p:cNvPicPr>
            <a:picLocks noChangeAspect="1" noChangeArrowheads="1"/>
          </p:cNvPicPr>
          <p:nvPr/>
        </p:nvPicPr>
        <p:blipFill>
          <a:blip r:embed="rId3" cstate="print"/>
          <a:srcRect/>
          <a:stretch>
            <a:fillRect/>
          </a:stretch>
        </p:blipFill>
        <p:spPr bwMode="auto">
          <a:xfrm>
            <a:off x="264578" y="1559248"/>
            <a:ext cx="1728192" cy="1790443"/>
          </a:xfrm>
          <a:prstGeom prst="rect">
            <a:avLst/>
          </a:prstGeom>
          <a:noFill/>
        </p:spPr>
      </p:pic>
      <p:pic>
        <p:nvPicPr>
          <p:cNvPr id="3075" name="Picture 3" descr="C:\Users\Галина\Desktop\Анна\Гол\Рисунок5.jpg"/>
          <p:cNvPicPr>
            <a:picLocks noChangeAspect="1" noChangeArrowheads="1"/>
          </p:cNvPicPr>
          <p:nvPr/>
        </p:nvPicPr>
        <p:blipFill>
          <a:blip r:embed="rId4" cstate="print"/>
          <a:srcRect t="14404" b="7682"/>
          <a:stretch>
            <a:fillRect/>
          </a:stretch>
        </p:blipFill>
        <p:spPr bwMode="auto">
          <a:xfrm>
            <a:off x="6948264" y="1833159"/>
            <a:ext cx="1853751" cy="1746836"/>
          </a:xfrm>
          <a:prstGeom prst="rect">
            <a:avLst/>
          </a:prstGeom>
          <a:noFill/>
        </p:spPr>
      </p:pic>
      <p:pic>
        <p:nvPicPr>
          <p:cNvPr id="7" name="Picture 2" descr="C:\Users\Галина\Desktop\Анна\Гол\Рисунок7.jpg"/>
          <p:cNvPicPr>
            <a:picLocks noChangeAspect="1" noChangeArrowheads="1"/>
          </p:cNvPicPr>
          <p:nvPr/>
        </p:nvPicPr>
        <p:blipFill>
          <a:blip r:embed="rId5" cstate="print"/>
          <a:srcRect/>
          <a:stretch>
            <a:fillRect/>
          </a:stretch>
        </p:blipFill>
        <p:spPr bwMode="auto">
          <a:xfrm>
            <a:off x="5261847" y="1848976"/>
            <a:ext cx="1698285" cy="1703853"/>
          </a:xfrm>
          <a:prstGeom prst="rect">
            <a:avLst/>
          </a:prstGeom>
          <a:noFill/>
        </p:spPr>
      </p:pic>
      <p:pic>
        <p:nvPicPr>
          <p:cNvPr id="5122" name="Picture 2" descr="G:\МАТЕМАТИКА\Иссл.работа МАТЕМАТИКА\скачанные файлы (4).jpg"/>
          <p:cNvPicPr>
            <a:picLocks noChangeAspect="1" noChangeArrowheads="1"/>
          </p:cNvPicPr>
          <p:nvPr/>
        </p:nvPicPr>
        <p:blipFill>
          <a:blip r:embed="rId6" cstate="print"/>
          <a:srcRect/>
          <a:stretch>
            <a:fillRect/>
          </a:stretch>
        </p:blipFill>
        <p:spPr bwMode="auto">
          <a:xfrm>
            <a:off x="2585874" y="3646205"/>
            <a:ext cx="1745803" cy="1917925"/>
          </a:xfrm>
          <a:prstGeom prst="rect">
            <a:avLst/>
          </a:prstGeom>
          <a:noFill/>
        </p:spPr>
      </p:pic>
      <p:pic>
        <p:nvPicPr>
          <p:cNvPr id="5123" name="Picture 3" descr="G:\МАТЕМАТИКА\Иссл.работа МАТЕМАТИКА\скачанные файлы (5).jpg"/>
          <p:cNvPicPr>
            <a:picLocks noChangeAspect="1" noChangeArrowheads="1"/>
          </p:cNvPicPr>
          <p:nvPr/>
        </p:nvPicPr>
        <p:blipFill>
          <a:blip r:embed="rId7" cstate="print"/>
          <a:srcRect/>
          <a:stretch>
            <a:fillRect/>
          </a:stretch>
        </p:blipFill>
        <p:spPr bwMode="auto">
          <a:xfrm>
            <a:off x="2531428" y="1803755"/>
            <a:ext cx="2562189" cy="1668188"/>
          </a:xfrm>
          <a:prstGeom prst="rect">
            <a:avLst/>
          </a:prstGeom>
          <a:noFill/>
        </p:spPr>
      </p:pic>
      <p:pic>
        <p:nvPicPr>
          <p:cNvPr id="4" name="Рисунок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512" y="3777556"/>
            <a:ext cx="1667382" cy="1689813"/>
          </a:xfrm>
          <a:prstGeom prst="rect">
            <a:avLst/>
          </a:prstGeom>
        </p:spPr>
      </p:pic>
      <p:pic>
        <p:nvPicPr>
          <p:cNvPr id="6" name="Рисунок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03478" y="4012759"/>
            <a:ext cx="1553315" cy="1553315"/>
          </a:xfrm>
          <a:prstGeom prst="rect">
            <a:avLst/>
          </a:prstGeom>
        </p:spPr>
      </p:pic>
      <p:pic>
        <p:nvPicPr>
          <p:cNvPr id="12" name="Рисунок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28922" y="3914054"/>
            <a:ext cx="2588858" cy="1553315"/>
          </a:xfrm>
          <a:prstGeom prst="rect">
            <a:avLst/>
          </a:prstGeom>
        </p:spPr>
      </p:pic>
      <p:pic>
        <p:nvPicPr>
          <p:cNvPr id="409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388" y="3802183"/>
            <a:ext cx="1667382" cy="166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922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1181" y="0"/>
            <a:ext cx="8229600" cy="1143000"/>
          </a:xfrm>
        </p:spPr>
        <p:txBody>
          <a:bodyPr/>
          <a:lstStyle/>
          <a:p>
            <a:r>
              <a:rPr lang="ru-RU" dirty="0" smtClean="0"/>
              <a:t>Введение</a:t>
            </a:r>
            <a:endParaRPr lang="ru-RU" dirty="0"/>
          </a:p>
        </p:txBody>
      </p:sp>
      <p:sp>
        <p:nvSpPr>
          <p:cNvPr id="3" name="Объект 2"/>
          <p:cNvSpPr>
            <a:spLocks noGrp="1"/>
          </p:cNvSpPr>
          <p:nvPr>
            <p:ph idx="1"/>
          </p:nvPr>
        </p:nvSpPr>
        <p:spPr>
          <a:xfrm>
            <a:off x="323528" y="872197"/>
            <a:ext cx="8229600" cy="4525963"/>
          </a:xfrm>
        </p:spPr>
        <p:txBody>
          <a:bodyPr>
            <a:normAutofit/>
          </a:bodyPr>
          <a:lstStyle/>
          <a:p>
            <a:pPr marL="0" indent="0">
              <a:buNone/>
            </a:pPr>
            <a:r>
              <a:rPr lang="ru-RU" b="1" dirty="0" smtClean="0">
                <a:solidFill>
                  <a:srgbClr val="FF0000"/>
                </a:solidFill>
              </a:rPr>
              <a:t>Что такое головоломка?</a:t>
            </a:r>
          </a:p>
          <a:p>
            <a:pPr marL="0" indent="0">
              <a:buNone/>
            </a:pPr>
            <a:endParaRPr lang="ru-RU" dirty="0" smtClean="0"/>
          </a:p>
          <a:p>
            <a:pPr>
              <a:buFontTx/>
              <a:buChar char="-"/>
            </a:pPr>
            <a:r>
              <a:rPr lang="ru-RU" dirty="0"/>
              <a:t>н</a:t>
            </a:r>
            <a:r>
              <a:rPr lang="ru-RU" dirty="0" smtClean="0"/>
              <a:t>епростая математическая  задача</a:t>
            </a:r>
          </a:p>
          <a:p>
            <a:pPr marL="0" indent="0">
              <a:buNone/>
            </a:pPr>
            <a:endParaRPr lang="ru-RU" dirty="0" smtClean="0"/>
          </a:p>
          <a:p>
            <a:pPr>
              <a:buFontTx/>
              <a:buChar char="-"/>
            </a:pPr>
            <a:r>
              <a:rPr lang="ru-RU" dirty="0" smtClean="0"/>
              <a:t> развивающая игра</a:t>
            </a:r>
          </a:p>
          <a:p>
            <a:pPr marL="0" indent="0">
              <a:buNone/>
            </a:pPr>
            <a:endParaRPr lang="ru-RU" dirty="0"/>
          </a:p>
          <a:p>
            <a:pPr>
              <a:buFontTx/>
              <a:buChar char="-"/>
            </a:pPr>
            <a:r>
              <a:rPr lang="ru-RU" dirty="0" smtClean="0"/>
              <a:t>произведение искусства</a:t>
            </a:r>
            <a:endParaRPr lang="ru-RU" dirty="0"/>
          </a:p>
        </p:txBody>
      </p:sp>
      <p:pic>
        <p:nvPicPr>
          <p:cNvPr id="1030" name="Picture 6" descr="http://www.funlib.ru/cimg/2014/102500/43134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564904"/>
            <a:ext cx="1931368" cy="19313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panmart.com.ua/system/0002/7941/97851704365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980728"/>
            <a:ext cx="1444485" cy="19077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krasfun.ru/images/2014/5/7d412_0_10bf94_a1377010_ori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1718" y="4005064"/>
            <a:ext cx="1877405" cy="249816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montenegro-today.com/files/news_users_images/653_8-09-12-n3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7944" y="5141615"/>
            <a:ext cx="2016224" cy="147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719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rmAutofit/>
          </a:bodyPr>
          <a:lstStyle/>
          <a:p>
            <a:r>
              <a:rPr lang="ru-RU" dirty="0" smtClean="0"/>
              <a:t>Результаты решения задачи 3</a:t>
            </a:r>
            <a:endParaRPr lang="ru-RU" dirty="0"/>
          </a:p>
        </p:txBody>
      </p:sp>
      <p:sp>
        <p:nvSpPr>
          <p:cNvPr id="3" name="Текст 2"/>
          <p:cNvSpPr>
            <a:spLocks noGrp="1"/>
          </p:cNvSpPr>
          <p:nvPr>
            <p:ph type="body" sz="half" idx="1"/>
          </p:nvPr>
        </p:nvSpPr>
        <p:spPr>
          <a:xfrm>
            <a:off x="0" y="1340768"/>
            <a:ext cx="9144000" cy="4896544"/>
          </a:xfrm>
        </p:spPr>
        <p:txBody>
          <a:bodyPr>
            <a:normAutofit/>
          </a:bodyPr>
          <a:lstStyle/>
          <a:p>
            <a:pPr marL="355600" lvl="0" indent="-268288">
              <a:spcBef>
                <a:spcPts val="0"/>
              </a:spcBef>
              <a:buNone/>
            </a:pPr>
            <a:r>
              <a:rPr lang="ru-RU" altLang="ru-RU" sz="2600" dirty="0" smtClean="0">
                <a:solidFill>
                  <a:prstClr val="black"/>
                </a:solidFill>
                <a:latin typeface="+mj-lt"/>
                <a:cs typeface="Arial" pitchFamily="34" charset="0"/>
              </a:rPr>
              <a:t>   Был проведен </a:t>
            </a:r>
            <a:r>
              <a:rPr lang="ru-RU" altLang="ru-RU" sz="2600" dirty="0" smtClean="0">
                <a:latin typeface="+mj-lt"/>
              </a:rPr>
              <a:t>а</a:t>
            </a:r>
            <a:r>
              <a:rPr lang="ru-RU" sz="2600" dirty="0" smtClean="0">
                <a:latin typeface="+mj-lt"/>
              </a:rPr>
              <a:t>нализ  описаний способов решений головоломок </a:t>
            </a:r>
            <a:r>
              <a:rPr lang="en-US" sz="2600" dirty="0" smtClean="0">
                <a:latin typeface="+mj-lt"/>
              </a:rPr>
              <a:t>[</a:t>
            </a:r>
            <a:r>
              <a:rPr lang="ru-RU" sz="2600" dirty="0" smtClean="0">
                <a:latin typeface="+mj-lt"/>
              </a:rPr>
              <a:t>1-7</a:t>
            </a:r>
            <a:r>
              <a:rPr lang="en-US" sz="2600" dirty="0" smtClean="0">
                <a:latin typeface="+mj-lt"/>
              </a:rPr>
              <a:t>]</a:t>
            </a:r>
            <a:r>
              <a:rPr lang="ru-RU" sz="2600" dirty="0" smtClean="0">
                <a:latin typeface="+mj-lt"/>
              </a:rPr>
              <a:t>, собраны и решены различные головоломки, что позволило выявить некоторые принципы:</a:t>
            </a:r>
          </a:p>
          <a:p>
            <a:pPr marL="355600" indent="-268288">
              <a:spcBef>
                <a:spcPts val="0"/>
              </a:spcBef>
              <a:buNone/>
            </a:pPr>
            <a:r>
              <a:rPr lang="ru-RU" sz="2600" dirty="0" smtClean="0">
                <a:latin typeface="+mj-lt"/>
              </a:rPr>
              <a:t>    1. Принцип Дирихле</a:t>
            </a:r>
          </a:p>
          <a:p>
            <a:pPr marL="355600" indent="-268288">
              <a:spcBef>
                <a:spcPts val="0"/>
              </a:spcBef>
              <a:buNone/>
            </a:pPr>
            <a:r>
              <a:rPr lang="ru-RU" sz="2600" dirty="0" smtClean="0">
                <a:latin typeface="+mj-lt"/>
              </a:rPr>
              <a:t>    2. Балансировка худшего случая</a:t>
            </a:r>
          </a:p>
          <a:p>
            <a:pPr marL="355600" lvl="0" indent="-268288">
              <a:spcBef>
                <a:spcPts val="0"/>
              </a:spcBef>
              <a:buNone/>
            </a:pPr>
            <a:r>
              <a:rPr lang="ru-RU" sz="2600" dirty="0" smtClean="0">
                <a:latin typeface="+mj-lt"/>
              </a:rPr>
              <a:t>    3. Топологический принцип</a:t>
            </a:r>
          </a:p>
          <a:p>
            <a:pPr marL="355600" lvl="0" indent="-268288">
              <a:spcBef>
                <a:spcPts val="0"/>
              </a:spcBef>
              <a:buNone/>
            </a:pPr>
            <a:r>
              <a:rPr lang="ru-RU" sz="2600" dirty="0" smtClean="0">
                <a:latin typeface="+mj-lt"/>
              </a:rPr>
              <a:t>    4. Эйлеровы правила  </a:t>
            </a:r>
          </a:p>
          <a:p>
            <a:pPr marL="355600" lvl="0" indent="-268288">
              <a:spcBef>
                <a:spcPts val="0"/>
              </a:spcBef>
              <a:buNone/>
            </a:pPr>
            <a:r>
              <a:rPr lang="ru-RU" sz="2600" dirty="0" smtClean="0">
                <a:latin typeface="+mj-lt"/>
              </a:rPr>
              <a:t>    5. Перемещение</a:t>
            </a:r>
            <a:r>
              <a:rPr lang="ru-RU" sz="2600" dirty="0">
                <a:latin typeface="+mj-lt"/>
              </a:rPr>
              <a:t/>
            </a:r>
            <a:br>
              <a:rPr lang="ru-RU" sz="2600" dirty="0">
                <a:latin typeface="+mj-lt"/>
              </a:rPr>
            </a:br>
            <a:r>
              <a:rPr lang="ru-RU" sz="2600" dirty="0" smtClean="0">
                <a:latin typeface="+mj-lt"/>
              </a:rPr>
              <a:t>6. Упаковка</a:t>
            </a:r>
            <a:endParaRPr lang="ru-RU" sz="2600" dirty="0">
              <a:latin typeface="+mj-lt"/>
            </a:endParaRPr>
          </a:p>
        </p:txBody>
      </p:sp>
    </p:spTree>
    <p:extLst>
      <p:ext uri="{BB962C8B-B14F-4D97-AF65-F5344CB8AC3E}">
        <p14:creationId xmlns:p14="http://schemas.microsoft.com/office/powerpoint/2010/main" val="3232648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Принцип Дирихле</a:t>
            </a:r>
            <a:endParaRPr lang="ru-RU" dirty="0"/>
          </a:p>
        </p:txBody>
      </p:sp>
      <p:sp>
        <p:nvSpPr>
          <p:cNvPr id="3" name="Текст 2"/>
          <p:cNvSpPr>
            <a:spLocks noGrp="1"/>
          </p:cNvSpPr>
          <p:nvPr>
            <p:ph type="body" sz="half" idx="1"/>
          </p:nvPr>
        </p:nvSpPr>
        <p:spPr>
          <a:xfrm>
            <a:off x="457200" y="1417638"/>
            <a:ext cx="8568952" cy="4525963"/>
          </a:xfrm>
        </p:spPr>
        <p:txBody>
          <a:bodyPr>
            <a:noAutofit/>
          </a:bodyPr>
          <a:lstStyle/>
          <a:p>
            <a:pPr marL="0" indent="0">
              <a:buNone/>
            </a:pPr>
            <a:r>
              <a:rPr lang="ru-RU" sz="2000" b="1" dirty="0" smtClean="0"/>
              <a:t>Если в </a:t>
            </a:r>
            <a:r>
              <a:rPr lang="en-US" sz="2000" b="1" dirty="0" smtClean="0"/>
              <a:t>n</a:t>
            </a:r>
            <a:r>
              <a:rPr lang="ru-RU" sz="2000" b="1" dirty="0" smtClean="0"/>
              <a:t> </a:t>
            </a:r>
            <a:r>
              <a:rPr lang="ru-RU" sz="2000" b="1" dirty="0"/>
              <a:t>клетках сидит не менее </a:t>
            </a:r>
            <a:r>
              <a:rPr lang="ru-RU" sz="2000" b="1" dirty="0" smtClean="0"/>
              <a:t>n+1 </a:t>
            </a:r>
            <a:r>
              <a:rPr lang="ru-RU" sz="2000" b="1" dirty="0"/>
              <a:t>кроликов, то хотя бы в одной клетке находится более одного кролика. </a:t>
            </a:r>
            <a:endParaRPr lang="ru-RU" sz="2000" b="1" dirty="0" smtClean="0"/>
          </a:p>
          <a:p>
            <a:pPr marL="0" indent="0">
              <a:buNone/>
            </a:pPr>
            <a:r>
              <a:rPr lang="en-US" sz="2000" dirty="0" smtClean="0"/>
              <a:t>C </a:t>
            </a:r>
            <a:r>
              <a:rPr lang="ru-RU" sz="2000" dirty="0" smtClean="0"/>
              <a:t>помощью этого принципа можно решать логические головоломки, например: </a:t>
            </a:r>
            <a:endParaRPr lang="ru-RU" sz="2000" dirty="0"/>
          </a:p>
          <a:p>
            <a:pPr marL="0" indent="0">
              <a:buNone/>
            </a:pPr>
            <a:endParaRPr lang="en-US" sz="2000" dirty="0"/>
          </a:p>
          <a:p>
            <a:pPr marL="0" indent="0">
              <a:buNone/>
            </a:pPr>
            <a:r>
              <a:rPr lang="ru-RU" sz="2000" dirty="0"/>
              <a:t> Грани куба окрашены в 2 цвета. Докажите, что найдутся две соседние одноцветные грани. </a:t>
            </a:r>
            <a:br>
              <a:rPr lang="ru-RU" sz="2000" dirty="0"/>
            </a:br>
            <a:r>
              <a:rPr lang="ru-RU" sz="2000" b="1" dirty="0"/>
              <a:t>Решение: </a:t>
            </a:r>
            <a:r>
              <a:rPr lang="ru-RU" sz="2000" dirty="0"/>
              <a:t>Рассмотрим три грани куба, имеющие общую вершину. Назовем их «кроликами», а данные цвета — «клетками». По принципу Дирихле, найдутся две грани, окрашенные в один цвет. Они и будут соседними. </a:t>
            </a:r>
          </a:p>
          <a:p>
            <a:pPr marL="0" indent="0">
              <a:buNone/>
            </a:pPr>
            <a:endParaRPr lang="ru-RU" sz="2000" dirty="0"/>
          </a:p>
          <a:p>
            <a:pPr marL="0" indent="0">
              <a:buNone/>
            </a:pPr>
            <a:endParaRPr lang="ru-RU" sz="2000" dirty="0"/>
          </a:p>
        </p:txBody>
      </p:sp>
    </p:spTree>
    <p:extLst>
      <p:ext uri="{BB962C8B-B14F-4D97-AF65-F5344CB8AC3E}">
        <p14:creationId xmlns:p14="http://schemas.microsoft.com/office/powerpoint/2010/main" val="2806546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Балансировка худшего случая</a:t>
            </a:r>
            <a:endParaRPr lang="ru-RU" dirty="0"/>
          </a:p>
        </p:txBody>
      </p:sp>
      <p:sp>
        <p:nvSpPr>
          <p:cNvPr id="3" name="Текст 2"/>
          <p:cNvSpPr>
            <a:spLocks noGrp="1"/>
          </p:cNvSpPr>
          <p:nvPr>
            <p:ph type="body" sz="half" idx="1"/>
          </p:nvPr>
        </p:nvSpPr>
        <p:spPr>
          <a:xfrm>
            <a:off x="395536" y="1268760"/>
            <a:ext cx="8219256" cy="5256584"/>
          </a:xfrm>
        </p:spPr>
        <p:txBody>
          <a:bodyPr>
            <a:noAutofit/>
          </a:bodyPr>
          <a:lstStyle/>
          <a:p>
            <a:pPr marL="0" indent="0">
              <a:buNone/>
            </a:pPr>
            <a:r>
              <a:rPr lang="ru-RU" sz="2000" dirty="0" smtClean="0"/>
              <a:t>Если </a:t>
            </a:r>
            <a:r>
              <a:rPr lang="ru-RU" sz="2000" dirty="0"/>
              <a:t>решение приведет к смещению худшего случая, можно выполнить балансировку худшего случая. </a:t>
            </a:r>
            <a:r>
              <a:rPr lang="ru-RU" sz="2000" dirty="0" smtClean="0"/>
              <a:t>Пример:</a:t>
            </a:r>
          </a:p>
          <a:p>
            <a:pPr marL="0" indent="0">
              <a:buNone/>
            </a:pPr>
            <a:r>
              <a:rPr lang="ru-RU" sz="2000" b="1" dirty="0" smtClean="0"/>
              <a:t>Задача </a:t>
            </a:r>
            <a:r>
              <a:rPr lang="ru-RU" sz="2000" b="1" dirty="0"/>
              <a:t>о «девяти шарах</a:t>
            </a:r>
            <a:r>
              <a:rPr lang="ru-RU" sz="2000" b="1" dirty="0" smtClean="0"/>
              <a:t>» </a:t>
            </a:r>
            <a:r>
              <a:rPr lang="en-US" sz="2000" dirty="0" smtClean="0"/>
              <a:t>[</a:t>
            </a:r>
            <a:r>
              <a:rPr lang="ru-RU" sz="2000" dirty="0" smtClean="0"/>
              <a:t>4</a:t>
            </a:r>
            <a:r>
              <a:rPr lang="en-US" sz="2000" dirty="0" smtClean="0"/>
              <a:t>]</a:t>
            </a:r>
            <a:r>
              <a:rPr lang="ru-RU" sz="2000" dirty="0" smtClean="0"/>
              <a:t>:</a:t>
            </a:r>
          </a:p>
          <a:p>
            <a:pPr marL="0" indent="0">
              <a:buNone/>
            </a:pPr>
            <a:r>
              <a:rPr lang="ru-RU" sz="2000" dirty="0" smtClean="0"/>
              <a:t>У вас есть 9 шаров — восемь имеют одинаковый вес, а один более тяжелый. Вы можете воспользоваться весами, позволяющими узнать, какой шар тяжелее. Требуется найти тяжелый шар за два взвешивания.</a:t>
            </a:r>
          </a:p>
          <a:p>
            <a:pPr marL="0" indent="0">
              <a:buNone/>
            </a:pPr>
            <a:r>
              <a:rPr lang="ru-RU" sz="2000" b="1" dirty="0" smtClean="0"/>
              <a:t>Решение:</a:t>
            </a:r>
            <a:r>
              <a:rPr lang="ru-RU" sz="2000" dirty="0" smtClean="0"/>
              <a:t> Разделите шары на две равные группы, оставшийся шар можно пока отложить в сторону. Если одна из групп тяжелее, значит, шар находится в ней. Если обе группы имеют одинаковый вес, тогда девятый шар — самый тяжелый. Если воспользоваться этим же методом ещё раз, то в худшем случае вы получите результат за три взвешивания — одно лишнее!</a:t>
            </a:r>
          </a:p>
          <a:p>
            <a:pPr marL="0" indent="0">
              <a:buNone/>
            </a:pPr>
            <a:r>
              <a:rPr lang="ru-RU" sz="2000" dirty="0" smtClean="0"/>
              <a:t>Это пример несбалансированного худшего случая. Чтобы определить, является ли девятый шар самым тяжелым, нужно одно взвешивание, а чтобы выяснить, где он, — три. </a:t>
            </a:r>
          </a:p>
          <a:p>
            <a:pPr marL="0" indent="0">
              <a:buNone/>
            </a:pPr>
            <a:r>
              <a:rPr lang="ru-RU" sz="1600" dirty="0"/>
              <a:t/>
            </a:r>
            <a:br>
              <a:rPr lang="ru-RU" sz="1600" dirty="0"/>
            </a:br>
            <a:r>
              <a:rPr lang="ru-RU" sz="1600" dirty="0"/>
              <a:t>  </a:t>
            </a:r>
          </a:p>
        </p:txBody>
      </p:sp>
    </p:spTree>
    <p:extLst>
      <p:ext uri="{BB962C8B-B14F-4D97-AF65-F5344CB8AC3E}">
        <p14:creationId xmlns:p14="http://schemas.microsoft.com/office/powerpoint/2010/main" val="3211363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Топологический принцип</a:t>
            </a:r>
            <a:endParaRPr lang="ru-RU" dirty="0"/>
          </a:p>
        </p:txBody>
      </p:sp>
      <p:sp>
        <p:nvSpPr>
          <p:cNvPr id="3" name="Текст 2"/>
          <p:cNvSpPr>
            <a:spLocks noGrp="1"/>
          </p:cNvSpPr>
          <p:nvPr>
            <p:ph type="body" sz="half" idx="1"/>
          </p:nvPr>
        </p:nvSpPr>
        <p:spPr>
          <a:xfrm>
            <a:off x="251520" y="1628800"/>
            <a:ext cx="4618856" cy="4525963"/>
          </a:xfrm>
        </p:spPr>
        <p:txBody>
          <a:bodyPr>
            <a:normAutofit fontScale="77500" lnSpcReduction="20000"/>
          </a:bodyPr>
          <a:lstStyle/>
          <a:p>
            <a:pPr marL="0" indent="0">
              <a:buNone/>
            </a:pPr>
            <a:r>
              <a:rPr lang="ru-RU" dirty="0" smtClean="0"/>
              <a:t>Топология наука занимающаяся изучением таких свойств тел, фигур и предметов, которые не меняются при растяжениях и сжатиях. Зародилась топология в мире головоломок, когда  </a:t>
            </a:r>
          </a:p>
          <a:p>
            <a:pPr marL="0" indent="0">
              <a:buNone/>
            </a:pPr>
            <a:r>
              <a:rPr lang="ru-RU" dirty="0"/>
              <a:t>в</a:t>
            </a:r>
            <a:r>
              <a:rPr lang="ru-RU" dirty="0" smtClean="0"/>
              <a:t> 1736 году математик Леонард Эйлер исследовал знаменитую задачу о семи кенигсбергских мостах на реке </a:t>
            </a:r>
            <a:r>
              <a:rPr lang="ru-RU" dirty="0" err="1" smtClean="0"/>
              <a:t>Прегель</a:t>
            </a:r>
            <a:r>
              <a:rPr lang="ru-RU" dirty="0" smtClean="0"/>
              <a:t>.</a:t>
            </a:r>
          </a:p>
          <a:p>
            <a:pPr marL="0" indent="0">
              <a:buNone/>
            </a:pPr>
            <a:r>
              <a:rPr lang="ru-RU" dirty="0" smtClean="0"/>
              <a:t>Среди топологических головоломок наиболее популярны </a:t>
            </a:r>
            <a:r>
              <a:rPr lang="ru-RU" dirty="0" err="1" smtClean="0"/>
              <a:t>шнурковые</a:t>
            </a:r>
            <a:r>
              <a:rPr lang="ru-RU" dirty="0" smtClean="0"/>
              <a:t> головоломки.</a:t>
            </a:r>
            <a:endParaRPr lang="ru-RU" dirty="0"/>
          </a:p>
        </p:txBody>
      </p:sp>
      <p:pic>
        <p:nvPicPr>
          <p:cNvPr id="9219"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902048" y="3140969"/>
            <a:ext cx="2784752" cy="348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1417639"/>
            <a:ext cx="3808108" cy="1723330"/>
          </a:xfrm>
          <a:prstGeom prst="rect">
            <a:avLst/>
          </a:prstGeom>
        </p:spPr>
      </p:pic>
    </p:spTree>
    <p:extLst>
      <p:ext uri="{BB962C8B-B14F-4D97-AF65-F5344CB8AC3E}">
        <p14:creationId xmlns:p14="http://schemas.microsoft.com/office/powerpoint/2010/main" val="4230915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Примеры решений</a:t>
            </a:r>
            <a:br>
              <a:rPr lang="ru-RU" dirty="0" smtClean="0"/>
            </a:br>
            <a:r>
              <a:rPr lang="ru-RU" sz="3300" dirty="0" err="1"/>
              <a:t>ш</a:t>
            </a:r>
            <a:r>
              <a:rPr lang="ru-RU" sz="3300" dirty="0" err="1" smtClean="0"/>
              <a:t>нурковых</a:t>
            </a:r>
            <a:r>
              <a:rPr lang="ru-RU" sz="3300" dirty="0" smtClean="0"/>
              <a:t> головоломок</a:t>
            </a:r>
            <a:endParaRPr lang="ru-RU" sz="3300" dirty="0"/>
          </a:p>
        </p:txBody>
      </p:sp>
      <p:sp>
        <p:nvSpPr>
          <p:cNvPr id="3" name="Текст 2"/>
          <p:cNvSpPr>
            <a:spLocks noGrp="1"/>
          </p:cNvSpPr>
          <p:nvPr>
            <p:ph type="body" sz="half" idx="1"/>
          </p:nvPr>
        </p:nvSpPr>
        <p:spPr>
          <a:xfrm>
            <a:off x="457200" y="1600200"/>
            <a:ext cx="4618856" cy="4907285"/>
          </a:xfrm>
        </p:spPr>
        <p:txBody>
          <a:bodyPr>
            <a:normAutofit fontScale="55000" lnSpcReduction="20000"/>
          </a:bodyPr>
          <a:lstStyle/>
          <a:p>
            <a:pPr marL="0" lvl="0" indent="0">
              <a:buNone/>
            </a:pPr>
            <a:r>
              <a:rPr lang="ru-RU" b="1" dirty="0" smtClean="0"/>
              <a:t>Африканская головоломка:</a:t>
            </a:r>
          </a:p>
          <a:p>
            <a:pPr marL="0" lvl="0" indent="0">
              <a:buNone/>
            </a:pPr>
            <a:r>
              <a:rPr lang="ru-RU" dirty="0" smtClean="0"/>
              <a:t>К </a:t>
            </a:r>
            <a:r>
              <a:rPr lang="ru-RU" dirty="0"/>
              <a:t>планке в трёх точках привязан шнурок. На шнурке висит кольцо, которое надо передвинуть вдоль всей верёвки, не отвязывая её от планки. </a:t>
            </a:r>
            <a:endParaRPr lang="ru-RU" dirty="0" smtClean="0"/>
          </a:p>
          <a:p>
            <a:pPr marL="0" lvl="0" indent="0">
              <a:buNone/>
            </a:pPr>
            <a:r>
              <a:rPr lang="ru-RU" b="1" dirty="0" smtClean="0">
                <a:solidFill>
                  <a:prstClr val="black"/>
                </a:solidFill>
              </a:rPr>
              <a:t>Решение</a:t>
            </a:r>
            <a:r>
              <a:rPr lang="ru-RU" dirty="0" smtClean="0">
                <a:solidFill>
                  <a:prstClr val="black"/>
                </a:solidFill>
              </a:rPr>
              <a:t> данной </a:t>
            </a:r>
            <a:r>
              <a:rPr lang="ru-RU" dirty="0">
                <a:solidFill>
                  <a:prstClr val="black"/>
                </a:solidFill>
              </a:rPr>
              <a:t>головоломки </a:t>
            </a:r>
            <a:r>
              <a:rPr lang="ru-RU" dirty="0" smtClean="0">
                <a:solidFill>
                  <a:prstClr val="black"/>
                </a:solidFill>
              </a:rPr>
              <a:t>представлено на рисунке: </a:t>
            </a:r>
          </a:p>
          <a:p>
            <a:pPr marL="0" lvl="0" indent="0">
              <a:buNone/>
            </a:pPr>
            <a:r>
              <a:rPr lang="ru-RU" dirty="0" smtClean="0">
                <a:solidFill>
                  <a:prstClr val="black"/>
                </a:solidFill>
              </a:rPr>
              <a:t>переведите </a:t>
            </a:r>
            <a:r>
              <a:rPr lang="ru-RU" dirty="0">
                <a:solidFill>
                  <a:prstClr val="black"/>
                </a:solidFill>
              </a:rPr>
              <a:t>кольцо направо к центральному отверстию; </a:t>
            </a:r>
            <a:endParaRPr lang="ru-RU" dirty="0" smtClean="0">
              <a:solidFill>
                <a:prstClr val="black"/>
              </a:solidFill>
            </a:endParaRPr>
          </a:p>
          <a:p>
            <a:pPr marL="0" lvl="0" indent="0">
              <a:buNone/>
            </a:pPr>
            <a:r>
              <a:rPr lang="ru-RU" dirty="0" smtClean="0">
                <a:solidFill>
                  <a:prstClr val="black"/>
                </a:solidFill>
              </a:rPr>
              <a:t>потяните </a:t>
            </a:r>
            <a:r>
              <a:rPr lang="ru-RU" dirty="0">
                <a:solidFill>
                  <a:prstClr val="black"/>
                </a:solidFill>
              </a:rPr>
              <a:t>на себя два шнурка, выходящие из отверстия; </a:t>
            </a:r>
            <a:endParaRPr lang="ru-RU" dirty="0" smtClean="0">
              <a:solidFill>
                <a:prstClr val="black"/>
              </a:solidFill>
            </a:endParaRPr>
          </a:p>
          <a:p>
            <a:pPr marL="0" lvl="0" indent="0">
              <a:buNone/>
            </a:pPr>
            <a:r>
              <a:rPr lang="ru-RU" dirty="0" smtClean="0">
                <a:solidFill>
                  <a:prstClr val="black"/>
                </a:solidFill>
              </a:rPr>
              <a:t>вытащите </a:t>
            </a:r>
            <a:r>
              <a:rPr lang="ru-RU" dirty="0">
                <a:solidFill>
                  <a:prstClr val="black"/>
                </a:solidFill>
              </a:rPr>
              <a:t>наружу узел, в который переплелись шнурки; </a:t>
            </a:r>
            <a:endParaRPr lang="ru-RU" dirty="0" smtClean="0">
              <a:solidFill>
                <a:prstClr val="black"/>
              </a:solidFill>
            </a:endParaRPr>
          </a:p>
          <a:p>
            <a:pPr marL="0" lvl="0" indent="0">
              <a:buNone/>
            </a:pPr>
            <a:r>
              <a:rPr lang="ru-RU" dirty="0" smtClean="0">
                <a:solidFill>
                  <a:prstClr val="black"/>
                </a:solidFill>
              </a:rPr>
              <a:t>продвигайте </a:t>
            </a:r>
            <a:r>
              <a:rPr lang="ru-RU" dirty="0">
                <a:solidFill>
                  <a:prstClr val="black"/>
                </a:solidFill>
              </a:rPr>
              <a:t>кольцо вдоль шнурка, на котором оно висит, через весь узел; </a:t>
            </a:r>
            <a:endParaRPr lang="ru-RU" dirty="0" smtClean="0">
              <a:solidFill>
                <a:prstClr val="black"/>
              </a:solidFill>
            </a:endParaRPr>
          </a:p>
          <a:p>
            <a:pPr marL="0" lvl="0" indent="0">
              <a:buNone/>
            </a:pPr>
            <a:r>
              <a:rPr lang="ru-RU" dirty="0" smtClean="0">
                <a:solidFill>
                  <a:prstClr val="black"/>
                </a:solidFill>
              </a:rPr>
              <a:t>узел </a:t>
            </a:r>
            <a:r>
              <a:rPr lang="ru-RU" dirty="0">
                <a:solidFill>
                  <a:prstClr val="black"/>
                </a:solidFill>
              </a:rPr>
              <a:t>втащите обратно внутрь </a:t>
            </a:r>
            <a:r>
              <a:rPr lang="ru-RU" dirty="0" smtClean="0">
                <a:solidFill>
                  <a:prstClr val="black"/>
                </a:solidFill>
              </a:rPr>
              <a:t>отверстия;</a:t>
            </a:r>
          </a:p>
          <a:p>
            <a:pPr marL="0" lvl="0" indent="0">
              <a:buNone/>
            </a:pPr>
            <a:r>
              <a:rPr lang="ru-RU" dirty="0" smtClean="0">
                <a:solidFill>
                  <a:prstClr val="black"/>
                </a:solidFill>
              </a:rPr>
              <a:t>кольцо </a:t>
            </a:r>
            <a:r>
              <a:rPr lang="ru-RU" dirty="0">
                <a:solidFill>
                  <a:prstClr val="black"/>
                </a:solidFill>
              </a:rPr>
              <a:t>переведите направо до конца </a:t>
            </a:r>
            <a:r>
              <a:rPr lang="ru-RU" dirty="0" smtClean="0">
                <a:solidFill>
                  <a:prstClr val="black"/>
                </a:solidFill>
              </a:rPr>
              <a:t>планки </a:t>
            </a:r>
            <a:r>
              <a:rPr lang="en-US" dirty="0" smtClean="0">
                <a:solidFill>
                  <a:prstClr val="black"/>
                </a:solidFill>
              </a:rPr>
              <a:t>[11]</a:t>
            </a:r>
            <a:r>
              <a:rPr lang="ru-RU" dirty="0" smtClean="0">
                <a:solidFill>
                  <a:prstClr val="black"/>
                </a:solidFill>
              </a:rPr>
              <a:t>.</a:t>
            </a:r>
            <a:endParaRPr lang="ru-RU" dirty="0">
              <a:solidFill>
                <a:prstClr val="black"/>
              </a:solidFill>
            </a:endParaRPr>
          </a:p>
          <a:p>
            <a:pPr marL="0" indent="0">
              <a:buNone/>
            </a:pPr>
            <a:endParaRPr lang="ru-RU" dirty="0"/>
          </a:p>
        </p:txBody>
      </p:sp>
      <p:pic>
        <p:nvPicPr>
          <p:cNvPr id="3076" name="Picture 4"/>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29890" t="58251" r="52036" b="23388"/>
          <a:stretch/>
        </p:blipFill>
        <p:spPr bwMode="auto">
          <a:xfrm>
            <a:off x="5508104" y="1308684"/>
            <a:ext cx="2825888" cy="1614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3068960"/>
            <a:ext cx="3024187"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85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7915"/>
            <a:ext cx="8229600" cy="1143000"/>
          </a:xfrm>
        </p:spPr>
        <p:txBody>
          <a:bodyPr>
            <a:normAutofit fontScale="90000"/>
          </a:bodyPr>
          <a:lstStyle/>
          <a:p>
            <a:r>
              <a:rPr lang="ru-RU" dirty="0" smtClean="0"/>
              <a:t>Примеры решений</a:t>
            </a:r>
            <a:br>
              <a:rPr lang="ru-RU" dirty="0" smtClean="0"/>
            </a:br>
            <a:r>
              <a:rPr lang="ru-RU" sz="3300" dirty="0" err="1" smtClean="0"/>
              <a:t>шнурковых</a:t>
            </a:r>
            <a:r>
              <a:rPr lang="ru-RU" sz="3300" dirty="0" smtClean="0"/>
              <a:t> головоломок</a:t>
            </a:r>
            <a:endParaRPr lang="ru-RU" sz="3300" dirty="0"/>
          </a:p>
        </p:txBody>
      </p:sp>
      <p:pic>
        <p:nvPicPr>
          <p:cNvPr id="2051" name="Picture 3"/>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22253" t="24804" r="40408" b="30001"/>
          <a:stretch/>
        </p:blipFill>
        <p:spPr bwMode="auto">
          <a:xfrm>
            <a:off x="467544" y="3570340"/>
            <a:ext cx="4061701" cy="27654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3573098"/>
            <a:ext cx="4018973" cy="27451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1158797"/>
            <a:ext cx="2107959" cy="219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3528" y="1412776"/>
            <a:ext cx="5774338" cy="2031325"/>
          </a:xfrm>
          <a:prstGeom prst="rect">
            <a:avLst/>
          </a:prstGeom>
          <a:noFill/>
        </p:spPr>
        <p:txBody>
          <a:bodyPr wrap="none" rtlCol="0">
            <a:spAutoFit/>
          </a:bodyPr>
          <a:lstStyle/>
          <a:p>
            <a:r>
              <a:rPr lang="ru-RU" b="1" dirty="0" smtClean="0">
                <a:solidFill>
                  <a:prstClr val="black"/>
                </a:solidFill>
              </a:rPr>
              <a:t>Головоломка «Освободи кольцо»</a:t>
            </a:r>
          </a:p>
          <a:p>
            <a:r>
              <a:rPr lang="ru-RU" dirty="0" smtClean="0">
                <a:solidFill>
                  <a:prstClr val="black"/>
                </a:solidFill>
              </a:rPr>
              <a:t>Кольцо лежит на основании головоломки, извлечь</a:t>
            </a:r>
          </a:p>
          <a:p>
            <a:r>
              <a:rPr lang="ru-RU" dirty="0" smtClean="0">
                <a:solidFill>
                  <a:prstClr val="black"/>
                </a:solidFill>
              </a:rPr>
              <a:t>его мешает веревка, которая проходит через отверстие</a:t>
            </a:r>
          </a:p>
          <a:p>
            <a:r>
              <a:rPr lang="ru-RU" dirty="0" smtClean="0">
                <a:solidFill>
                  <a:prstClr val="black"/>
                </a:solidFill>
              </a:rPr>
              <a:t>в столбе и обернута вокруг него, а на каждом конце </a:t>
            </a:r>
          </a:p>
          <a:p>
            <a:r>
              <a:rPr lang="ru-RU" dirty="0" smtClean="0">
                <a:solidFill>
                  <a:prstClr val="black"/>
                </a:solidFill>
              </a:rPr>
              <a:t>веревки привязано по одному шару и одному диску. </a:t>
            </a:r>
          </a:p>
          <a:p>
            <a:r>
              <a:rPr lang="ru-RU" dirty="0" smtClean="0">
                <a:solidFill>
                  <a:prstClr val="black"/>
                </a:solidFill>
              </a:rPr>
              <a:t>Необходимо освободить кольцо</a:t>
            </a:r>
            <a:r>
              <a:rPr lang="en-US" dirty="0" smtClean="0">
                <a:solidFill>
                  <a:prstClr val="black"/>
                </a:solidFill>
              </a:rPr>
              <a:t> [10]</a:t>
            </a:r>
            <a:r>
              <a:rPr lang="ru-RU" dirty="0" smtClean="0">
                <a:solidFill>
                  <a:prstClr val="black"/>
                </a:solidFill>
              </a:rPr>
              <a:t>.</a:t>
            </a:r>
          </a:p>
          <a:p>
            <a:r>
              <a:rPr lang="ru-RU" dirty="0" smtClean="0">
                <a:solidFill>
                  <a:prstClr val="black"/>
                </a:solidFill>
              </a:rPr>
              <a:t>Решение представлено на рисунке. </a:t>
            </a:r>
            <a:endParaRPr lang="ru-RU" dirty="0">
              <a:solidFill>
                <a:prstClr val="black"/>
              </a:solidFill>
            </a:endParaRPr>
          </a:p>
        </p:txBody>
      </p:sp>
    </p:spTree>
    <p:extLst>
      <p:ext uri="{BB962C8B-B14F-4D97-AF65-F5344CB8AC3E}">
        <p14:creationId xmlns:p14="http://schemas.microsoft.com/office/powerpoint/2010/main" val="1292588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052736"/>
          </a:xfrm>
        </p:spPr>
        <p:txBody>
          <a:bodyPr>
            <a:normAutofit/>
          </a:bodyPr>
          <a:lstStyle/>
          <a:p>
            <a:r>
              <a:rPr lang="ru-RU" sz="4000" dirty="0" smtClean="0">
                <a:solidFill>
                  <a:prstClr val="black"/>
                </a:solidFill>
                <a:ea typeface="+mn-ea"/>
                <a:cs typeface="+mn-cs"/>
              </a:rPr>
              <a:t>Эйлеровы правила</a:t>
            </a:r>
            <a:endParaRPr lang="ru-RU" sz="4000" dirty="0"/>
          </a:p>
        </p:txBody>
      </p:sp>
      <p:sp>
        <p:nvSpPr>
          <p:cNvPr id="3" name="Текст 2"/>
          <p:cNvSpPr>
            <a:spLocks noGrp="1"/>
          </p:cNvSpPr>
          <p:nvPr>
            <p:ph type="body" sz="half" idx="1"/>
          </p:nvPr>
        </p:nvSpPr>
        <p:spPr>
          <a:xfrm>
            <a:off x="251520" y="980728"/>
            <a:ext cx="6120680" cy="5328592"/>
          </a:xfrm>
        </p:spPr>
        <p:txBody>
          <a:bodyPr>
            <a:noAutofit/>
          </a:bodyPr>
          <a:lstStyle/>
          <a:p>
            <a:pPr marL="0" indent="0">
              <a:buNone/>
            </a:pPr>
            <a:r>
              <a:rPr lang="ru-RU" sz="1800" b="1" dirty="0"/>
              <a:t>З</a:t>
            </a:r>
            <a:r>
              <a:rPr lang="ru-RU" sz="1800" b="1" dirty="0" smtClean="0"/>
              <a:t>адача </a:t>
            </a:r>
            <a:r>
              <a:rPr lang="ru-RU" sz="1800" b="1" dirty="0"/>
              <a:t>о вычерчивании единым росчерком пера некоторой замкнутой </a:t>
            </a:r>
            <a:r>
              <a:rPr lang="ru-RU" sz="1800" b="1" dirty="0" smtClean="0"/>
              <a:t>кривой. </a:t>
            </a:r>
          </a:p>
          <a:p>
            <a:pPr marL="0" indent="0">
              <a:buNone/>
            </a:pPr>
            <a:r>
              <a:rPr lang="ru-RU" sz="1800" b="1" dirty="0" smtClean="0"/>
              <a:t>Решение </a:t>
            </a:r>
            <a:r>
              <a:rPr lang="ru-RU" sz="1800" dirty="0" smtClean="0"/>
              <a:t> </a:t>
            </a:r>
          </a:p>
          <a:p>
            <a:pPr marL="0" indent="0">
              <a:buNone/>
            </a:pPr>
            <a:r>
              <a:rPr lang="ru-RU" sz="1800" dirty="0" smtClean="0"/>
              <a:t>1. Отметить, в скольких узлах сходится четное число линий и в скольких — нечетное. </a:t>
            </a:r>
          </a:p>
          <a:p>
            <a:pPr marL="0" indent="0">
              <a:buNone/>
            </a:pPr>
            <a:r>
              <a:rPr lang="ru-RU" sz="1800" dirty="0" smtClean="0"/>
              <a:t>Если </a:t>
            </a:r>
            <a:r>
              <a:rPr lang="ru-RU" sz="1800" dirty="0"/>
              <a:t>все узлы </a:t>
            </a:r>
            <a:r>
              <a:rPr lang="ru-RU" sz="1800" b="1" dirty="0"/>
              <a:t>«четны</a:t>
            </a:r>
            <a:r>
              <a:rPr lang="ru-RU" sz="1800" b="1" dirty="0" smtClean="0"/>
              <a:t>», </a:t>
            </a:r>
            <a:r>
              <a:rPr lang="ru-RU" sz="1800" dirty="0" smtClean="0"/>
              <a:t>то кривую можно расчертить начиная с любой точки и множеством способов. </a:t>
            </a:r>
          </a:p>
          <a:p>
            <a:pPr marL="0" indent="0">
              <a:buNone/>
            </a:pPr>
            <a:r>
              <a:rPr lang="ru-RU" sz="1800" dirty="0" smtClean="0"/>
              <a:t>Если </a:t>
            </a:r>
            <a:r>
              <a:rPr lang="ru-RU" sz="1800" dirty="0"/>
              <a:t>два узла </a:t>
            </a:r>
            <a:r>
              <a:rPr lang="ru-RU" sz="1800" b="1" dirty="0"/>
              <a:t>нечетны</a:t>
            </a:r>
            <a:r>
              <a:rPr lang="ru-RU" sz="1800" dirty="0"/>
              <a:t>, то кривую все же можно вычертить, но для этого нужно начать обводить ее с одного нечетного узла и закончить на другом нечетном узле. </a:t>
            </a:r>
            <a:endParaRPr lang="ru-RU" sz="1800" dirty="0" smtClean="0"/>
          </a:p>
          <a:p>
            <a:pPr marL="0" indent="0">
              <a:buNone/>
            </a:pPr>
            <a:r>
              <a:rPr lang="ru-RU" sz="1800" dirty="0" smtClean="0"/>
              <a:t>Если задача с </a:t>
            </a:r>
            <a:r>
              <a:rPr lang="ru-RU" sz="1800" dirty="0"/>
              <a:t>двумя нечетными </a:t>
            </a:r>
            <a:r>
              <a:rPr lang="ru-RU" sz="1800" dirty="0" smtClean="0"/>
              <a:t>узлами </a:t>
            </a:r>
            <a:r>
              <a:rPr lang="ru-RU" sz="1800" dirty="0"/>
              <a:t>имеет хоть какое-нибудь решение, то соответствующую кривую можно обойти по маршруту без самопересечений. </a:t>
            </a:r>
            <a:endParaRPr lang="ru-RU" sz="1800" dirty="0" smtClean="0"/>
          </a:p>
          <a:p>
            <a:pPr marL="0" indent="0">
              <a:buNone/>
            </a:pPr>
            <a:r>
              <a:rPr lang="ru-RU" sz="1800" dirty="0" smtClean="0"/>
              <a:t>Задача </a:t>
            </a:r>
            <a:r>
              <a:rPr lang="ru-RU" sz="1800" dirty="0"/>
              <a:t>вообще не имеет решения, когда число </a:t>
            </a:r>
            <a:r>
              <a:rPr lang="ru-RU" sz="1800" b="1" dirty="0"/>
              <a:t>нечетных узлов больше </a:t>
            </a:r>
            <a:r>
              <a:rPr lang="ru-RU" sz="1800" b="1" dirty="0" smtClean="0"/>
              <a:t>двух.</a:t>
            </a:r>
          </a:p>
          <a:p>
            <a:pPr marL="0" indent="0">
              <a:buNone/>
            </a:pPr>
            <a:r>
              <a:rPr lang="ru-RU" sz="1800" dirty="0" smtClean="0"/>
              <a:t>Помня </a:t>
            </a:r>
            <a:r>
              <a:rPr lang="ru-RU" sz="1800" dirty="0"/>
              <a:t>эти </a:t>
            </a:r>
            <a:r>
              <a:rPr lang="ru-RU" sz="1800" dirty="0" err="1"/>
              <a:t>эйлеровы</a:t>
            </a:r>
            <a:r>
              <a:rPr lang="ru-RU" sz="1800" dirty="0"/>
              <a:t> правила, </a:t>
            </a:r>
            <a:r>
              <a:rPr lang="ru-RU" sz="1800" dirty="0" smtClean="0"/>
              <a:t>можно без </a:t>
            </a:r>
            <a:r>
              <a:rPr lang="ru-RU" sz="1800" dirty="0"/>
              <a:t>труда решать головоломки, связанные с вычерчиванием кривых и обходом хитроумных маршрутов.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0952" y="980728"/>
            <a:ext cx="2497296" cy="257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9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Перемещение</a:t>
            </a:r>
            <a:br>
              <a:rPr lang="ru-RU" dirty="0" smtClean="0"/>
            </a:br>
            <a:endParaRPr lang="ru-RU" sz="3300" dirty="0"/>
          </a:p>
        </p:txBody>
      </p:sp>
      <p:sp>
        <p:nvSpPr>
          <p:cNvPr id="3" name="Текст 2"/>
          <p:cNvSpPr>
            <a:spLocks noGrp="1"/>
          </p:cNvSpPr>
          <p:nvPr>
            <p:ph type="body" sz="half" idx="1"/>
          </p:nvPr>
        </p:nvSpPr>
        <p:spPr>
          <a:xfrm>
            <a:off x="323528" y="980728"/>
            <a:ext cx="8424936" cy="5400600"/>
          </a:xfrm>
        </p:spPr>
        <p:txBody>
          <a:bodyPr>
            <a:normAutofit/>
          </a:bodyPr>
          <a:lstStyle/>
          <a:p>
            <a:pPr marL="0" indent="0">
              <a:buNone/>
            </a:pPr>
            <a:r>
              <a:rPr lang="ru-RU" sz="2800" dirty="0" smtClean="0">
                <a:solidFill>
                  <a:prstClr val="black"/>
                </a:solidFill>
              </a:rPr>
              <a:t>Цель головоломок на перемещение </a:t>
            </a:r>
            <a:r>
              <a:rPr lang="ru-RU" sz="2800" dirty="0">
                <a:solidFill>
                  <a:prstClr val="black"/>
                </a:solidFill>
              </a:rPr>
              <a:t>состоит в том, чтобы </a:t>
            </a:r>
            <a:r>
              <a:rPr lang="ru-RU" sz="2800" dirty="0" smtClean="0">
                <a:solidFill>
                  <a:prstClr val="black"/>
                </a:solidFill>
              </a:rPr>
              <a:t>переместить </a:t>
            </a:r>
            <a:r>
              <a:rPr lang="ru-RU" sz="2800" dirty="0">
                <a:solidFill>
                  <a:prstClr val="black"/>
                </a:solidFill>
              </a:rPr>
              <a:t>элементы </a:t>
            </a:r>
            <a:r>
              <a:rPr lang="ru-RU" sz="2800" dirty="0" smtClean="0">
                <a:solidFill>
                  <a:prstClr val="black"/>
                </a:solidFill>
              </a:rPr>
              <a:t>головоломки в </a:t>
            </a:r>
            <a:r>
              <a:rPr lang="ru-RU" sz="2800" dirty="0">
                <a:solidFill>
                  <a:prstClr val="black"/>
                </a:solidFill>
              </a:rPr>
              <a:t>определенное положение, не выходя за пределы формы и не вынимая их. </a:t>
            </a:r>
            <a:endParaRPr lang="ru-RU" sz="2800" dirty="0" smtClean="0"/>
          </a:p>
          <a:p>
            <a:pPr marL="0" indent="0" algn="ctr">
              <a:buNone/>
            </a:pPr>
            <a:r>
              <a:rPr lang="ru-RU" sz="2800" b="1" dirty="0"/>
              <a:t>Ротация 3</a:t>
            </a:r>
            <a:r>
              <a:rPr lang="en-US" sz="2800" b="1" dirty="0" smtClean="0"/>
              <a:t>D</a:t>
            </a:r>
            <a:r>
              <a:rPr lang="ru-RU" sz="2800" b="1" dirty="0" smtClean="0"/>
              <a:t> и Ротация 2</a:t>
            </a:r>
            <a:r>
              <a:rPr lang="en-US" sz="2800" b="1" dirty="0" smtClean="0"/>
              <a:t>D</a:t>
            </a:r>
            <a:endParaRPr lang="ru-RU" sz="2800" b="1" dirty="0" smtClean="0"/>
          </a:p>
          <a:p>
            <a:pPr marL="0" indent="0">
              <a:buNone/>
            </a:pPr>
            <a:r>
              <a:rPr lang="ru-RU" sz="2800" dirty="0" smtClean="0"/>
              <a:t>Примеры:</a:t>
            </a:r>
          </a:p>
          <a:p>
            <a:pPr marL="0" indent="0">
              <a:buNone/>
            </a:pPr>
            <a:r>
              <a:rPr lang="ru-RU" sz="2800" dirty="0" smtClean="0"/>
              <a:t>Ротация </a:t>
            </a:r>
            <a:r>
              <a:rPr lang="en-US" sz="2800" dirty="0" smtClean="0"/>
              <a:t>3D</a:t>
            </a:r>
            <a:r>
              <a:rPr lang="ru-RU" sz="2800" dirty="0"/>
              <a:t> </a:t>
            </a:r>
            <a:r>
              <a:rPr lang="ru-RU" sz="2800" dirty="0" smtClean="0"/>
              <a:t>– </a:t>
            </a:r>
            <a:r>
              <a:rPr lang="ru-RU" sz="2800" dirty="0"/>
              <a:t>«Кубик </a:t>
            </a:r>
            <a:r>
              <a:rPr lang="ru-RU" sz="2800" dirty="0" err="1" smtClean="0"/>
              <a:t>Рубика</a:t>
            </a:r>
            <a:r>
              <a:rPr lang="ru-RU" sz="2800" dirty="0" smtClean="0"/>
              <a:t>»</a:t>
            </a:r>
          </a:p>
          <a:p>
            <a:pPr marL="0" indent="0">
              <a:buNone/>
            </a:pPr>
            <a:r>
              <a:rPr lang="ru-RU" sz="2800" dirty="0" smtClean="0">
                <a:solidFill>
                  <a:prstClr val="black"/>
                </a:solidFill>
              </a:rPr>
              <a:t>Ротация 2</a:t>
            </a:r>
            <a:r>
              <a:rPr lang="en-US" sz="2800" dirty="0" smtClean="0">
                <a:solidFill>
                  <a:prstClr val="black"/>
                </a:solidFill>
              </a:rPr>
              <a:t>D</a:t>
            </a:r>
            <a:r>
              <a:rPr lang="ru-RU" sz="2800" dirty="0" smtClean="0">
                <a:solidFill>
                  <a:prstClr val="black"/>
                </a:solidFill>
              </a:rPr>
              <a:t> - «Пятнашки»</a:t>
            </a:r>
            <a:endParaRPr lang="ru-RU" sz="2800" dirty="0">
              <a:solidFill>
                <a:prstClr val="black"/>
              </a:solidFill>
            </a:endParaRPr>
          </a:p>
          <a:p>
            <a:pPr marL="0" indent="0" algn="ctr">
              <a:buNone/>
            </a:pPr>
            <a:endParaRPr lang="ru-RU" sz="4200" dirty="0" smtClean="0"/>
          </a:p>
          <a:p>
            <a:pPr marL="0" indent="0" algn="ctr">
              <a:buNone/>
            </a:pPr>
            <a:endParaRPr lang="ru-RU" sz="4200" dirty="0" smtClean="0"/>
          </a:p>
        </p:txBody>
      </p:sp>
    </p:spTree>
    <p:extLst>
      <p:ext uri="{BB962C8B-B14F-4D97-AF65-F5344CB8AC3E}">
        <p14:creationId xmlns:p14="http://schemas.microsoft.com/office/powerpoint/2010/main" val="1956097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p:txBody>
          <a:bodyPr/>
          <a:lstStyle/>
          <a:p>
            <a:r>
              <a:rPr lang="ru-RU" dirty="0" smtClean="0"/>
              <a:t>Упаковка</a:t>
            </a:r>
            <a:endParaRPr lang="ru-RU" dirty="0"/>
          </a:p>
        </p:txBody>
      </p:sp>
      <p:sp>
        <p:nvSpPr>
          <p:cNvPr id="6" name="Текст 2"/>
          <p:cNvSpPr>
            <a:spLocks noGrp="1"/>
          </p:cNvSpPr>
          <p:nvPr>
            <p:ph type="body" sz="half" idx="1"/>
          </p:nvPr>
        </p:nvSpPr>
        <p:spPr>
          <a:xfrm>
            <a:off x="457200" y="1600200"/>
            <a:ext cx="8003232" cy="2836911"/>
          </a:xfrm>
        </p:spPr>
        <p:txBody>
          <a:bodyPr>
            <a:normAutofit fontScale="85000" lnSpcReduction="20000"/>
          </a:bodyPr>
          <a:lstStyle/>
          <a:p>
            <a:pPr marL="0" indent="0" fontAlgn="t">
              <a:buNone/>
            </a:pPr>
            <a:r>
              <a:rPr lang="ru-RU" dirty="0" smtClean="0"/>
              <a:t>Головоломки </a:t>
            </a:r>
            <a:r>
              <a:rPr lang="ru-RU" dirty="0"/>
              <a:t>данного вида представляют собой </a:t>
            </a:r>
            <a:r>
              <a:rPr lang="ru-RU" b="1" dirty="0"/>
              <a:t>отдельные разрозненные части,</a:t>
            </a:r>
            <a:r>
              <a:rPr lang="ru-RU" dirty="0"/>
              <a:t> которые необходимо </a:t>
            </a:r>
            <a:r>
              <a:rPr lang="ru-RU" dirty="0" smtClean="0"/>
              <a:t>собрать </a:t>
            </a:r>
            <a:r>
              <a:rPr lang="ru-RU" dirty="0"/>
              <a:t>в определённую геометрическую фигуру. </a:t>
            </a:r>
            <a:endParaRPr lang="ru-RU" dirty="0" smtClean="0"/>
          </a:p>
          <a:p>
            <a:pPr marL="0" indent="0" fontAlgn="t">
              <a:buNone/>
            </a:pPr>
            <a:r>
              <a:rPr lang="ru-RU" dirty="0" smtClean="0"/>
              <a:t>Части могут </a:t>
            </a:r>
            <a:r>
              <a:rPr lang="ru-RU" dirty="0"/>
              <a:t>быть как </a:t>
            </a:r>
            <a:r>
              <a:rPr lang="ru-RU" dirty="0" smtClean="0"/>
              <a:t>плоскими, </a:t>
            </a:r>
            <a:r>
              <a:rPr lang="ru-RU" dirty="0"/>
              <a:t>так и </a:t>
            </a:r>
            <a:r>
              <a:rPr lang="ru-RU" dirty="0" smtClean="0"/>
              <a:t>объёмными.</a:t>
            </a:r>
          </a:p>
          <a:p>
            <a:pPr marL="0" indent="0" fontAlgn="t">
              <a:buNone/>
            </a:pPr>
            <a:r>
              <a:rPr lang="ru-RU" dirty="0" smtClean="0"/>
              <a:t>Плоские: </a:t>
            </a:r>
            <a:r>
              <a:rPr lang="ru-RU" dirty="0" err="1" smtClean="0"/>
              <a:t>танграм</a:t>
            </a:r>
            <a:r>
              <a:rPr lang="ru-RU" dirty="0" smtClean="0"/>
              <a:t> и др.</a:t>
            </a:r>
          </a:p>
          <a:p>
            <a:pPr marL="0" indent="0" fontAlgn="t">
              <a:buNone/>
            </a:pPr>
            <a:r>
              <a:rPr lang="ru-RU" dirty="0" smtClean="0"/>
              <a:t>Объемные: Кубики </a:t>
            </a:r>
            <a:r>
              <a:rPr lang="ru-RU" dirty="0"/>
              <a:t>Сома, Крест Макарова и </a:t>
            </a:r>
            <a:r>
              <a:rPr lang="ru-RU" dirty="0" smtClean="0"/>
              <a:t>др.</a:t>
            </a:r>
            <a:endParaRPr lang="ru-RU" dirty="0"/>
          </a:p>
        </p:txBody>
      </p:sp>
    </p:spTree>
    <p:extLst>
      <p:ext uri="{BB962C8B-B14F-4D97-AF65-F5344CB8AC3E}">
        <p14:creationId xmlns:p14="http://schemas.microsoft.com/office/powerpoint/2010/main" val="1868378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143000"/>
          </a:xfrm>
        </p:spPr>
        <p:txBody>
          <a:bodyPr>
            <a:noAutofit/>
          </a:bodyPr>
          <a:lstStyle/>
          <a:p>
            <a:r>
              <a:rPr lang="ru-RU" sz="3600" b="1" dirty="0" smtClean="0"/>
              <a:t>Результат решения задачи 4</a:t>
            </a:r>
            <a:br>
              <a:rPr lang="ru-RU" sz="3600" b="1" dirty="0" smtClean="0"/>
            </a:br>
            <a:r>
              <a:rPr lang="ru-RU" sz="3600" b="1" dirty="0" smtClean="0"/>
              <a:t>Классификация </a:t>
            </a:r>
            <a:r>
              <a:rPr lang="ru-RU" sz="3600" b="1" dirty="0"/>
              <a:t>по принципу решения</a:t>
            </a:r>
            <a:br>
              <a:rPr lang="ru-RU" sz="3600" b="1" dirty="0"/>
            </a:br>
            <a:endParaRPr lang="ru-RU" sz="3600" b="1" dirty="0"/>
          </a:p>
        </p:txBody>
      </p:sp>
      <p:graphicFrame>
        <p:nvGraphicFramePr>
          <p:cNvPr id="5" name="Объект 4"/>
          <p:cNvGraphicFramePr>
            <a:graphicFrameLocks noGrp="1"/>
          </p:cNvGraphicFramePr>
          <p:nvPr>
            <p:ph sz="half" idx="2"/>
            <p:extLst>
              <p:ext uri="{D42A27DB-BD31-4B8C-83A1-F6EECF244321}">
                <p14:modId xmlns:p14="http://schemas.microsoft.com/office/powerpoint/2010/main" val="1954511826"/>
              </p:ext>
            </p:extLst>
          </p:nvPr>
        </p:nvGraphicFramePr>
        <p:xfrm>
          <a:off x="323529" y="1052736"/>
          <a:ext cx="8640959" cy="5602600"/>
        </p:xfrm>
        <a:graphic>
          <a:graphicData uri="http://schemas.openxmlformats.org/drawingml/2006/table">
            <a:tbl>
              <a:tblPr firstRow="1" bandRow="1">
                <a:tableStyleId>{5C22544A-7EE6-4342-B048-85BDC9FD1C3A}</a:tableStyleId>
              </a:tblPr>
              <a:tblGrid>
                <a:gridCol w="2376263"/>
                <a:gridCol w="3672408"/>
                <a:gridCol w="2592288"/>
              </a:tblGrid>
              <a:tr h="360040">
                <a:tc>
                  <a:txBody>
                    <a:bodyPr/>
                    <a:lstStyle/>
                    <a:p>
                      <a:pPr algn="ctr"/>
                      <a:r>
                        <a:rPr lang="ru-RU" sz="1400" dirty="0" smtClean="0"/>
                        <a:t>Вид головоломки</a:t>
                      </a:r>
                      <a:endParaRPr lang="ru-RU" sz="1400" dirty="0"/>
                    </a:p>
                  </a:txBody>
                  <a:tcPr/>
                </a:tc>
                <a:tc>
                  <a:txBody>
                    <a:bodyPr/>
                    <a:lstStyle/>
                    <a:p>
                      <a:pPr algn="ctr"/>
                      <a:r>
                        <a:rPr lang="ru-RU" sz="1400" dirty="0" smtClean="0"/>
                        <a:t>Суть принципа</a:t>
                      </a:r>
                      <a:endParaRPr lang="ru-RU" sz="1400" dirty="0"/>
                    </a:p>
                  </a:txBody>
                  <a:tcPr/>
                </a:tc>
                <a:tc>
                  <a:txBody>
                    <a:bodyPr/>
                    <a:lstStyle/>
                    <a:p>
                      <a:pPr algn="ctr"/>
                      <a:r>
                        <a:rPr lang="ru-RU" sz="1400" dirty="0" smtClean="0"/>
                        <a:t>Пример</a:t>
                      </a:r>
                      <a:endParaRPr lang="ru-RU" sz="1400" dirty="0"/>
                    </a:p>
                  </a:txBody>
                  <a:tcPr/>
                </a:tc>
              </a:tr>
              <a:tr h="624911">
                <a:tc>
                  <a:txBody>
                    <a:bodyPr/>
                    <a:lstStyle/>
                    <a:p>
                      <a:r>
                        <a:rPr lang="ru-RU" sz="1400" b="1" dirty="0" smtClean="0"/>
                        <a:t>Головоломки,</a:t>
                      </a:r>
                      <a:r>
                        <a:rPr lang="ru-RU" sz="1400" b="1" baseline="0" dirty="0" smtClean="0"/>
                        <a:t> решаемые по п</a:t>
                      </a:r>
                      <a:r>
                        <a:rPr lang="ru-RU" sz="1400" b="1" dirty="0" smtClean="0"/>
                        <a:t>ринципу Дирихле</a:t>
                      </a:r>
                      <a:endParaRPr lang="ru-RU" sz="1400" b="1" dirty="0"/>
                    </a:p>
                  </a:txBody>
                  <a:tcPr/>
                </a:tc>
                <a:tc>
                  <a:txBody>
                    <a:bodyPr/>
                    <a:lstStyle/>
                    <a:p>
                      <a:r>
                        <a:rPr lang="ru-RU" sz="1400" dirty="0" smtClean="0"/>
                        <a:t>Если в n клетках сидит не менее n+1 кроликов, то хотя бы в одной клетке находится более одного кролика. </a:t>
                      </a:r>
                      <a:endParaRPr lang="ru-RU" sz="1400" dirty="0"/>
                    </a:p>
                  </a:txBody>
                  <a:tcPr/>
                </a:tc>
                <a:tc>
                  <a:txBody>
                    <a:bodyPr/>
                    <a:lstStyle/>
                    <a:p>
                      <a:r>
                        <a:rPr lang="ru-RU" sz="1400" dirty="0" smtClean="0"/>
                        <a:t>Задачи, решаемые по принципу Дирихле, например:</a:t>
                      </a:r>
                      <a:r>
                        <a:rPr lang="ru-RU" sz="1400" baseline="0" dirty="0" smtClean="0"/>
                        <a:t> </a:t>
                      </a:r>
                      <a:r>
                        <a:rPr lang="ru-RU" sz="1400" dirty="0" smtClean="0"/>
                        <a:t>«Сладкая парочка»</a:t>
                      </a:r>
                      <a:endParaRPr lang="ru-RU" sz="1400" dirty="0"/>
                    </a:p>
                  </a:txBody>
                  <a:tcPr/>
                </a:tc>
              </a:tr>
              <a:tr h="576064">
                <a:tc>
                  <a:txBody>
                    <a:bodyPr/>
                    <a:lstStyle/>
                    <a:p>
                      <a:r>
                        <a:rPr lang="ru-RU" sz="1400" b="1" dirty="0" smtClean="0"/>
                        <a:t>Головоломки, решаемые с помощью</a:t>
                      </a:r>
                      <a:r>
                        <a:rPr lang="ru-RU" sz="1400" b="1" baseline="0" dirty="0" smtClean="0"/>
                        <a:t> </a:t>
                      </a:r>
                      <a:r>
                        <a:rPr lang="ru-RU" sz="1400" b="1" dirty="0" smtClean="0"/>
                        <a:t>«Балансировки </a:t>
                      </a:r>
                    </a:p>
                    <a:p>
                      <a:r>
                        <a:rPr lang="ru-RU" sz="1400" b="1" dirty="0" smtClean="0"/>
                        <a:t>худшего случая»</a:t>
                      </a:r>
                      <a:endParaRPr lang="ru-RU" sz="1400" b="1" dirty="0"/>
                    </a:p>
                  </a:txBody>
                  <a:tcPr/>
                </a:tc>
                <a:tc>
                  <a:txBody>
                    <a:bodyPr/>
                    <a:lstStyle/>
                    <a:p>
                      <a:r>
                        <a:rPr lang="ru-RU" sz="1400" dirty="0" smtClean="0"/>
                        <a:t>Если решение приведет к смещению худшего случая, можно выполнить балансировку худшего случая. </a:t>
                      </a:r>
                      <a:endParaRPr lang="ru-RU" sz="1400" dirty="0"/>
                    </a:p>
                  </a:txBody>
                  <a:tcPr/>
                </a:tc>
                <a:tc>
                  <a:txBody>
                    <a:bodyPr/>
                    <a:lstStyle/>
                    <a:p>
                      <a:r>
                        <a:rPr lang="ru-RU" sz="1400" dirty="0" smtClean="0"/>
                        <a:t>Задача о «девяти шарах» и</a:t>
                      </a:r>
                      <a:r>
                        <a:rPr lang="ru-RU" sz="1400" baseline="0" dirty="0" smtClean="0"/>
                        <a:t> т.п.</a:t>
                      </a:r>
                      <a:endParaRPr lang="ru-RU" sz="1400" dirty="0"/>
                    </a:p>
                  </a:txBody>
                  <a:tcPr/>
                </a:tc>
              </a:tr>
              <a:tr h="561960">
                <a:tc>
                  <a:txBody>
                    <a:bodyPr/>
                    <a:lstStyle/>
                    <a:p>
                      <a:r>
                        <a:rPr lang="ru-RU" sz="1400" b="1" dirty="0" smtClean="0"/>
                        <a:t>Головоломки, решаемые по «Топологическому принципу»</a:t>
                      </a:r>
                      <a:endParaRPr lang="ru-RU" sz="1400" b="1" dirty="0"/>
                    </a:p>
                  </a:txBody>
                  <a:tcPr/>
                </a:tc>
                <a:tc>
                  <a:txBody>
                    <a:bodyPr/>
                    <a:lstStyle/>
                    <a:p>
                      <a:r>
                        <a:rPr lang="ru-RU" sz="1400" dirty="0" smtClean="0"/>
                        <a:t>Освободить одну из частей головоломки от основной</a:t>
                      </a:r>
                      <a:r>
                        <a:rPr lang="ru-RU" sz="1400" baseline="0" dirty="0" smtClean="0"/>
                        <a:t> части</a:t>
                      </a:r>
                      <a:endParaRPr lang="ru-RU" sz="1400" dirty="0"/>
                    </a:p>
                  </a:txBody>
                  <a:tcPr/>
                </a:tc>
                <a:tc>
                  <a:txBody>
                    <a:bodyPr/>
                    <a:lstStyle/>
                    <a:p>
                      <a:r>
                        <a:rPr lang="ru-RU" sz="1400" dirty="0" smtClean="0"/>
                        <a:t>Все</a:t>
                      </a:r>
                      <a:r>
                        <a:rPr lang="ru-RU" sz="1400" baseline="0" dirty="0" smtClean="0"/>
                        <a:t> п</a:t>
                      </a:r>
                      <a:r>
                        <a:rPr lang="ru-RU" sz="1400" dirty="0" smtClean="0"/>
                        <a:t>роволочные</a:t>
                      </a:r>
                      <a:r>
                        <a:rPr lang="ru-RU" sz="1400" baseline="0" dirty="0" smtClean="0"/>
                        <a:t> и</a:t>
                      </a:r>
                      <a:r>
                        <a:rPr lang="ru-RU" sz="1400" dirty="0" smtClean="0"/>
                        <a:t> </a:t>
                      </a:r>
                      <a:r>
                        <a:rPr lang="ru-RU" sz="1400" dirty="0" err="1" smtClean="0"/>
                        <a:t>шнурковые</a:t>
                      </a:r>
                      <a:r>
                        <a:rPr lang="ru-RU" sz="1400" dirty="0" smtClean="0"/>
                        <a:t>, например</a:t>
                      </a:r>
                    </a:p>
                    <a:p>
                      <a:r>
                        <a:rPr lang="ru-RU" sz="1400" dirty="0" smtClean="0"/>
                        <a:t>«Железный</a:t>
                      </a:r>
                      <a:r>
                        <a:rPr lang="ru-RU" sz="1400" baseline="0" dirty="0" smtClean="0"/>
                        <a:t> узел»</a:t>
                      </a:r>
                      <a:endParaRPr lang="ru-RU" sz="1400" dirty="0" smtClean="0"/>
                    </a:p>
                  </a:txBody>
                  <a:tcPr/>
                </a:tc>
              </a:tr>
              <a:tr h="599225">
                <a:tc>
                  <a:txBody>
                    <a:bodyPr/>
                    <a:lstStyle/>
                    <a:p>
                      <a:r>
                        <a:rPr lang="ru-RU" sz="1400" b="1" dirty="0" smtClean="0"/>
                        <a:t>Головоломки, решаемые по принципу «Перемещение»</a:t>
                      </a:r>
                      <a:endParaRPr lang="ru-RU" sz="1400" b="1" dirty="0"/>
                    </a:p>
                  </a:txBody>
                  <a:tcPr/>
                </a:tc>
                <a:tc>
                  <a:txBody>
                    <a:bodyPr/>
                    <a:lstStyle/>
                    <a:p>
                      <a:r>
                        <a:rPr lang="ru-RU" sz="1400" dirty="0" smtClean="0"/>
                        <a:t>Переместить элементы головоломки в определенное положение, не выходя за пределы формы и не вынимая их.</a:t>
                      </a:r>
                      <a:endParaRPr lang="ru-RU" sz="1400" dirty="0"/>
                    </a:p>
                  </a:txBody>
                  <a:tcPr/>
                </a:tc>
                <a:tc>
                  <a:txBody>
                    <a:bodyPr/>
                    <a:lstStyle/>
                    <a:p>
                      <a:r>
                        <a:rPr lang="ru-RU" sz="1400" dirty="0" smtClean="0"/>
                        <a:t>Кубик-</a:t>
                      </a:r>
                      <a:r>
                        <a:rPr lang="ru-RU" sz="1400" dirty="0" err="1" smtClean="0"/>
                        <a:t>рубика</a:t>
                      </a:r>
                      <a:r>
                        <a:rPr lang="ru-RU" sz="1400" dirty="0" smtClean="0"/>
                        <a:t>, пятнашки</a:t>
                      </a:r>
                      <a:r>
                        <a:rPr lang="ru-RU" sz="1400" baseline="0" dirty="0" smtClean="0"/>
                        <a:t> и т.п.</a:t>
                      </a:r>
                      <a:endParaRPr lang="ru-RU" sz="1400" dirty="0"/>
                    </a:p>
                  </a:txBody>
                  <a:tcPr/>
                </a:tc>
              </a:tr>
              <a:tr h="599225">
                <a:tc>
                  <a:txBody>
                    <a:bodyPr/>
                    <a:lstStyle/>
                    <a:p>
                      <a:r>
                        <a:rPr lang="ru-RU" sz="1400" b="1" dirty="0" smtClean="0"/>
                        <a:t>Головоломки, решаемые по принципу «Упаковка»</a:t>
                      </a:r>
                      <a:endParaRPr lang="ru-RU" sz="1400" b="1" dirty="0"/>
                    </a:p>
                  </a:txBody>
                  <a:tcPr/>
                </a:tc>
                <a:tc>
                  <a:txBody>
                    <a:bodyPr/>
                    <a:lstStyle/>
                    <a:p>
                      <a:r>
                        <a:rPr lang="ru-RU" sz="1400" dirty="0" smtClean="0"/>
                        <a:t>Собрать отдельные разрозненные части в определённую геометрическую фигуру.</a:t>
                      </a:r>
                      <a:endParaRPr lang="ru-RU" sz="1400" dirty="0"/>
                    </a:p>
                  </a:txBody>
                  <a:tcPr/>
                </a:tc>
                <a:tc>
                  <a:txBody>
                    <a:bodyPr/>
                    <a:lstStyle/>
                    <a:p>
                      <a:r>
                        <a:rPr lang="ru-RU" sz="1400" dirty="0" smtClean="0"/>
                        <a:t>Большинство механических</a:t>
                      </a:r>
                      <a:r>
                        <a:rPr lang="ru-RU" sz="1400" baseline="0" dirty="0" smtClean="0"/>
                        <a:t> головоломок</a:t>
                      </a:r>
                      <a:r>
                        <a:rPr lang="ru-RU" sz="1400" dirty="0" smtClean="0"/>
                        <a:t>, Кубики Сома, Крест Макарова, </a:t>
                      </a:r>
                      <a:r>
                        <a:rPr lang="ru-RU" sz="1400" dirty="0" err="1" smtClean="0"/>
                        <a:t>пазлы</a:t>
                      </a:r>
                      <a:r>
                        <a:rPr lang="ru-RU" sz="1400" dirty="0" smtClean="0"/>
                        <a:t> и т.п.</a:t>
                      </a:r>
                      <a:endParaRPr lang="ru-RU" sz="1400" dirty="0"/>
                    </a:p>
                  </a:txBody>
                  <a:tcPr/>
                </a:tc>
              </a:tr>
              <a:tr h="599225">
                <a:tc>
                  <a:txBody>
                    <a:bodyPr/>
                    <a:lstStyle/>
                    <a:p>
                      <a:r>
                        <a:rPr lang="ru-RU" sz="1400" b="1" dirty="0" smtClean="0"/>
                        <a:t>Головоломки, решаемые по «</a:t>
                      </a:r>
                      <a:r>
                        <a:rPr lang="ru-RU" sz="1400" b="1" dirty="0" err="1" smtClean="0"/>
                        <a:t>Эйлеровым</a:t>
                      </a:r>
                      <a:r>
                        <a:rPr lang="ru-RU" sz="1400" b="1" dirty="0" smtClean="0"/>
                        <a:t> правилам»</a:t>
                      </a:r>
                      <a:endParaRPr lang="ru-RU" sz="1400" b="1" dirty="0"/>
                    </a:p>
                  </a:txBody>
                  <a:tcPr/>
                </a:tc>
                <a:tc>
                  <a:txBody>
                    <a:bodyPr/>
                    <a:lstStyle/>
                    <a:p>
                      <a:r>
                        <a:rPr lang="ru-RU" sz="1400" dirty="0" smtClean="0"/>
                        <a:t>Если все узлы «четны», то кривую можно расчертить начиная с любой точки и множеством способов. </a:t>
                      </a:r>
                    </a:p>
                    <a:p>
                      <a:r>
                        <a:rPr lang="ru-RU" sz="1400" dirty="0" smtClean="0"/>
                        <a:t>Если два узла нечетны, то кривую можно вычертить, для этого нужно начать обводить ее с одного нечетного узла и закончить на другом нечетном узле. </a:t>
                      </a:r>
                      <a:endParaRPr lang="ru-RU" sz="1400" dirty="0"/>
                    </a:p>
                  </a:txBody>
                  <a:tcPr/>
                </a:tc>
                <a:tc>
                  <a:txBody>
                    <a:bodyPr/>
                    <a:lstStyle/>
                    <a:p>
                      <a:r>
                        <a:rPr lang="ru-RU" sz="1400" dirty="0" smtClean="0"/>
                        <a:t>Вычерчивание единым росчерком замкнутой кривой.</a:t>
                      </a:r>
                      <a:endParaRPr lang="ru-RU" sz="1400" dirty="0"/>
                    </a:p>
                  </a:txBody>
                  <a:tcPr/>
                </a:tc>
              </a:tr>
            </a:tbl>
          </a:graphicData>
        </a:graphic>
      </p:graphicFrame>
    </p:spTree>
    <p:extLst>
      <p:ext uri="{BB962C8B-B14F-4D97-AF65-F5344CB8AC3E}">
        <p14:creationId xmlns:p14="http://schemas.microsoft.com/office/powerpoint/2010/main" val="1534828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9392"/>
            <a:ext cx="8229600" cy="1143000"/>
          </a:xfrm>
        </p:spPr>
        <p:txBody>
          <a:bodyPr>
            <a:normAutofit/>
          </a:bodyPr>
          <a:lstStyle/>
          <a:p>
            <a:r>
              <a:rPr lang="ru-RU" sz="4000" b="1" dirty="0" smtClean="0"/>
              <a:t>Введение</a:t>
            </a:r>
            <a:endParaRPr lang="ru-RU" sz="4000" b="1" dirty="0"/>
          </a:p>
        </p:txBody>
      </p:sp>
      <p:sp>
        <p:nvSpPr>
          <p:cNvPr id="3" name="Объект 2"/>
          <p:cNvSpPr>
            <a:spLocks noGrp="1"/>
          </p:cNvSpPr>
          <p:nvPr>
            <p:ph idx="1"/>
          </p:nvPr>
        </p:nvSpPr>
        <p:spPr>
          <a:xfrm>
            <a:off x="558788" y="919261"/>
            <a:ext cx="8229600" cy="4525963"/>
          </a:xfrm>
        </p:spPr>
        <p:txBody>
          <a:bodyPr>
            <a:normAutofit/>
          </a:bodyPr>
          <a:lstStyle/>
          <a:p>
            <a:r>
              <a:rPr lang="ru-RU" dirty="0" smtClean="0">
                <a:solidFill>
                  <a:srgbClr val="FF0000"/>
                </a:solidFill>
              </a:rPr>
              <a:t>Кто может похвастаться, что справиться        с любой головоломкой?</a:t>
            </a:r>
          </a:p>
        </p:txBody>
      </p:sp>
      <p:pic>
        <p:nvPicPr>
          <p:cNvPr id="4" name="Picture 6" descr="http://www.funlib.ru/cimg/2014/102500/43134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866" y="2633241"/>
            <a:ext cx="1931368" cy="19313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632" t="15810" r="33756" b="11471"/>
          <a:stretch/>
        </p:blipFill>
        <p:spPr bwMode="auto">
          <a:xfrm>
            <a:off x="5868144" y="1767564"/>
            <a:ext cx="2696902" cy="3877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4884" t="6511" r="34776" b="19600"/>
          <a:stretch/>
        </p:blipFill>
        <p:spPr bwMode="auto">
          <a:xfrm>
            <a:off x="179511" y="1988840"/>
            <a:ext cx="3744355" cy="3434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648" t="31962" r="35895" b="59929"/>
          <a:stretch/>
        </p:blipFill>
        <p:spPr bwMode="auto">
          <a:xfrm>
            <a:off x="3275856" y="5229200"/>
            <a:ext cx="5688632" cy="105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466711" y="2348099"/>
            <a:ext cx="7200800" cy="1077218"/>
          </a:xfrm>
          <a:prstGeom prst="rect">
            <a:avLst/>
          </a:prstGeom>
          <a:solidFill>
            <a:schemeClr val="bg1"/>
          </a:solidFill>
        </p:spPr>
        <p:txBody>
          <a:bodyPr wrap="square">
            <a:spAutoFit/>
          </a:bodyPr>
          <a:lstStyle/>
          <a:p>
            <a:pPr marL="457200" indent="-457200">
              <a:buFont typeface="Arial" panose="020B0604020202020204" pitchFamily="34" charset="0"/>
              <a:buChar char="•"/>
            </a:pPr>
            <a:r>
              <a:rPr lang="ru-RU" sz="3200" dirty="0">
                <a:solidFill>
                  <a:srgbClr val="FF0000"/>
                </a:solidFill>
              </a:rPr>
              <a:t>С</a:t>
            </a:r>
            <a:r>
              <a:rPr lang="ru-RU" sz="3200" dirty="0" smtClean="0">
                <a:solidFill>
                  <a:srgbClr val="FF0000"/>
                </a:solidFill>
              </a:rPr>
              <a:t>уществуют </a:t>
            </a:r>
            <a:r>
              <a:rPr lang="ru-RU" sz="3200" dirty="0">
                <a:solidFill>
                  <a:srgbClr val="FF0000"/>
                </a:solidFill>
              </a:rPr>
              <a:t>ли универсальные принципы решения головоломок?</a:t>
            </a:r>
          </a:p>
        </p:txBody>
      </p:sp>
      <p:sp>
        <p:nvSpPr>
          <p:cNvPr id="7" name="Прямоугольник 6"/>
          <p:cNvSpPr/>
          <p:nvPr/>
        </p:nvSpPr>
        <p:spPr>
          <a:xfrm>
            <a:off x="466711" y="4077072"/>
            <a:ext cx="8098336" cy="1569660"/>
          </a:xfrm>
          <a:prstGeom prst="rect">
            <a:avLst/>
          </a:prstGeom>
          <a:solidFill>
            <a:schemeClr val="bg1"/>
          </a:solidFill>
        </p:spPr>
        <p:txBody>
          <a:bodyPr wrap="square">
            <a:spAutoFit/>
          </a:bodyPr>
          <a:lstStyle/>
          <a:p>
            <a:pPr marL="342900" indent="-342900">
              <a:buFont typeface="Arial" panose="020B0604020202020204" pitchFamily="34" charset="0"/>
              <a:buChar char="•"/>
            </a:pPr>
            <a:r>
              <a:rPr lang="ru-RU" sz="3200" dirty="0">
                <a:solidFill>
                  <a:srgbClr val="FF0000"/>
                </a:solidFill>
              </a:rPr>
              <a:t>Можно ли определив тип головоломки сразу же понять, как она устроена и как следует действовать, чтобы решить ее?</a:t>
            </a:r>
          </a:p>
        </p:txBody>
      </p:sp>
    </p:spTree>
    <p:extLst>
      <p:ext uri="{BB962C8B-B14F-4D97-AF65-F5344CB8AC3E}">
        <p14:creationId xmlns:p14="http://schemas.microsoft.com/office/powerpoint/2010/main" val="305115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Результат решения задания 5</a:t>
            </a:r>
            <a:br>
              <a:rPr lang="ru-RU" b="1" dirty="0" smtClean="0"/>
            </a:br>
            <a:r>
              <a:rPr lang="ru-RU" dirty="0" smtClean="0"/>
              <a:t>Коллекция </a:t>
            </a:r>
            <a:r>
              <a:rPr lang="ru-RU" dirty="0"/>
              <a:t>своих головоломок</a:t>
            </a:r>
          </a:p>
        </p:txBody>
      </p:sp>
      <p:sp>
        <p:nvSpPr>
          <p:cNvPr id="3" name="Объект 2"/>
          <p:cNvSpPr>
            <a:spLocks noGrp="1"/>
          </p:cNvSpPr>
          <p:nvPr>
            <p:ph idx="1"/>
          </p:nvPr>
        </p:nvSpPr>
        <p:spPr/>
        <p:txBody>
          <a:bodyPr/>
          <a:lstStyle/>
          <a:p>
            <a:r>
              <a:rPr lang="ru-RU" dirty="0"/>
              <a:t>«Путаница с пришиванием пуговиц», </a:t>
            </a:r>
          </a:p>
          <a:p>
            <a:r>
              <a:rPr lang="ru-RU" dirty="0"/>
              <a:t>«Железный узел», </a:t>
            </a:r>
          </a:p>
          <a:p>
            <a:r>
              <a:rPr lang="ru-RU" dirty="0" smtClean="0"/>
              <a:t>«Сладкая парочка», </a:t>
            </a:r>
            <a:endParaRPr lang="ru-RU" dirty="0"/>
          </a:p>
          <a:p>
            <a:r>
              <a:rPr lang="ru-RU" dirty="0"/>
              <a:t>«</a:t>
            </a:r>
            <a:r>
              <a:rPr lang="ru-RU" dirty="0" err="1"/>
              <a:t>Эйлерово</a:t>
            </a:r>
            <a:r>
              <a:rPr lang="ru-RU" dirty="0"/>
              <a:t> путешествие в мир японской геометрии». </a:t>
            </a:r>
          </a:p>
          <a:p>
            <a:endParaRPr lang="ru-RU" dirty="0"/>
          </a:p>
        </p:txBody>
      </p:sp>
    </p:spTree>
    <p:extLst>
      <p:ext uri="{BB962C8B-B14F-4D97-AF65-F5344CB8AC3E}">
        <p14:creationId xmlns:p14="http://schemas.microsoft.com/office/powerpoint/2010/main" val="430418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Топологический принцип</a:t>
            </a:r>
            <a:endParaRPr lang="ru-RU" dirty="0"/>
          </a:p>
        </p:txBody>
      </p:sp>
      <p:sp>
        <p:nvSpPr>
          <p:cNvPr id="3" name="Объект 2"/>
          <p:cNvSpPr>
            <a:spLocks noGrp="1"/>
          </p:cNvSpPr>
          <p:nvPr>
            <p:ph idx="1"/>
          </p:nvPr>
        </p:nvSpPr>
        <p:spPr>
          <a:xfrm>
            <a:off x="457200" y="1412330"/>
            <a:ext cx="8229600" cy="4525963"/>
          </a:xfrm>
        </p:spPr>
        <p:txBody>
          <a:bodyPr/>
          <a:lstStyle/>
          <a:p>
            <a:pPr marL="0" indent="0" algn="ctr">
              <a:buNone/>
            </a:pPr>
            <a:r>
              <a:rPr lang="ru-RU" dirty="0"/>
              <a:t>«Железный узел</a:t>
            </a:r>
            <a:r>
              <a:rPr lang="ru-RU" dirty="0" smtClean="0"/>
              <a:t>»</a:t>
            </a:r>
            <a:endParaRPr lang="ru-RU" dirty="0"/>
          </a:p>
        </p:txBody>
      </p:sp>
      <p:pic>
        <p:nvPicPr>
          <p:cNvPr id="4" name="Рисунок 3"/>
          <p:cNvPicPr>
            <a:picLocks noChangeAspect="1"/>
          </p:cNvPicPr>
          <p:nvPr/>
        </p:nvPicPr>
        <p:blipFill>
          <a:blip r:embed="rId3"/>
          <a:stretch>
            <a:fillRect/>
          </a:stretch>
        </p:blipFill>
        <p:spPr>
          <a:xfrm>
            <a:off x="2408848" y="2204864"/>
            <a:ext cx="4326303" cy="3807740"/>
          </a:xfrm>
          <a:prstGeom prst="rect">
            <a:avLst/>
          </a:prstGeom>
        </p:spPr>
      </p:pic>
    </p:spTree>
    <p:extLst>
      <p:ext uri="{BB962C8B-B14F-4D97-AF65-F5344CB8AC3E}">
        <p14:creationId xmlns:p14="http://schemas.microsoft.com/office/powerpoint/2010/main" val="39812844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Принцип Дирихле</a:t>
            </a:r>
            <a:endParaRPr lang="ru-RU" dirty="0"/>
          </a:p>
        </p:txBody>
      </p:sp>
      <p:sp>
        <p:nvSpPr>
          <p:cNvPr id="3" name="Объект 2"/>
          <p:cNvSpPr>
            <a:spLocks noGrp="1"/>
          </p:cNvSpPr>
          <p:nvPr>
            <p:ph idx="1"/>
          </p:nvPr>
        </p:nvSpPr>
        <p:spPr/>
        <p:txBody>
          <a:bodyPr>
            <a:normAutofit fontScale="77500" lnSpcReduction="20000"/>
          </a:bodyPr>
          <a:lstStyle/>
          <a:p>
            <a:pPr marL="0" indent="0" algn="ctr">
              <a:buNone/>
            </a:pPr>
            <a:r>
              <a:rPr lang="ru-RU" b="1" dirty="0" smtClean="0"/>
              <a:t>«Сладкая парочка»</a:t>
            </a:r>
          </a:p>
          <a:p>
            <a:pPr marL="0" indent="0">
              <a:buNone/>
            </a:pPr>
            <a:r>
              <a:rPr lang="ru-RU" dirty="0" smtClean="0"/>
              <a:t>Имеется </a:t>
            </a:r>
            <a:r>
              <a:rPr lang="ru-RU" dirty="0"/>
              <a:t>25 </a:t>
            </a:r>
            <a:r>
              <a:rPr lang="ru-RU" dirty="0" smtClean="0"/>
              <a:t>шоколадок </a:t>
            </a:r>
            <a:r>
              <a:rPr lang="ru-RU" dirty="0"/>
              <a:t>3 </a:t>
            </a:r>
            <a:r>
              <a:rPr lang="ru-RU" dirty="0" smtClean="0"/>
              <a:t>сортов (Марс, Сникерс и Твикс). </a:t>
            </a:r>
            <a:r>
              <a:rPr lang="ru-RU" dirty="0"/>
              <a:t>Верно ли, что не менее 9 из них будут </a:t>
            </a:r>
            <a:r>
              <a:rPr lang="ru-RU" dirty="0" smtClean="0"/>
              <a:t>одного сорта?</a:t>
            </a:r>
            <a:r>
              <a:rPr lang="ru-RU" dirty="0"/>
              <a:t> </a:t>
            </a:r>
            <a:endParaRPr lang="ru-RU" dirty="0" smtClean="0"/>
          </a:p>
          <a:p>
            <a:pPr marL="0" indent="0">
              <a:buNone/>
            </a:pPr>
            <a:r>
              <a:rPr lang="ru-RU" dirty="0"/>
              <a:t/>
            </a:r>
            <a:br>
              <a:rPr lang="ru-RU" dirty="0"/>
            </a:br>
            <a:r>
              <a:rPr lang="ru-RU" b="1" dirty="0"/>
              <a:t>Решение: </a:t>
            </a:r>
            <a:r>
              <a:rPr lang="ru-RU" dirty="0"/>
              <a:t>Пусть «клетками» у нас будут сорта </a:t>
            </a:r>
            <a:r>
              <a:rPr lang="ru-RU" dirty="0" smtClean="0"/>
              <a:t>шоколадок, </a:t>
            </a:r>
            <a:r>
              <a:rPr lang="ru-RU" dirty="0"/>
              <a:t>а «кроликами» - сами </a:t>
            </a:r>
            <a:r>
              <a:rPr lang="ru-RU" dirty="0" smtClean="0"/>
              <a:t>шоколадки. </a:t>
            </a:r>
            <a:r>
              <a:rPr lang="ru-RU" dirty="0"/>
              <a:t>По принципу Дирихле найдется «клетка», в которой не менее 25 / 3 «кроликов». Так как 8 &lt; 25 / 3 &lt; 9, то найдется 9 </a:t>
            </a:r>
            <a:r>
              <a:rPr lang="ru-RU" dirty="0" smtClean="0"/>
              <a:t>шоколадок </a:t>
            </a:r>
            <a:r>
              <a:rPr lang="ru-RU" dirty="0"/>
              <a:t>одного сорта. </a:t>
            </a:r>
            <a:br>
              <a:rPr lang="ru-RU" dirty="0"/>
            </a:br>
            <a:r>
              <a:rPr lang="ru-RU" dirty="0"/>
              <a:t>Утверждение можно доказать, проводя сразу рассуждения от противного. Пусть </a:t>
            </a:r>
            <a:r>
              <a:rPr lang="ru-RU" dirty="0" smtClean="0"/>
              <a:t>шоколадок </a:t>
            </a:r>
            <a:r>
              <a:rPr lang="ru-RU" dirty="0"/>
              <a:t>каждого сорта не более 9, то есть не превышает восьми. Тогда всего </a:t>
            </a:r>
            <a:r>
              <a:rPr lang="ru-RU" dirty="0" smtClean="0"/>
              <a:t>шоколадок </a:t>
            </a:r>
            <a:r>
              <a:rPr lang="ru-RU" dirty="0"/>
              <a:t>не больше 3 × 8 = 24, а по условию их 25. Противоречие.</a:t>
            </a:r>
          </a:p>
          <a:p>
            <a:endParaRPr lang="ru-RU" dirty="0"/>
          </a:p>
        </p:txBody>
      </p:sp>
    </p:spTree>
    <p:extLst>
      <p:ext uri="{BB962C8B-B14F-4D97-AF65-F5344CB8AC3E}">
        <p14:creationId xmlns:p14="http://schemas.microsoft.com/office/powerpoint/2010/main" val="31630989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Эйлеровы правила</a:t>
            </a:r>
            <a:endParaRPr lang="ru-RU" dirty="0"/>
          </a:p>
        </p:txBody>
      </p:sp>
      <p:sp>
        <p:nvSpPr>
          <p:cNvPr id="3" name="Объект 2"/>
          <p:cNvSpPr>
            <a:spLocks noGrp="1"/>
          </p:cNvSpPr>
          <p:nvPr>
            <p:ph idx="1"/>
          </p:nvPr>
        </p:nvSpPr>
        <p:spPr/>
        <p:txBody>
          <a:bodyPr/>
          <a:lstStyle/>
          <a:p>
            <a:pPr marL="0" indent="0" algn="ctr">
              <a:buNone/>
            </a:pPr>
            <a:r>
              <a:rPr lang="ru-RU" dirty="0"/>
              <a:t>«</a:t>
            </a:r>
            <a:r>
              <a:rPr lang="ru-RU" dirty="0" err="1"/>
              <a:t>Эйлерово</a:t>
            </a:r>
            <a:r>
              <a:rPr lang="ru-RU" dirty="0"/>
              <a:t> путешествие в мир японской геометрии</a:t>
            </a:r>
            <a:r>
              <a:rPr lang="ru-RU" dirty="0" smtClean="0"/>
              <a:t>»</a:t>
            </a:r>
          </a:p>
          <a:p>
            <a:endParaRPr lang="ru-RU" dirty="0"/>
          </a:p>
          <a:p>
            <a:endParaRPr lang="ru-RU" dirty="0"/>
          </a:p>
        </p:txBody>
      </p:sp>
      <p:pic>
        <p:nvPicPr>
          <p:cNvPr id="15" name="Рисунок 14"/>
          <p:cNvPicPr>
            <a:picLocks noChangeAspect="1"/>
          </p:cNvPicPr>
          <p:nvPr/>
        </p:nvPicPr>
        <p:blipFill rotWithShape="1">
          <a:blip r:embed="rId3"/>
          <a:srcRect t="1105" b="-1"/>
          <a:stretch/>
        </p:blipFill>
        <p:spPr>
          <a:xfrm>
            <a:off x="1547664" y="2636912"/>
            <a:ext cx="5858764" cy="3701901"/>
          </a:xfrm>
          <a:prstGeom prst="rect">
            <a:avLst/>
          </a:prstGeom>
        </p:spPr>
      </p:pic>
    </p:spTree>
    <p:extLst>
      <p:ext uri="{BB962C8B-B14F-4D97-AF65-F5344CB8AC3E}">
        <p14:creationId xmlns:p14="http://schemas.microsoft.com/office/powerpoint/2010/main" val="33973432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719" y="0"/>
            <a:ext cx="8229600" cy="1143000"/>
          </a:xfrm>
        </p:spPr>
        <p:txBody>
          <a:bodyPr/>
          <a:lstStyle/>
          <a:p>
            <a:r>
              <a:rPr lang="ru-RU" dirty="0" smtClean="0">
                <a:solidFill>
                  <a:schemeClr val="tx1"/>
                </a:solidFill>
                <a:latin typeface="+mn-lt"/>
              </a:rPr>
              <a:t>Итоги работы</a:t>
            </a:r>
            <a:endParaRPr lang="ru-RU" dirty="0">
              <a:solidFill>
                <a:schemeClr val="tx1"/>
              </a:solidFill>
              <a:latin typeface="+mn-lt"/>
            </a:endParaRPr>
          </a:p>
        </p:txBody>
      </p:sp>
      <p:sp>
        <p:nvSpPr>
          <p:cNvPr id="3" name="Текст 2"/>
          <p:cNvSpPr>
            <a:spLocks noGrp="1"/>
          </p:cNvSpPr>
          <p:nvPr>
            <p:ph type="body" sz="half" idx="1"/>
          </p:nvPr>
        </p:nvSpPr>
        <p:spPr>
          <a:xfrm>
            <a:off x="827584" y="1124744"/>
            <a:ext cx="8064896" cy="4525963"/>
          </a:xfrm>
        </p:spPr>
        <p:txBody>
          <a:bodyPr>
            <a:normAutofit fontScale="92500" lnSpcReduction="10000"/>
          </a:bodyPr>
          <a:lstStyle/>
          <a:p>
            <a:r>
              <a:rPr lang="ru-RU" sz="2200" dirty="0" smtClean="0">
                <a:cs typeface="Times New Roman" panose="02020603050405020304" pitchFamily="18" charset="0"/>
              </a:rPr>
              <a:t>Анализ литературы показал, что не существует универсального подхода к решению головоломок. </a:t>
            </a:r>
          </a:p>
          <a:p>
            <a:r>
              <a:rPr lang="ru-RU" sz="2200" dirty="0" smtClean="0">
                <a:cs typeface="Times New Roman" panose="02020603050405020304" pitchFamily="18" charset="0"/>
              </a:rPr>
              <a:t>С помощью анализа найденных решений головоломок </a:t>
            </a:r>
            <a:r>
              <a:rPr lang="ru-RU" sz="2200" b="1" dirty="0" smtClean="0">
                <a:cs typeface="Times New Roman" panose="02020603050405020304" pitchFamily="18" charset="0"/>
              </a:rPr>
              <a:t>разработана собственная  классификация</a:t>
            </a:r>
            <a:r>
              <a:rPr lang="ru-RU" sz="2200" dirty="0" smtClean="0">
                <a:cs typeface="Times New Roman" panose="02020603050405020304" pitchFamily="18" charset="0"/>
              </a:rPr>
              <a:t> головоломок по основному принципу их решения.</a:t>
            </a:r>
          </a:p>
          <a:p>
            <a:r>
              <a:rPr lang="ru-RU" sz="2200" dirty="0" smtClean="0">
                <a:cs typeface="Times New Roman" panose="02020603050405020304" pitchFamily="18" charset="0"/>
              </a:rPr>
              <a:t>Представленная классификация помогает ориентироваться в выборе способа решения той или иной головоломки.</a:t>
            </a:r>
          </a:p>
          <a:p>
            <a:r>
              <a:rPr lang="ru-RU" sz="2200" dirty="0" smtClean="0">
                <a:cs typeface="Times New Roman" panose="02020603050405020304" pitchFamily="18" charset="0"/>
              </a:rPr>
              <a:t>Благодаря изучению головоломок собраны различные и </a:t>
            </a:r>
            <a:r>
              <a:rPr lang="ru-RU" sz="2200" b="1" dirty="0" smtClean="0">
                <a:cs typeface="Times New Roman" panose="02020603050405020304" pitchFamily="18" charset="0"/>
              </a:rPr>
              <a:t>созданы собственные головоломк</a:t>
            </a:r>
            <a:r>
              <a:rPr lang="ru-RU" sz="2200" b="1" dirty="0">
                <a:cs typeface="Times New Roman" panose="02020603050405020304" pitchFamily="18" charset="0"/>
              </a:rPr>
              <a:t>и</a:t>
            </a:r>
            <a:r>
              <a:rPr lang="ru-RU" sz="2200" b="1" dirty="0" smtClean="0">
                <a:cs typeface="Times New Roman" panose="02020603050405020304" pitchFamily="18" charset="0"/>
              </a:rPr>
              <a:t> </a:t>
            </a:r>
            <a:r>
              <a:rPr lang="ru-RU" sz="2200" dirty="0" smtClean="0">
                <a:cs typeface="Times New Roman" panose="02020603050405020304" pitchFamily="18" charset="0"/>
              </a:rPr>
              <a:t>для иллюстрации работы данной классификации. </a:t>
            </a:r>
            <a:endParaRPr lang="en-US" sz="2200" dirty="0" smtClean="0">
              <a:cs typeface="Times New Roman" panose="02020603050405020304" pitchFamily="18" charset="0"/>
            </a:endParaRPr>
          </a:p>
          <a:p>
            <a:pPr>
              <a:buNone/>
            </a:pPr>
            <a:r>
              <a:rPr lang="ru-RU" sz="2200" dirty="0" smtClean="0">
                <a:cs typeface="Times New Roman" panose="02020603050405020304" pitchFamily="18" charset="0"/>
              </a:rPr>
              <a:t>Решение </a:t>
            </a:r>
            <a:r>
              <a:rPr lang="ru-RU" sz="2200" dirty="0">
                <a:cs typeface="Times New Roman" panose="02020603050405020304" pitchFamily="18" charset="0"/>
              </a:rPr>
              <a:t>головоломок тренирует память, развивает логическое </a:t>
            </a:r>
            <a:r>
              <a:rPr lang="ru-RU" sz="2200" dirty="0" smtClean="0">
                <a:cs typeface="Times New Roman" panose="02020603050405020304" pitchFamily="18" charset="0"/>
              </a:rPr>
              <a:t>и</a:t>
            </a:r>
            <a:r>
              <a:rPr lang="en-US" sz="2200" dirty="0" smtClean="0">
                <a:cs typeface="Times New Roman" panose="02020603050405020304" pitchFamily="18" charset="0"/>
              </a:rPr>
              <a:t> </a:t>
            </a:r>
            <a:r>
              <a:rPr lang="ru-RU" sz="2200" dirty="0" smtClean="0">
                <a:cs typeface="Times New Roman" panose="02020603050405020304" pitchFamily="18" charset="0"/>
              </a:rPr>
              <a:t>образное </a:t>
            </a:r>
            <a:r>
              <a:rPr lang="ru-RU" sz="2200" dirty="0">
                <a:cs typeface="Times New Roman" panose="02020603050405020304" pitchFamily="18" charset="0"/>
              </a:rPr>
              <a:t>мышление и математические способности, заставляет активно работать воображение. </a:t>
            </a:r>
            <a:r>
              <a:rPr lang="ru-RU" sz="2200" dirty="0" smtClean="0">
                <a:cs typeface="Times New Roman" panose="02020603050405020304" pitchFamily="18" charset="0"/>
              </a:rPr>
              <a:t>А также приносит </a:t>
            </a:r>
            <a:r>
              <a:rPr lang="ru-RU" sz="2200" dirty="0">
                <a:cs typeface="Times New Roman" panose="02020603050405020304" pitchFamily="18" charset="0"/>
              </a:rPr>
              <a:t>много пользы и удовольствия </a:t>
            </a:r>
            <a:r>
              <a:rPr lang="ru-RU" sz="2200" dirty="0" smtClean="0">
                <a:cs typeface="Times New Roman" panose="02020603050405020304" pitchFamily="18" charset="0"/>
              </a:rPr>
              <a:t>как детям, так и взрослым.</a:t>
            </a:r>
          </a:p>
        </p:txBody>
      </p:sp>
    </p:spTree>
    <p:extLst>
      <p:ext uri="{BB962C8B-B14F-4D97-AF65-F5344CB8AC3E}">
        <p14:creationId xmlns:p14="http://schemas.microsoft.com/office/powerpoint/2010/main" val="3897320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8229600" cy="792162"/>
          </a:xfrm>
        </p:spPr>
        <p:txBody>
          <a:bodyPr>
            <a:normAutofit/>
          </a:bodyPr>
          <a:lstStyle/>
          <a:p>
            <a:pPr fontAlgn="auto">
              <a:spcAft>
                <a:spcPts val="0"/>
              </a:spcAft>
              <a:defRPr/>
            </a:pPr>
            <a:r>
              <a:rPr lang="ru-RU" altLang="ru-RU" dirty="0" smtClean="0">
                <a:solidFill>
                  <a:schemeClr val="tx1"/>
                </a:solidFill>
              </a:rPr>
              <a:t>Источники информации:</a:t>
            </a:r>
          </a:p>
        </p:txBody>
      </p:sp>
      <p:sp>
        <p:nvSpPr>
          <p:cNvPr id="74754" name="Rectangle 3"/>
          <p:cNvSpPr>
            <a:spLocks noGrp="1" noChangeArrowheads="1"/>
          </p:cNvSpPr>
          <p:nvPr>
            <p:ph idx="1"/>
          </p:nvPr>
        </p:nvSpPr>
        <p:spPr>
          <a:xfrm>
            <a:off x="251520" y="1196752"/>
            <a:ext cx="8748464" cy="4525963"/>
          </a:xfrm>
        </p:spPr>
        <p:txBody>
          <a:bodyPr>
            <a:normAutofit fontScale="70000" lnSpcReduction="20000"/>
          </a:bodyPr>
          <a:lstStyle/>
          <a:p>
            <a:pPr marL="457200" indent="-457200">
              <a:buFont typeface="Wingdings" pitchFamily="2" charset="2"/>
              <a:buChar char="q"/>
            </a:pPr>
            <a:endParaRPr lang="ru-RU" altLang="ru-RU" sz="1000" b="1" dirty="0" smtClean="0">
              <a:latin typeface="Times New Roman" panose="02020603050405020304" pitchFamily="18" charset="0"/>
              <a:cs typeface="Times New Roman" panose="02020603050405020304" pitchFamily="18" charset="0"/>
              <a:hlinkClick r:id="rId2"/>
            </a:endParaRPr>
          </a:p>
          <a:p>
            <a:pPr marL="457200" lvl="0" indent="-457200">
              <a:buFont typeface="+mj-lt"/>
              <a:buAutoNum type="arabicPeriod"/>
            </a:pPr>
            <a:r>
              <a:rPr lang="ru-RU" altLang="ru-RU" sz="2000" dirty="0" smtClean="0">
                <a:solidFill>
                  <a:prstClr val="black"/>
                </a:solidFill>
                <a:latin typeface="Times New Roman" panose="02020603050405020304" pitchFamily="18" charset="0"/>
                <a:cs typeface="Times New Roman" panose="02020603050405020304" pitchFamily="18" charset="0"/>
              </a:rPr>
              <a:t>История головоломок. Электронный ресурс. Режим доступа: </a:t>
            </a:r>
            <a:r>
              <a:rPr lang="ru-RU" altLang="ru-RU" sz="2000" dirty="0" smtClean="0">
                <a:latin typeface="Times New Roman" panose="02020603050405020304" pitchFamily="18" charset="0"/>
                <a:cs typeface="Times New Roman" panose="02020603050405020304" pitchFamily="18" charset="0"/>
              </a:rPr>
              <a:t> </a:t>
            </a:r>
            <a:r>
              <a:rPr lang="en-US" altLang="ru-RU" sz="2000" u="sng" dirty="0" smtClean="0">
                <a:latin typeface="Times New Roman" panose="02020603050405020304" pitchFamily="18" charset="0"/>
                <a:cs typeface="Times New Roman" panose="02020603050405020304" pitchFamily="18" charset="0"/>
                <a:hlinkClick r:id="rId3"/>
              </a:rPr>
              <a:t>http</a:t>
            </a:r>
            <a:r>
              <a:rPr lang="en-US" altLang="ru-RU" sz="2000" u="sng" dirty="0">
                <a:latin typeface="Times New Roman" panose="02020603050405020304" pitchFamily="18" charset="0"/>
                <a:cs typeface="Times New Roman" panose="02020603050405020304" pitchFamily="18" charset="0"/>
                <a:hlinkClick r:id="rId3"/>
              </a:rPr>
              <a:t>://</a:t>
            </a:r>
            <a:r>
              <a:rPr lang="en-US" altLang="ru-RU" sz="2000" u="sng" dirty="0" smtClean="0">
                <a:latin typeface="Times New Roman" panose="02020603050405020304" pitchFamily="18" charset="0"/>
                <a:cs typeface="Times New Roman" panose="02020603050405020304" pitchFamily="18" charset="0"/>
                <a:hlinkClick r:id="rId3"/>
              </a:rPr>
              <a:t>twistypuzzles.ru/forum/index.php?topic=144.0</a:t>
            </a:r>
            <a:endParaRPr lang="ru-RU" altLang="ru-RU" sz="2000" u="sng"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ru-RU" altLang="ru-RU" sz="2000" dirty="0" smtClean="0">
                <a:latin typeface="Times New Roman" panose="02020603050405020304" pitchFamily="18" charset="0"/>
                <a:cs typeface="Times New Roman" panose="02020603050405020304" pitchFamily="18" charset="0"/>
              </a:rPr>
              <a:t>Библиотека </a:t>
            </a:r>
            <a:r>
              <a:rPr lang="en-US" altLang="ru-RU" sz="2000" dirty="0" smtClean="0">
                <a:latin typeface="Times New Roman" panose="02020603050405020304" pitchFamily="18" charset="0"/>
                <a:cs typeface="Times New Roman" panose="02020603050405020304" pitchFamily="18" charset="0"/>
              </a:rPr>
              <a:t>razlib.ru </a:t>
            </a:r>
            <a:r>
              <a:rPr lang="ru-RU" altLang="ru-RU" sz="2000" dirty="0" smtClean="0">
                <a:latin typeface="Times New Roman" panose="02020603050405020304" pitchFamily="18" charset="0"/>
                <a:cs typeface="Times New Roman" panose="02020603050405020304" pitchFamily="18" charset="0"/>
              </a:rPr>
              <a:t>«Глава 22: Занимательная топология»: </a:t>
            </a:r>
            <a:r>
              <a:rPr lang="en-US" altLang="ru-RU" sz="2000" u="sng" dirty="0" smtClean="0">
                <a:latin typeface="Times New Roman" panose="02020603050405020304" pitchFamily="18" charset="0"/>
                <a:cs typeface="Times New Roman" panose="02020603050405020304" pitchFamily="18" charset="0"/>
                <a:hlinkClick r:id="rId2"/>
              </a:rPr>
              <a:t>http</a:t>
            </a:r>
            <a:r>
              <a:rPr lang="en-US" altLang="ru-RU" sz="2000" u="sng" dirty="0">
                <a:latin typeface="Times New Roman" panose="02020603050405020304" pitchFamily="18" charset="0"/>
                <a:cs typeface="Times New Roman" panose="02020603050405020304" pitchFamily="18" charset="0"/>
                <a:hlinkClick r:id="rId2"/>
              </a:rPr>
              <a:t>://</a:t>
            </a:r>
            <a:r>
              <a:rPr lang="en-US" altLang="ru-RU" sz="2000" u="sng" dirty="0" smtClean="0">
                <a:latin typeface="Times New Roman" panose="02020603050405020304" pitchFamily="18" charset="0"/>
                <a:cs typeface="Times New Roman" panose="02020603050405020304" pitchFamily="18" charset="0"/>
                <a:hlinkClick r:id="rId2"/>
              </a:rPr>
              <a:t>www.razlib.ru/matematika/matematicheskie_golovolomki_i_razvlechenija/p24.php</a:t>
            </a:r>
            <a:endParaRPr lang="ru-RU" altLang="ru-RU" sz="2000" u="sng"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000" dirty="0" smtClean="0">
                <a:latin typeface="Times New Roman" panose="02020603050405020304" pitchFamily="18" charset="0"/>
                <a:cs typeface="Times New Roman" panose="02020603050405020304" pitchFamily="18" charset="0"/>
              </a:rPr>
              <a:t>Принцип </a:t>
            </a:r>
            <a:r>
              <a:rPr lang="ru-RU" sz="2000" dirty="0">
                <a:latin typeface="Times New Roman" panose="02020603050405020304" pitchFamily="18" charset="0"/>
                <a:cs typeface="Times New Roman" panose="02020603050405020304" pitchFamily="18" charset="0"/>
              </a:rPr>
              <a:t>Дирихле или "клетки" и "</a:t>
            </a:r>
            <a:r>
              <a:rPr lang="ru-RU" sz="2000" dirty="0" smtClean="0">
                <a:latin typeface="Times New Roman" panose="02020603050405020304" pitchFamily="18" charset="0"/>
                <a:cs typeface="Times New Roman" panose="02020603050405020304" pitchFamily="18" charset="0"/>
              </a:rPr>
              <a:t>зайцы. </a:t>
            </a:r>
            <a:r>
              <a:rPr lang="ru-RU" sz="2000" dirty="0">
                <a:latin typeface="Times New Roman" panose="02020603050405020304" pitchFamily="18" charset="0"/>
                <a:cs typeface="Times New Roman" panose="02020603050405020304" pitchFamily="18" charset="0"/>
              </a:rPr>
              <a:t>Электронный </a:t>
            </a:r>
            <a:r>
              <a:rPr lang="ru-RU" sz="2000" dirty="0" smtClean="0">
                <a:latin typeface="Times New Roman" panose="02020603050405020304" pitchFamily="18" charset="0"/>
                <a:cs typeface="Times New Roman" panose="02020603050405020304" pitchFamily="18" charset="0"/>
              </a:rPr>
              <a:t>ресурс: </a:t>
            </a:r>
            <a:r>
              <a:rPr lang="en-US" altLang="ru-RU" sz="2000" u="sng" dirty="0" smtClean="0">
                <a:latin typeface="Times New Roman" panose="02020603050405020304" pitchFamily="18" charset="0"/>
                <a:cs typeface="Times New Roman" panose="02020603050405020304" pitchFamily="18" charset="0"/>
                <a:hlinkClick r:id="rId4"/>
              </a:rPr>
              <a:t>http</a:t>
            </a:r>
            <a:r>
              <a:rPr lang="en-US" altLang="ru-RU" sz="2000" u="sng" dirty="0">
                <a:latin typeface="Times New Roman" panose="02020603050405020304" pitchFamily="18" charset="0"/>
                <a:cs typeface="Times New Roman" panose="02020603050405020304" pitchFamily="18" charset="0"/>
                <a:hlinkClick r:id="rId4"/>
              </a:rPr>
              <a:t>://</a:t>
            </a:r>
            <a:r>
              <a:rPr lang="en-US" altLang="ru-RU" sz="2000" u="sng" dirty="0" smtClean="0">
                <a:latin typeface="Times New Roman" panose="02020603050405020304" pitchFamily="18" charset="0"/>
                <a:cs typeface="Times New Roman" panose="02020603050405020304" pitchFamily="18" charset="0"/>
                <a:hlinkClick r:id="rId4"/>
              </a:rPr>
              <a:t>free-math.ru/publ/zanimatelnaja_matematika/zanimatelnaja_matematika/princip_dirikhle_ili_quot_kletki_quot_i_quot_zajcy_quot/14-1-0-183</a:t>
            </a:r>
            <a:endParaRPr lang="ru-RU" altLang="ru-RU" sz="20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000" dirty="0">
                <a:latin typeface="Times New Roman" panose="02020603050405020304" pitchFamily="18" charset="0"/>
                <a:cs typeface="Times New Roman" panose="02020603050405020304" pitchFamily="18" charset="0"/>
              </a:rPr>
              <a:t>Головоломки: способы </a:t>
            </a:r>
            <a:r>
              <a:rPr lang="ru-RU" sz="2000" dirty="0" smtClean="0">
                <a:latin typeface="Times New Roman" panose="02020603050405020304" pitchFamily="18" charset="0"/>
                <a:cs typeface="Times New Roman" panose="02020603050405020304" pitchFamily="18" charset="0"/>
              </a:rPr>
              <a:t>решения. Электронный ресурс: </a:t>
            </a:r>
            <a:r>
              <a:rPr lang="en-US" altLang="ru-RU" sz="2000" u="sng" dirty="0" smtClean="0">
                <a:latin typeface="Times New Roman" panose="02020603050405020304" pitchFamily="18" charset="0"/>
                <a:cs typeface="Times New Roman" panose="02020603050405020304" pitchFamily="18" charset="0"/>
                <a:hlinkClick r:id="rId5"/>
              </a:rPr>
              <a:t>http</a:t>
            </a:r>
            <a:r>
              <a:rPr lang="en-US" altLang="ru-RU" sz="2000" u="sng" dirty="0">
                <a:latin typeface="Times New Roman" panose="02020603050405020304" pitchFamily="18" charset="0"/>
                <a:cs typeface="Times New Roman" panose="02020603050405020304" pitchFamily="18" charset="0"/>
                <a:hlinkClick r:id="rId5"/>
              </a:rPr>
              <a:t>://</a:t>
            </a:r>
            <a:r>
              <a:rPr lang="en-US" altLang="ru-RU" sz="2000" u="sng" dirty="0" smtClean="0">
                <a:latin typeface="Times New Roman" panose="02020603050405020304" pitchFamily="18" charset="0"/>
                <a:cs typeface="Times New Roman" panose="02020603050405020304" pitchFamily="18" charset="0"/>
                <a:hlinkClick r:id="rId5"/>
              </a:rPr>
              <a:t>annimon.com/article/478</a:t>
            </a:r>
            <a:endParaRPr lang="ru-RU" altLang="ru-RU" sz="2000" u="sng"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altLang="ru-RU" sz="2000" u="sng" dirty="0" smtClean="0">
                <a:latin typeface="Times New Roman" panose="02020603050405020304" pitchFamily="18" charset="0"/>
                <a:cs typeface="Times New Roman" panose="02020603050405020304" pitchFamily="18" charset="0"/>
                <a:hlinkClick r:id="rId6"/>
              </a:rPr>
              <a:t>http</a:t>
            </a:r>
            <a:r>
              <a:rPr lang="en-US" altLang="ru-RU" sz="2000" u="sng" dirty="0">
                <a:latin typeface="Times New Roman" panose="02020603050405020304" pitchFamily="18" charset="0"/>
                <a:cs typeface="Times New Roman" panose="02020603050405020304" pitchFamily="18" charset="0"/>
                <a:hlinkClick r:id="rId6"/>
              </a:rPr>
              <a:t>://</a:t>
            </a:r>
            <a:r>
              <a:rPr lang="en-US" altLang="ru-RU" sz="2000" u="sng" dirty="0" smtClean="0">
                <a:latin typeface="Times New Roman" panose="02020603050405020304" pitchFamily="18" charset="0"/>
                <a:cs typeface="Times New Roman" panose="02020603050405020304" pitchFamily="18" charset="0"/>
                <a:hlinkClick r:id="rId6"/>
              </a:rPr>
              <a:t>www.igroved.ru/articles/igroved_thinkfun-and-bondibon5.php</a:t>
            </a:r>
            <a:endParaRPr lang="ru-RU" altLang="ru-RU" sz="2000" u="sng"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000" dirty="0" smtClean="0">
                <a:latin typeface="Times New Roman" panose="02020603050405020304" pitchFamily="18" charset="0"/>
                <a:cs typeface="Times New Roman" panose="02020603050405020304" pitchFamily="18" charset="0"/>
              </a:rPr>
              <a:t>Энциклопедия «Мир головоломок». Электронный ресурс, режим доступа: </a:t>
            </a:r>
            <a:r>
              <a:rPr lang="en-US" sz="2000" u="sng" dirty="0" smtClean="0">
                <a:latin typeface="Times New Roman" panose="02020603050405020304" pitchFamily="18" charset="0"/>
                <a:cs typeface="Times New Roman" panose="02020603050405020304" pitchFamily="18" charset="0"/>
                <a:hlinkClick r:id="rId7"/>
              </a:rPr>
              <a:t>http</a:t>
            </a:r>
            <a:r>
              <a:rPr lang="en-US" sz="2000" u="sng" dirty="0">
                <a:latin typeface="Times New Roman" panose="02020603050405020304" pitchFamily="18" charset="0"/>
                <a:cs typeface="Times New Roman" panose="02020603050405020304" pitchFamily="18" charset="0"/>
                <a:hlinkClick r:id="rId7"/>
              </a:rPr>
              <a:t>://</a:t>
            </a:r>
            <a:r>
              <a:rPr lang="en-US" sz="2000" u="sng" dirty="0" smtClean="0">
                <a:latin typeface="Times New Roman" panose="02020603050405020304" pitchFamily="18" charset="0"/>
                <a:cs typeface="Times New Roman" panose="02020603050405020304" pitchFamily="18" charset="0"/>
                <a:hlinkClick r:id="rId7"/>
              </a:rPr>
              <a:t>puzzlepedia.ru/mehanicheskie-golovolomki.html</a:t>
            </a:r>
            <a:endParaRPr lang="ru-RU" sz="2000" u="sng"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000" i="0" dirty="0" smtClean="0">
                <a:latin typeface="Times New Roman" panose="02020603050405020304" pitchFamily="18" charset="0"/>
                <a:cs typeface="Times New Roman" panose="02020603050405020304" pitchFamily="18" charset="0"/>
              </a:rPr>
              <a:t>Логические задачи и головоломки, электронный ресурс, режим доступа: </a:t>
            </a:r>
            <a:r>
              <a:rPr lang="en-US" sz="2000" u="sng" dirty="0" smtClean="0">
                <a:latin typeface="Times New Roman" panose="02020603050405020304" pitchFamily="18" charset="0"/>
                <a:cs typeface="Times New Roman" panose="02020603050405020304" pitchFamily="18" charset="0"/>
                <a:hlinkClick r:id="rId8"/>
              </a:rPr>
              <a:t>http</a:t>
            </a:r>
            <a:r>
              <a:rPr lang="en-US" sz="2000" u="sng" dirty="0">
                <a:latin typeface="Times New Roman" panose="02020603050405020304" pitchFamily="18" charset="0"/>
                <a:cs typeface="Times New Roman" panose="02020603050405020304" pitchFamily="18" charset="0"/>
                <a:hlinkClick r:id="rId8"/>
              </a:rPr>
              <a:t>://</a:t>
            </a:r>
            <a:r>
              <a:rPr lang="en-US" sz="2000" u="sng" dirty="0" smtClean="0">
                <a:latin typeface="Times New Roman" panose="02020603050405020304" pitchFamily="18" charset="0"/>
                <a:cs typeface="Times New Roman" panose="02020603050405020304" pitchFamily="18" charset="0"/>
                <a:hlinkClick r:id="rId8"/>
              </a:rPr>
              <a:t>www.smekalka.pp.ru/math_dir.html</a:t>
            </a:r>
            <a:endParaRPr lang="ru-RU" sz="2000" u="sng"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ru-RU" altLang="ru-RU" sz="2000" dirty="0">
                <a:latin typeface="Times New Roman" panose="02020603050405020304" pitchFamily="18" charset="0"/>
                <a:cs typeface="Times New Roman" panose="02020603050405020304" pitchFamily="18" charset="0"/>
              </a:rPr>
              <a:t>Головоломки. Электронный ресурс: </a:t>
            </a:r>
            <a:r>
              <a:rPr lang="en-US" altLang="ru-RU" sz="2000" dirty="0">
                <a:latin typeface="Times New Roman" panose="02020603050405020304" pitchFamily="18" charset="0"/>
                <a:cs typeface="Times New Roman" panose="02020603050405020304" pitchFamily="18" charset="0"/>
              </a:rPr>
              <a:t>http://</a:t>
            </a:r>
            <a:r>
              <a:rPr lang="en-US" altLang="ru-RU" sz="2000" dirty="0" smtClean="0">
                <a:latin typeface="Times New Roman" panose="02020603050405020304" pitchFamily="18" charset="0"/>
                <a:cs typeface="Times New Roman" panose="02020603050405020304" pitchFamily="18" charset="0"/>
              </a:rPr>
              <a:t>k16-omsk.ru/project/golovo/01.htm</a:t>
            </a:r>
            <a:endParaRPr lang="ru-RU" altLang="ru-RU" sz="20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ru-RU" altLang="ru-RU" sz="2000" dirty="0" smtClean="0">
                <a:latin typeface="Times New Roman" panose="02020603050405020304" pitchFamily="18" charset="0"/>
                <a:cs typeface="Times New Roman" panose="02020603050405020304" pitchFamily="18" charset="0"/>
              </a:rPr>
              <a:t>Что такое алгоритм? Электронный ресурс. </a:t>
            </a:r>
            <a:r>
              <a:rPr lang="en-US" altLang="ru-RU" sz="2000" dirty="0" smtClean="0">
                <a:latin typeface="Times New Roman" panose="02020603050405020304" pitchFamily="18" charset="0"/>
                <a:cs typeface="Times New Roman" panose="02020603050405020304" pitchFamily="18" charset="0"/>
                <a:hlinkClick r:id="rId9"/>
              </a:rPr>
              <a:t>http</a:t>
            </a:r>
            <a:r>
              <a:rPr lang="en-US" altLang="ru-RU" sz="2000" dirty="0">
                <a:latin typeface="Times New Roman" panose="02020603050405020304" pitchFamily="18" charset="0"/>
                <a:cs typeface="Times New Roman" panose="02020603050405020304" pitchFamily="18" charset="0"/>
                <a:hlinkClick r:id="rId9"/>
              </a:rPr>
              <a:t>://</a:t>
            </a:r>
            <a:r>
              <a:rPr lang="en-US" altLang="ru-RU" sz="2000" dirty="0" smtClean="0">
                <a:latin typeface="Times New Roman" panose="02020603050405020304" pitchFamily="18" charset="0"/>
                <a:cs typeface="Times New Roman" panose="02020603050405020304" pitchFamily="18" charset="0"/>
                <a:hlinkClick r:id="rId9"/>
              </a:rPr>
              <a:t>pco.iis.nsk.su/ICP/Introduction/dd1/node3.html</a:t>
            </a:r>
            <a:endParaRPr lang="en-US" altLang="ru-RU" sz="20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ru-RU" altLang="ru-RU" sz="2000" dirty="0" smtClean="0">
                <a:latin typeface="Times New Roman" panose="02020603050405020304" pitchFamily="18" charset="0"/>
                <a:cs typeface="Times New Roman" panose="02020603050405020304" pitchFamily="18" charset="0"/>
              </a:rPr>
              <a:t>Журнал «Занимательные головоломки», 2013, №48.</a:t>
            </a:r>
          </a:p>
          <a:p>
            <a:pPr marL="457200" indent="-457200">
              <a:buFont typeface="+mj-lt"/>
              <a:buAutoNum type="arabicPeriod"/>
            </a:pPr>
            <a:r>
              <a:rPr lang="ru-RU" altLang="ru-RU" sz="2000" dirty="0">
                <a:latin typeface="Times New Roman" panose="02020603050405020304" pitchFamily="18" charset="0"/>
                <a:cs typeface="Times New Roman" panose="02020603050405020304" pitchFamily="18" charset="0"/>
              </a:rPr>
              <a:t>А. Т. </a:t>
            </a:r>
            <a:r>
              <a:rPr lang="ru-RU" altLang="ru-RU" sz="2000" dirty="0" smtClean="0">
                <a:latin typeface="Times New Roman" panose="02020603050405020304" pitchFamily="18" charset="0"/>
                <a:cs typeface="Times New Roman" panose="02020603050405020304" pitchFamily="18" charset="0"/>
              </a:rPr>
              <a:t>Калинин, </a:t>
            </a:r>
            <a:r>
              <a:rPr lang="ru-RU" altLang="ru-RU" sz="2000" dirty="0">
                <a:latin typeface="Times New Roman" panose="02020603050405020304" pitchFamily="18" charset="0"/>
                <a:cs typeface="Times New Roman" panose="02020603050405020304" pitchFamily="18" charset="0"/>
              </a:rPr>
              <a:t>Головоломки из пуговиц и ниток; проволоки, бечёвок и </a:t>
            </a:r>
            <a:r>
              <a:rPr lang="ru-RU" altLang="ru-RU" sz="2000" dirty="0" smtClean="0">
                <a:latin typeface="Times New Roman" panose="02020603050405020304" pitchFamily="18" charset="0"/>
                <a:cs typeface="Times New Roman" panose="02020603050405020304" pitchFamily="18" charset="0"/>
              </a:rPr>
              <a:t>шнурков, электронный ресурс. Режим доступа: </a:t>
            </a:r>
            <a:r>
              <a:rPr lang="en-US" altLang="ru-RU" sz="2000" dirty="0" smtClean="0">
                <a:latin typeface="Times New Roman" panose="02020603050405020304" pitchFamily="18" charset="0"/>
                <a:cs typeface="Times New Roman" panose="02020603050405020304" pitchFamily="18" charset="0"/>
                <a:hlinkClick r:id="rId10"/>
              </a:rPr>
              <a:t>http</a:t>
            </a:r>
            <a:r>
              <a:rPr lang="en-US" altLang="ru-RU" sz="2000" dirty="0">
                <a:latin typeface="Times New Roman" panose="02020603050405020304" pitchFamily="18" charset="0"/>
                <a:cs typeface="Times New Roman" panose="02020603050405020304" pitchFamily="18" charset="0"/>
                <a:hlinkClick r:id="rId10"/>
              </a:rPr>
              <a:t>://ipuzzles.ru/topological-puzzles/kalinin-puzzles-from-buttons-threads-wire-laces/#</a:t>
            </a:r>
            <a:r>
              <a:rPr lang="en-US" altLang="ru-RU" sz="2000" dirty="0" smtClean="0">
                <a:latin typeface="Times New Roman" panose="02020603050405020304" pitchFamily="18" charset="0"/>
                <a:cs typeface="Times New Roman" panose="02020603050405020304" pitchFamily="18" charset="0"/>
                <a:hlinkClick r:id="rId10"/>
              </a:rPr>
              <a:t>more-190</a:t>
            </a:r>
            <a:endParaRPr lang="ru-RU" altLang="ru-RU" sz="20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ru-RU" altLang="ru-RU" sz="2000" dirty="0" smtClean="0">
                <a:latin typeface="Times New Roman" panose="02020603050405020304" pitchFamily="18" charset="0"/>
                <a:cs typeface="Times New Roman" panose="02020603050405020304" pitchFamily="18" charset="0"/>
              </a:rPr>
              <a:t>Журнал «Первое сентября», 2014, №11, Н.И. </a:t>
            </a:r>
            <a:r>
              <a:rPr lang="ru-RU" altLang="ru-RU" sz="2000" dirty="0">
                <a:latin typeface="Times New Roman" panose="02020603050405020304" pitchFamily="18" charset="0"/>
                <a:cs typeface="Times New Roman" panose="02020603050405020304" pitchFamily="18" charset="0"/>
              </a:rPr>
              <a:t>Авилов </a:t>
            </a:r>
            <a:r>
              <a:rPr lang="ru-RU" altLang="ru-RU" sz="2000" dirty="0" smtClean="0">
                <a:latin typeface="Times New Roman" panose="02020603050405020304" pitchFamily="18" charset="0"/>
                <a:cs typeface="Times New Roman" panose="02020603050405020304" pitchFamily="18" charset="0"/>
              </a:rPr>
              <a:t>«</a:t>
            </a:r>
            <a:r>
              <a:rPr lang="ru-RU" altLang="ru-RU" sz="2000" dirty="0">
                <a:latin typeface="Times New Roman" panose="02020603050405020304" pitchFamily="18" charset="0"/>
                <a:cs typeface="Times New Roman" panose="02020603050405020304" pitchFamily="18" charset="0"/>
              </a:rPr>
              <a:t>Две подковы» на </a:t>
            </a:r>
            <a:r>
              <a:rPr lang="ru-RU" altLang="ru-RU" sz="2000" dirty="0" smtClean="0">
                <a:latin typeface="Times New Roman" panose="02020603050405020304" pitchFamily="18" charset="0"/>
                <a:cs typeface="Times New Roman" panose="02020603050405020304" pitchFamily="18" charset="0"/>
              </a:rPr>
              <a:t>счастье.</a:t>
            </a:r>
          </a:p>
          <a:p>
            <a:pPr marL="457200" indent="-457200">
              <a:buFont typeface="+mj-lt"/>
              <a:buAutoNum type="arabicPeriod"/>
            </a:pPr>
            <a:r>
              <a:rPr lang="ru-RU" altLang="ru-RU" sz="2000" dirty="0" smtClean="0">
                <a:latin typeface="Times New Roman" panose="02020603050405020304" pitchFamily="18" charset="0"/>
                <a:cs typeface="Times New Roman" panose="02020603050405020304" pitchFamily="18" charset="0"/>
              </a:rPr>
              <a:t>Толковый словарь русского языка </a:t>
            </a:r>
            <a:r>
              <a:rPr lang="en-US" altLang="ru-RU" sz="2000" dirty="0">
                <a:latin typeface="Times New Roman" panose="02020603050405020304" pitchFamily="18" charset="0"/>
                <a:cs typeface="Times New Roman" panose="02020603050405020304" pitchFamily="18" charset="0"/>
                <a:hlinkClick r:id="rId11"/>
              </a:rPr>
              <a:t>http://tolkslovar.ru</a:t>
            </a:r>
            <a:r>
              <a:rPr lang="en-US" altLang="ru-RU" sz="2000" dirty="0" smtClean="0">
                <a:latin typeface="Times New Roman" panose="02020603050405020304" pitchFamily="18" charset="0"/>
                <a:cs typeface="Times New Roman" panose="02020603050405020304" pitchFamily="18" charset="0"/>
                <a:hlinkClick r:id="rId11"/>
              </a:rPr>
              <a:t>/</a:t>
            </a:r>
            <a:r>
              <a:rPr lang="ru-RU" altLang="ru-RU" sz="2000" dirty="0" smtClean="0">
                <a:latin typeface="Times New Roman" panose="02020603050405020304" pitchFamily="18" charset="0"/>
                <a:cs typeface="Times New Roman" panose="02020603050405020304" pitchFamily="18" charset="0"/>
              </a:rPr>
              <a:t> </a:t>
            </a:r>
          </a:p>
          <a:p>
            <a:pPr marL="457200" indent="-457200">
              <a:buFont typeface="+mj-lt"/>
              <a:buAutoNum type="arabicPeriod"/>
            </a:pPr>
            <a:endParaRPr lang="ru-RU" altLang="ru-RU" sz="20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ru-RU" sz="2000" u="sng"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ru-RU" sz="2000" dirty="0"/>
          </a:p>
          <a:p>
            <a:pPr marL="457200" indent="-457200">
              <a:buFont typeface="Wingdings" pitchFamily="2" charset="2"/>
              <a:buChar char="q"/>
            </a:pPr>
            <a:endParaRPr lang="ru-RU" sz="2000" i="0" dirty="0" smtClean="0">
              <a:latin typeface="+mn-lt"/>
            </a:endParaRPr>
          </a:p>
          <a:p>
            <a:pPr marL="457200" indent="-457200">
              <a:buFont typeface="Wingdings" pitchFamily="2" charset="2"/>
              <a:buChar char="q"/>
            </a:pPr>
            <a:endParaRPr lang="ru-RU" altLang="ru-RU" sz="2000" dirty="0" smtClean="0">
              <a:latin typeface="Times New Roman" panose="02020603050405020304" pitchFamily="18" charset="0"/>
              <a:cs typeface="Times New Roman" panose="02020603050405020304" pitchFamily="18" charset="0"/>
            </a:endParaRPr>
          </a:p>
          <a:p>
            <a:pPr marL="457200" indent="-457200">
              <a:buFont typeface="Wingdings" pitchFamily="2" charset="2"/>
              <a:buChar char="q"/>
            </a:pPr>
            <a:endParaRPr lang="ru-RU" alt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2433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62064"/>
            <a:ext cx="8229600" cy="1143000"/>
          </a:xfrm>
        </p:spPr>
        <p:txBody>
          <a:bodyPr>
            <a:normAutofit/>
          </a:bodyPr>
          <a:lstStyle/>
          <a:p>
            <a:r>
              <a:rPr lang="ru-RU" sz="6600" dirty="0" smtClean="0"/>
              <a:t>Спасибо за внимание</a:t>
            </a:r>
            <a:endParaRPr lang="ru-RU" sz="6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0" y="3429000"/>
            <a:ext cx="9144000" cy="0"/>
          </a:xfrm>
          <a:prstGeom prst="rect">
            <a:avLst/>
          </a:prstGeom>
          <a:noFill/>
          <a:ln w="9525">
            <a:noFill/>
            <a:miter lim="800000"/>
            <a:headEnd/>
            <a:tailEnd/>
          </a:ln>
        </p:spPr>
        <p:txBody>
          <a:bodyPr wrap="none" bIns="66654" anchor="ctr">
            <a:spAutoFit/>
          </a:bodyPr>
          <a:lstStyle/>
          <a:p>
            <a:endParaRPr lang="ru-RU" altLang="ru-RU" i="0"/>
          </a:p>
        </p:txBody>
      </p:sp>
      <p:sp>
        <p:nvSpPr>
          <p:cNvPr id="17412" name="Rectangle 4"/>
          <p:cNvSpPr>
            <a:spLocks noChangeArrowheads="1"/>
          </p:cNvSpPr>
          <p:nvPr/>
        </p:nvSpPr>
        <p:spPr bwMode="auto">
          <a:xfrm>
            <a:off x="0" y="0"/>
            <a:ext cx="9144000" cy="0"/>
          </a:xfrm>
          <a:prstGeom prst="rect">
            <a:avLst/>
          </a:prstGeom>
          <a:noFill/>
          <a:ln w="9525">
            <a:noFill/>
            <a:miter lim="800000"/>
            <a:headEnd/>
            <a:tailEnd/>
          </a:ln>
        </p:spPr>
        <p:txBody>
          <a:bodyPr wrap="none" bIns="66654" anchor="ctr">
            <a:spAutoFit/>
          </a:bodyPr>
          <a:lstStyle/>
          <a:p>
            <a:endParaRPr lang="ru-RU" altLang="ru-RU" i="0"/>
          </a:p>
        </p:txBody>
      </p:sp>
      <p:sp>
        <p:nvSpPr>
          <p:cNvPr id="11" name="TextBox 10"/>
          <p:cNvSpPr txBox="1"/>
          <p:nvPr/>
        </p:nvSpPr>
        <p:spPr>
          <a:xfrm>
            <a:off x="3155212" y="116632"/>
            <a:ext cx="2612575" cy="707886"/>
          </a:xfrm>
          <a:prstGeom prst="rect">
            <a:avLst/>
          </a:prstGeom>
          <a:noFill/>
        </p:spPr>
        <p:txBody>
          <a:bodyPr wrap="none" rtlCol="0">
            <a:spAutoFit/>
          </a:bodyPr>
          <a:lstStyle/>
          <a:p>
            <a:pPr algn="ctr"/>
            <a:r>
              <a:rPr lang="ru-RU" sz="4000" b="1" i="0" dirty="0" smtClean="0">
                <a:latin typeface="+mj-lt"/>
                <a:cs typeface="Arial" pitchFamily="34" charset="0"/>
              </a:rPr>
              <a:t>Аннотация</a:t>
            </a:r>
            <a:endParaRPr lang="ru-RU" sz="4000" b="1" i="0" dirty="0">
              <a:latin typeface="+mj-lt"/>
              <a:cs typeface="Arial" pitchFamily="34" charset="0"/>
            </a:endParaRPr>
          </a:p>
        </p:txBody>
      </p:sp>
      <p:sp>
        <p:nvSpPr>
          <p:cNvPr id="9" name="Прямоугольник 8"/>
          <p:cNvSpPr/>
          <p:nvPr/>
        </p:nvSpPr>
        <p:spPr>
          <a:xfrm>
            <a:off x="251520" y="761059"/>
            <a:ext cx="8568952" cy="3237809"/>
          </a:xfrm>
          <a:prstGeom prst="rect">
            <a:avLst/>
          </a:prstGeom>
        </p:spPr>
        <p:txBody>
          <a:bodyPr wrap="square">
            <a:spAutoFit/>
          </a:bodyPr>
          <a:lstStyle/>
          <a:p>
            <a:r>
              <a:rPr lang="ru-RU" sz="2400" b="1" dirty="0"/>
              <a:t>Главной целью </a:t>
            </a:r>
            <a:r>
              <a:rPr lang="ru-RU" sz="2400" dirty="0"/>
              <a:t>этой работы является создание классификации головоломок, помогающей </a:t>
            </a:r>
            <a:r>
              <a:rPr lang="ru-RU" sz="2400" dirty="0" smtClean="0"/>
              <a:t>определить устройство и  принципы их решения.</a:t>
            </a:r>
          </a:p>
          <a:p>
            <a:endParaRPr lang="ru-RU" sz="2400" dirty="0" smtClean="0"/>
          </a:p>
          <a:p>
            <a:r>
              <a:rPr lang="ru-RU" altLang="ru-RU" sz="2200" b="1" i="0" dirty="0" smtClean="0">
                <a:latin typeface="+mn-lt"/>
                <a:cs typeface="FreesiaUPC" pitchFamily="34" charset="-34"/>
              </a:rPr>
              <a:t> </a:t>
            </a:r>
            <a:r>
              <a:rPr lang="ru-RU" altLang="ru-RU" sz="2400" b="1" i="0" dirty="0" smtClean="0">
                <a:latin typeface="+mn-lt"/>
                <a:cs typeface="Arial" panose="020B0604020202020204" pitchFamily="34" charset="0"/>
              </a:rPr>
              <a:t>Объект исследования: </a:t>
            </a:r>
            <a:r>
              <a:rPr lang="ru-RU" altLang="ru-RU" sz="2400" i="0" dirty="0" smtClean="0">
                <a:latin typeface="+mn-lt"/>
                <a:cs typeface="Arial" panose="020B0604020202020204" pitchFamily="34" charset="0"/>
              </a:rPr>
              <a:t>головоломки.</a:t>
            </a:r>
          </a:p>
          <a:p>
            <a:endParaRPr lang="ru-RU" altLang="ru-RU" sz="2400" i="0" dirty="0" smtClean="0">
              <a:latin typeface="+mn-lt"/>
              <a:cs typeface="Arial" panose="020B0604020202020204" pitchFamily="34" charset="0"/>
            </a:endParaRPr>
          </a:p>
          <a:p>
            <a:pPr>
              <a:lnSpc>
                <a:spcPct val="80000"/>
              </a:lnSpc>
            </a:pPr>
            <a:r>
              <a:rPr lang="ru-RU" altLang="ru-RU" sz="2400" b="1" i="0" dirty="0" smtClean="0">
                <a:latin typeface="+mn-lt"/>
                <a:cs typeface="Arial" panose="020B0604020202020204" pitchFamily="34" charset="0"/>
              </a:rPr>
              <a:t>Предмет исследования:  </a:t>
            </a:r>
            <a:r>
              <a:rPr lang="ru-RU" altLang="ru-RU" sz="2400" i="0" dirty="0" smtClean="0">
                <a:latin typeface="+mn-lt"/>
                <a:cs typeface="Arial" panose="020B0604020202020204" pitchFamily="34" charset="0"/>
              </a:rPr>
              <a:t>принципы </a:t>
            </a:r>
            <a:r>
              <a:rPr lang="ru-RU" altLang="ru-RU" sz="2400" dirty="0" smtClean="0">
                <a:cs typeface="Arial" panose="020B0604020202020204" pitchFamily="34" charset="0"/>
              </a:rPr>
              <a:t>создания и </a:t>
            </a:r>
            <a:r>
              <a:rPr lang="ru-RU" altLang="ru-RU" sz="2400" i="0" dirty="0" smtClean="0">
                <a:latin typeface="+mn-lt"/>
                <a:cs typeface="Arial" panose="020B0604020202020204" pitchFamily="34" charset="0"/>
              </a:rPr>
              <a:t>решения головоломок.</a:t>
            </a:r>
          </a:p>
          <a:p>
            <a:endParaRPr lang="ru-RU" sz="2200" i="0" dirty="0" smtClean="0">
              <a:latin typeface="+mn-lt"/>
            </a:endParaRPr>
          </a:p>
        </p:txBody>
      </p:sp>
      <p:pic>
        <p:nvPicPr>
          <p:cNvPr id="3074" name="Picture 2" descr="http://shkola7gnomov.ru/upload/iblock/22a/22a50239de0f5509402b50233ba9de4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850735"/>
            <a:ext cx="1846470" cy="255566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9310" t="16818" r="2438" b="35453"/>
          <a:stretch/>
        </p:blipFill>
        <p:spPr bwMode="auto">
          <a:xfrm>
            <a:off x="3820677" y="3998868"/>
            <a:ext cx="3894219" cy="240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364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p:cNvSpPr txBox="1">
            <a:spLocks noChangeArrowheads="1"/>
          </p:cNvSpPr>
          <p:nvPr/>
        </p:nvSpPr>
        <p:spPr bwMode="auto">
          <a:xfrm>
            <a:off x="323850" y="260350"/>
            <a:ext cx="8351838" cy="519113"/>
          </a:xfrm>
          <a:prstGeom prst="rect">
            <a:avLst/>
          </a:prstGeom>
          <a:noFill/>
          <a:ln w="9525">
            <a:noFill/>
            <a:miter lim="800000"/>
            <a:headEnd/>
            <a:tailEnd/>
          </a:ln>
        </p:spPr>
        <p:txBody>
          <a:bodyPr>
            <a:spAutoFit/>
          </a:bodyPr>
          <a:lstStyle/>
          <a:p>
            <a:pPr>
              <a:spcBef>
                <a:spcPct val="50000"/>
              </a:spcBef>
            </a:pPr>
            <a:endParaRPr lang="ru-RU" altLang="ru-RU" sz="2800" i="0"/>
          </a:p>
        </p:txBody>
      </p:sp>
      <p:sp>
        <p:nvSpPr>
          <p:cNvPr id="20482" name="Text Box 3"/>
          <p:cNvSpPr txBox="1">
            <a:spLocks noChangeArrowheads="1"/>
          </p:cNvSpPr>
          <p:nvPr/>
        </p:nvSpPr>
        <p:spPr bwMode="auto">
          <a:xfrm>
            <a:off x="790575" y="333375"/>
            <a:ext cx="8353425" cy="579438"/>
          </a:xfrm>
          <a:prstGeom prst="rect">
            <a:avLst/>
          </a:prstGeom>
          <a:noFill/>
          <a:ln w="9525">
            <a:noFill/>
            <a:miter lim="800000"/>
            <a:headEnd/>
            <a:tailEnd/>
          </a:ln>
        </p:spPr>
        <p:txBody>
          <a:bodyPr>
            <a:spAutoFit/>
          </a:bodyPr>
          <a:lstStyle/>
          <a:p>
            <a:pPr>
              <a:spcBef>
                <a:spcPct val="50000"/>
              </a:spcBef>
            </a:pPr>
            <a:endParaRPr lang="ru-RU" altLang="ru-RU" sz="3200" i="0"/>
          </a:p>
        </p:txBody>
      </p:sp>
      <p:sp>
        <p:nvSpPr>
          <p:cNvPr id="20483" name="Text Box 4"/>
          <p:cNvSpPr txBox="1">
            <a:spLocks noChangeArrowheads="1"/>
          </p:cNvSpPr>
          <p:nvPr/>
        </p:nvSpPr>
        <p:spPr bwMode="auto">
          <a:xfrm>
            <a:off x="143285" y="333375"/>
            <a:ext cx="8712968" cy="4154984"/>
          </a:xfrm>
          <a:prstGeom prst="rect">
            <a:avLst/>
          </a:prstGeom>
          <a:noFill/>
          <a:ln w="9525">
            <a:noFill/>
            <a:miter lim="800000"/>
            <a:headEnd/>
            <a:tailEnd/>
          </a:ln>
        </p:spPr>
        <p:txBody>
          <a:bodyPr wrap="square">
            <a:spAutoFit/>
          </a:bodyPr>
          <a:lstStyle/>
          <a:p>
            <a:pPr marL="355600" indent="-268288"/>
            <a:r>
              <a:rPr lang="ru-RU" altLang="ru-RU" sz="2400" b="1" i="0" dirty="0" smtClean="0">
                <a:latin typeface="+mn-lt"/>
                <a:cs typeface="Arial" panose="020B0604020202020204" pitchFamily="34" charset="0"/>
              </a:rPr>
              <a:t>Гипотеза: </a:t>
            </a:r>
            <a:r>
              <a:rPr lang="ru-RU" altLang="ru-RU" sz="2400" i="0" dirty="0" smtClean="0">
                <a:latin typeface="+mn-lt"/>
                <a:cs typeface="Arial" panose="020B0604020202020204" pitchFamily="34" charset="0"/>
              </a:rPr>
              <a:t>Принципы создания головоломки определяют принципы их решения.</a:t>
            </a:r>
            <a:endParaRPr lang="en-US" altLang="ru-RU" sz="2400" i="0" dirty="0" smtClean="0">
              <a:latin typeface="+mn-lt"/>
              <a:cs typeface="Arial" panose="020B0604020202020204" pitchFamily="34" charset="0"/>
            </a:endParaRPr>
          </a:p>
          <a:p>
            <a:pPr marL="355600" indent="-268288"/>
            <a:r>
              <a:rPr lang="ru-RU" altLang="ru-RU" sz="2400" b="1" i="0" dirty="0" smtClean="0">
                <a:latin typeface="+mn-lt"/>
                <a:cs typeface="Arial" panose="020B0604020202020204" pitchFamily="34" charset="0"/>
              </a:rPr>
              <a:t>Задачи исследования:</a:t>
            </a:r>
            <a:endParaRPr lang="ru-RU" altLang="ru-RU" sz="2400" b="1" i="0" dirty="0">
              <a:latin typeface="+mn-lt"/>
              <a:cs typeface="Arial" panose="020B0604020202020204" pitchFamily="34" charset="0"/>
            </a:endParaRPr>
          </a:p>
          <a:p>
            <a:pPr marL="355600" indent="-268288"/>
            <a:r>
              <a:rPr lang="ru-RU" altLang="ru-RU" sz="2400" i="0" dirty="0">
                <a:cs typeface="Arial" pitchFamily="34" charset="0"/>
              </a:rPr>
              <a:t>1. </a:t>
            </a:r>
            <a:r>
              <a:rPr lang="ru-RU" altLang="ru-RU" sz="2400" i="0" dirty="0" smtClean="0">
                <a:cs typeface="Arial" pitchFamily="34" charset="0"/>
              </a:rPr>
              <a:t>Уточнить понятие головоломки</a:t>
            </a:r>
            <a:endParaRPr lang="ru-RU" altLang="ru-RU" sz="2400" i="0" dirty="0">
              <a:cs typeface="Arial" pitchFamily="34" charset="0"/>
            </a:endParaRPr>
          </a:p>
          <a:p>
            <a:pPr marL="355600" indent="-268288"/>
            <a:r>
              <a:rPr lang="ru-RU" altLang="ru-RU" sz="2400" i="0" dirty="0">
                <a:cs typeface="Arial" pitchFamily="34" charset="0"/>
              </a:rPr>
              <a:t>2. </a:t>
            </a:r>
            <a:r>
              <a:rPr lang="ru-RU" altLang="ru-RU" sz="2400" i="0" dirty="0" smtClean="0">
                <a:cs typeface="Arial" pitchFamily="34" charset="0"/>
              </a:rPr>
              <a:t>Узнать правила классификации и н</a:t>
            </a:r>
            <a:r>
              <a:rPr lang="ru-RU" altLang="ru-RU" sz="2400" dirty="0" smtClean="0">
                <a:cs typeface="Arial" pitchFamily="34" charset="0"/>
              </a:rPr>
              <a:t>айти существующие классификации головоломок. </a:t>
            </a:r>
          </a:p>
          <a:p>
            <a:pPr marL="355600" indent="-268288"/>
            <a:r>
              <a:rPr lang="ru-RU" altLang="ru-RU" sz="2400" i="0" dirty="0" smtClean="0">
                <a:cs typeface="Arial" pitchFamily="34" charset="0"/>
              </a:rPr>
              <a:t>3. Выявить </a:t>
            </a:r>
            <a:r>
              <a:rPr lang="ru-RU" altLang="ru-RU" sz="2400" dirty="0" smtClean="0">
                <a:cs typeface="Arial" pitchFamily="34" charset="0"/>
              </a:rPr>
              <a:t>основные </a:t>
            </a:r>
            <a:r>
              <a:rPr lang="ru-RU" altLang="ru-RU" sz="2400" i="0" dirty="0" smtClean="0">
                <a:cs typeface="Arial" pitchFamily="34" charset="0"/>
              </a:rPr>
              <a:t>принципы решения головоломок</a:t>
            </a:r>
          </a:p>
          <a:p>
            <a:pPr marL="355600" indent="-268288"/>
            <a:r>
              <a:rPr lang="ru-RU" altLang="ru-RU" sz="2400" b="1" dirty="0" smtClean="0">
                <a:cs typeface="Arial" pitchFamily="34" charset="0"/>
              </a:rPr>
              <a:t>4. Создать </a:t>
            </a:r>
            <a:r>
              <a:rPr lang="ru-RU" altLang="ru-RU" sz="2400" b="1" dirty="0">
                <a:cs typeface="Arial" pitchFamily="34" charset="0"/>
              </a:rPr>
              <a:t>классификацию </a:t>
            </a:r>
            <a:r>
              <a:rPr lang="ru-RU" altLang="ru-RU" sz="2400" b="1" dirty="0" smtClean="0">
                <a:cs typeface="Arial" pitchFamily="34" charset="0"/>
              </a:rPr>
              <a:t>головоломок по </a:t>
            </a:r>
            <a:r>
              <a:rPr lang="ru-RU" altLang="ru-RU" sz="2400" b="1" dirty="0">
                <a:cs typeface="Arial" pitchFamily="34" charset="0"/>
              </a:rPr>
              <a:t>принципу их </a:t>
            </a:r>
            <a:r>
              <a:rPr lang="ru-RU" altLang="ru-RU" sz="2400" b="1" dirty="0" smtClean="0">
                <a:cs typeface="Arial" pitchFamily="34" charset="0"/>
              </a:rPr>
              <a:t>решения</a:t>
            </a:r>
            <a:endParaRPr lang="ru-RU" altLang="ru-RU" sz="2400" b="1" i="0" dirty="0">
              <a:cs typeface="Arial" pitchFamily="34" charset="0"/>
            </a:endParaRPr>
          </a:p>
          <a:p>
            <a:pPr marL="544512" indent="-457200"/>
            <a:r>
              <a:rPr lang="ru-RU" altLang="ru-RU" sz="2400" i="0" dirty="0" smtClean="0">
                <a:cs typeface="Arial" pitchFamily="34" charset="0"/>
              </a:rPr>
              <a:t>5. Апробировать эффективность классификации на головоломках, созданных своими руками.</a:t>
            </a:r>
            <a:endParaRPr lang="ru-RU" altLang="ru-RU" sz="2400" i="0" dirty="0">
              <a:cs typeface="Arial" pitchFamily="34" charset="0"/>
            </a:endParaRPr>
          </a:p>
        </p:txBody>
      </p:sp>
      <p:sp>
        <p:nvSpPr>
          <p:cNvPr id="7" name="Прямоугольник 6"/>
          <p:cNvSpPr/>
          <p:nvPr/>
        </p:nvSpPr>
        <p:spPr>
          <a:xfrm>
            <a:off x="179797" y="4365104"/>
            <a:ext cx="8676456" cy="2308324"/>
          </a:xfrm>
          <a:prstGeom prst="rect">
            <a:avLst/>
          </a:prstGeom>
        </p:spPr>
        <p:txBody>
          <a:bodyPr wrap="square">
            <a:spAutoFit/>
          </a:bodyPr>
          <a:lstStyle/>
          <a:p>
            <a:pPr marL="355600" lvl="0" indent="-268288"/>
            <a:r>
              <a:rPr lang="ru-RU" altLang="ru-RU" sz="2400" b="1" i="0" dirty="0">
                <a:solidFill>
                  <a:prstClr val="black"/>
                </a:solidFill>
                <a:cs typeface="Arial" panose="020B0604020202020204" pitchFamily="34" charset="0"/>
              </a:rPr>
              <a:t>Методы исследования</a:t>
            </a:r>
            <a:r>
              <a:rPr lang="ru-RU" altLang="ru-RU" sz="2400" b="1" i="0" dirty="0" smtClean="0">
                <a:solidFill>
                  <a:prstClr val="black"/>
                </a:solidFill>
                <a:cs typeface="Arial" panose="020B0604020202020204" pitchFamily="34" charset="0"/>
              </a:rPr>
              <a:t>:</a:t>
            </a:r>
          </a:p>
          <a:p>
            <a:pPr marL="355600" lvl="0" indent="-268288">
              <a:buFont typeface="Wingdings" pitchFamily="2" charset="2"/>
              <a:buChar char="ü"/>
            </a:pPr>
            <a:r>
              <a:rPr lang="ru-RU" altLang="ru-RU" sz="2400" i="0" dirty="0" smtClean="0">
                <a:solidFill>
                  <a:prstClr val="black"/>
                </a:solidFill>
                <a:cs typeface="Arial" panose="020B0604020202020204" pitchFamily="34" charset="0"/>
              </a:rPr>
              <a:t>Сбор и анализ литературы, описывающей принципы создания и решения головоломок, их классификации</a:t>
            </a:r>
          </a:p>
          <a:p>
            <a:pPr marL="355600" lvl="0" indent="-268288">
              <a:buFont typeface="Wingdings" pitchFamily="2" charset="2"/>
              <a:buChar char="ü"/>
            </a:pPr>
            <a:r>
              <a:rPr lang="ru-RU" sz="2400" i="0" dirty="0" smtClean="0"/>
              <a:t>Анализ и сравнение различных головоломок </a:t>
            </a:r>
          </a:p>
          <a:p>
            <a:pPr marL="355600" lvl="0" indent="-268288">
              <a:buFont typeface="Wingdings" pitchFamily="2" charset="2"/>
              <a:buChar char="ü"/>
            </a:pPr>
            <a:r>
              <a:rPr lang="ru-RU" sz="2400" dirty="0" smtClean="0"/>
              <a:t>Обобщение принципов их создания и решения</a:t>
            </a:r>
            <a:endParaRPr lang="ru-RU" sz="2400" i="0" dirty="0" smtClean="0"/>
          </a:p>
          <a:p>
            <a:pPr marL="355600" lvl="0" indent="-268288">
              <a:buFont typeface="Wingdings" pitchFamily="2" charset="2"/>
              <a:buChar char="ü"/>
            </a:pPr>
            <a:r>
              <a:rPr lang="ru-RU" sz="2400" dirty="0" smtClean="0"/>
              <a:t>Классификация головоломок</a:t>
            </a:r>
            <a:endParaRPr lang="ru-RU" sz="2400" i="0" dirty="0" smtClean="0"/>
          </a:p>
        </p:txBody>
      </p:sp>
    </p:spTree>
    <p:extLst>
      <p:ext uri="{BB962C8B-B14F-4D97-AF65-F5344CB8AC3E}">
        <p14:creationId xmlns:p14="http://schemas.microsoft.com/office/powerpoint/2010/main" val="1664286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6632" y="0"/>
            <a:ext cx="8229600" cy="980728"/>
          </a:xfrm>
        </p:spPr>
        <p:txBody>
          <a:bodyPr>
            <a:normAutofit/>
          </a:bodyPr>
          <a:lstStyle/>
          <a:p>
            <a:pPr fontAlgn="auto">
              <a:spcAft>
                <a:spcPts val="0"/>
              </a:spcAft>
              <a:defRPr/>
            </a:pPr>
            <a:r>
              <a:rPr lang="ru-RU" altLang="ru-RU" b="1" dirty="0" smtClean="0">
                <a:solidFill>
                  <a:schemeClr val="tx1"/>
                </a:solidFill>
                <a:latin typeface="+mn-lt"/>
                <a:cs typeface="Arial" panose="020B0604020202020204" pitchFamily="34" charset="0"/>
              </a:rPr>
              <a:t>Результат решения задачи 1</a:t>
            </a:r>
          </a:p>
        </p:txBody>
      </p:sp>
      <p:sp>
        <p:nvSpPr>
          <p:cNvPr id="46081" name="Rectangle 1"/>
          <p:cNvSpPr>
            <a:spLocks noGrp="1" noChangeArrowheads="1"/>
          </p:cNvSpPr>
          <p:nvPr>
            <p:ph idx="1"/>
          </p:nvPr>
        </p:nvSpPr>
        <p:spPr bwMode="auto">
          <a:xfrm>
            <a:off x="4584016" y="1469345"/>
            <a:ext cx="4466073"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0" indent="0" fontAlgn="base">
              <a:spcBef>
                <a:spcPct val="0"/>
              </a:spcBef>
              <a:spcAft>
                <a:spcPct val="0"/>
              </a:spcAft>
              <a:buNone/>
            </a:pPr>
            <a:r>
              <a:rPr lang="ru-RU" sz="2000" dirty="0" smtClean="0">
                <a:ea typeface="Times New Roman" pitchFamily="18" charset="0"/>
                <a:cs typeface="Times New Roman" pitchFamily="18" charset="0"/>
              </a:rPr>
              <a:t>- забавная </a:t>
            </a:r>
            <a:r>
              <a:rPr lang="ru-RU" sz="2000" dirty="0">
                <a:ea typeface="Times New Roman" pitchFamily="18" charset="0"/>
                <a:cs typeface="Times New Roman" pitchFamily="18" charset="0"/>
              </a:rPr>
              <a:t>поделка, состоящая из различных соединенных между собою элементов, которые необходимо разъединить </a:t>
            </a:r>
            <a:r>
              <a:rPr lang="ru-RU" sz="2000" dirty="0" smtClean="0">
                <a:ea typeface="Times New Roman" pitchFamily="18" charset="0"/>
                <a:cs typeface="Times New Roman" pitchFamily="18" charset="0"/>
              </a:rPr>
              <a:t> (производство).</a:t>
            </a:r>
            <a:endParaRPr kumimoji="0" lang="ru-RU" sz="2000" b="0" i="0" u="none" strike="noStrike" cap="none" normalizeH="0" baseline="0" dirty="0" smtClean="0">
              <a:ln>
                <a:noFill/>
              </a:ln>
              <a:effectLst/>
              <a:ea typeface="Times New Roman" pitchFamily="18" charset="0"/>
              <a:cs typeface="Times New Roman" pitchFamily="18" charset="0"/>
            </a:endParaRPr>
          </a:p>
        </p:txBody>
      </p:sp>
      <p:pic>
        <p:nvPicPr>
          <p:cNvPr id="6" name="Рисунок 5" descr="Настольные игры - Головоломки">
            <a:hlinkClick r:id="rId3" tgtFrame="&quot;_blank&quot;"/>
          </p:cNvPr>
          <p:cNvPicPr/>
          <p:nvPr/>
        </p:nvPicPr>
        <p:blipFill>
          <a:blip r:embed="rId4" cstate="print">
            <a:extLst>
              <a:ext uri="{28A0092B-C50C-407E-A947-70E740481C1C}">
                <a14:useLocalDpi xmlns:a14="http://schemas.microsoft.com/office/drawing/2010/main" val="0"/>
              </a:ext>
            </a:extLst>
          </a:blip>
          <a:srcRect r="54626"/>
          <a:stretch>
            <a:fillRect/>
          </a:stretch>
        </p:blipFill>
        <p:spPr bwMode="auto">
          <a:xfrm>
            <a:off x="5870461" y="4724451"/>
            <a:ext cx="1286397" cy="1080120"/>
          </a:xfrm>
          <a:prstGeom prst="rect">
            <a:avLst/>
          </a:prstGeom>
          <a:noFill/>
          <a:ln>
            <a:noFill/>
          </a:ln>
        </p:spPr>
      </p:pic>
      <p:pic>
        <p:nvPicPr>
          <p:cNvPr id="11" name="Рисунок 10" descr="Рисунок22.png"/>
          <p:cNvPicPr>
            <a:picLocks noChangeAspect="1"/>
          </p:cNvPicPr>
          <p:nvPr/>
        </p:nvPicPr>
        <p:blipFill>
          <a:blip r:embed="rId5" cstate="print"/>
          <a:stretch>
            <a:fillRect/>
          </a:stretch>
        </p:blipFill>
        <p:spPr>
          <a:xfrm rot="5400000">
            <a:off x="6968071" y="5432411"/>
            <a:ext cx="1944216" cy="744321"/>
          </a:xfrm>
          <a:prstGeom prst="rect">
            <a:avLst/>
          </a:prstGeom>
        </p:spPr>
      </p:pic>
      <p:pic>
        <p:nvPicPr>
          <p:cNvPr id="13" name="Picture 3" descr="C:\Users\Галина\Desktop\Анна\Гол\Рисунок11.jpg"/>
          <p:cNvPicPr>
            <a:picLocks noChangeAspect="1" noChangeArrowheads="1"/>
          </p:cNvPicPr>
          <p:nvPr/>
        </p:nvPicPr>
        <p:blipFill>
          <a:blip r:embed="rId6" cstate="print"/>
          <a:srcRect/>
          <a:stretch>
            <a:fillRect/>
          </a:stretch>
        </p:blipFill>
        <p:spPr bwMode="auto">
          <a:xfrm>
            <a:off x="5747749" y="5705872"/>
            <a:ext cx="1531823" cy="1152128"/>
          </a:xfrm>
          <a:prstGeom prst="rect">
            <a:avLst/>
          </a:prstGeom>
          <a:noFill/>
        </p:spPr>
      </p:pic>
      <p:sp>
        <p:nvSpPr>
          <p:cNvPr id="2" name="Прямоугольник 1"/>
          <p:cNvSpPr/>
          <p:nvPr/>
        </p:nvSpPr>
        <p:spPr>
          <a:xfrm>
            <a:off x="12016" y="1340768"/>
            <a:ext cx="4572000" cy="1323439"/>
          </a:xfrm>
          <a:prstGeom prst="rect">
            <a:avLst/>
          </a:prstGeom>
        </p:spPr>
        <p:txBody>
          <a:bodyPr>
            <a:spAutoFit/>
          </a:bodyPr>
          <a:lstStyle/>
          <a:p>
            <a:pPr lvl="0" fontAlgn="base">
              <a:spcBef>
                <a:spcPct val="0"/>
              </a:spcBef>
              <a:spcAft>
                <a:spcPct val="0"/>
              </a:spcAft>
            </a:pPr>
            <a:r>
              <a:rPr lang="ru-RU" sz="2000" dirty="0">
                <a:ea typeface="Times New Roman" pitchFamily="18" charset="0"/>
                <a:cs typeface="Times New Roman" pitchFamily="18" charset="0"/>
              </a:rPr>
              <a:t>- это задача, для решения которой, как правило, требуется сообразительность, а не специальные знания высокого уровня </a:t>
            </a:r>
            <a:r>
              <a:rPr lang="ru-RU" sz="2000" dirty="0" smtClean="0">
                <a:ea typeface="Times New Roman" pitchFamily="18" charset="0"/>
                <a:cs typeface="Times New Roman" pitchFamily="18" charset="0"/>
              </a:rPr>
              <a:t>(занимательная математика)</a:t>
            </a:r>
            <a:endParaRPr lang="en-US" sz="2000" dirty="0">
              <a:ea typeface="Times New Roman" pitchFamily="18" charset="0"/>
              <a:cs typeface="Times New Roman" pitchFamily="18" charset="0"/>
            </a:endParaRPr>
          </a:p>
        </p:txBody>
      </p:sp>
      <p:sp>
        <p:nvSpPr>
          <p:cNvPr id="3" name="Прямоугольник 2"/>
          <p:cNvSpPr/>
          <p:nvPr/>
        </p:nvSpPr>
        <p:spPr>
          <a:xfrm>
            <a:off x="2499237" y="827150"/>
            <a:ext cx="3727495" cy="461665"/>
          </a:xfrm>
          <a:prstGeom prst="rect">
            <a:avLst/>
          </a:prstGeom>
        </p:spPr>
        <p:txBody>
          <a:bodyPr wrap="none">
            <a:spAutoFit/>
          </a:bodyPr>
          <a:lstStyle/>
          <a:p>
            <a:pPr lvl="0" fontAlgn="base">
              <a:spcBef>
                <a:spcPct val="0"/>
              </a:spcBef>
              <a:spcAft>
                <a:spcPct val="0"/>
              </a:spcAft>
            </a:pPr>
            <a:r>
              <a:rPr lang="ru-RU" sz="2400" dirty="0">
                <a:ea typeface="Times New Roman" pitchFamily="18" charset="0"/>
                <a:cs typeface="Times New Roman" pitchFamily="18" charset="0"/>
              </a:rPr>
              <a:t>Определения в </a:t>
            </a:r>
            <a:r>
              <a:rPr lang="ru-RU" sz="2400" dirty="0" smtClean="0">
                <a:ea typeface="Times New Roman" pitchFamily="18" charset="0"/>
                <a:cs typeface="Times New Roman" pitchFamily="18" charset="0"/>
              </a:rPr>
              <a:t>литературе</a:t>
            </a:r>
            <a:endParaRPr lang="ru-RU" sz="2400" dirty="0">
              <a:ea typeface="Times New Roman" pitchFamily="18" charset="0"/>
              <a:cs typeface="Times New Roman" pitchFamily="18" charset="0"/>
            </a:endParaRPr>
          </a:p>
        </p:txBody>
      </p:sp>
      <p:pic>
        <p:nvPicPr>
          <p:cNvPr id="4100" name="Picture 4" descr="http://facts-and-joy.ru/wp-content/uploads/2014/04/spichki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6443" y="3705835"/>
            <a:ext cx="2857573" cy="155867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31529" t="18711" r="55382" b="35222"/>
          <a:stretch/>
        </p:blipFill>
        <p:spPr bwMode="auto">
          <a:xfrm>
            <a:off x="107504" y="2763630"/>
            <a:ext cx="1628699" cy="3582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0422" y="5977082"/>
            <a:ext cx="1296144" cy="369332"/>
          </a:xfrm>
          <a:prstGeom prst="rect">
            <a:avLst/>
          </a:prstGeom>
          <a:noFill/>
        </p:spPr>
        <p:txBody>
          <a:bodyPr wrap="square" rtlCol="0">
            <a:spAutoFit/>
          </a:bodyPr>
          <a:lstStyle/>
          <a:p>
            <a:r>
              <a:rPr lang="ru-RU" dirty="0" smtClean="0"/>
              <a:t>Распутай</a:t>
            </a:r>
            <a:endParaRPr lang="ru-RU" dirty="0"/>
          </a:p>
        </p:txBody>
      </p:sp>
      <p:pic>
        <p:nvPicPr>
          <p:cNvPr id="18" name="Picture 6" descr="http://www.funlib.ru/cimg/2014/102500/431345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92080" y="3209839"/>
            <a:ext cx="1283296" cy="12832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19872" y="2792784"/>
            <a:ext cx="3320351" cy="646331"/>
          </a:xfrm>
          <a:prstGeom prst="rect">
            <a:avLst/>
          </a:prstGeom>
          <a:noFill/>
        </p:spPr>
        <p:txBody>
          <a:bodyPr wrap="square" rtlCol="0">
            <a:spAutoFit/>
          </a:bodyPr>
          <a:lstStyle/>
          <a:p>
            <a:r>
              <a:rPr lang="ru-RU" dirty="0" smtClean="0"/>
              <a:t>Уложи так, чтобы каждая грань имела свой цвет</a:t>
            </a:r>
            <a:endParaRPr lang="ru-RU" dirty="0"/>
          </a:p>
        </p:txBody>
      </p:sp>
      <p:pic>
        <p:nvPicPr>
          <p:cNvPr id="4103" name="Picture 7" descr="http://media.vashdosug.ru/media/139491/560x29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6067" r="17650"/>
          <a:stretch/>
        </p:blipFill>
        <p:spPr bwMode="auto">
          <a:xfrm>
            <a:off x="7234070" y="3285914"/>
            <a:ext cx="1412217" cy="113114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876256" y="2840507"/>
            <a:ext cx="1915003" cy="369332"/>
          </a:xfrm>
          <a:prstGeom prst="rect">
            <a:avLst/>
          </a:prstGeom>
          <a:noFill/>
        </p:spPr>
        <p:txBody>
          <a:bodyPr wrap="square" rtlCol="0">
            <a:spAutoFit/>
          </a:bodyPr>
          <a:lstStyle/>
          <a:p>
            <a:r>
              <a:rPr lang="ru-RU" dirty="0" smtClean="0"/>
              <a:t>Сложи из частей</a:t>
            </a:r>
            <a:endParaRPr lang="ru-RU" dirty="0"/>
          </a:p>
        </p:txBody>
      </p:sp>
    </p:spTree>
    <p:extLst>
      <p:ext uri="{BB962C8B-B14F-4D97-AF65-F5344CB8AC3E}">
        <p14:creationId xmlns:p14="http://schemas.microsoft.com/office/powerpoint/2010/main" val="85660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6632" y="0"/>
            <a:ext cx="8229600" cy="980728"/>
          </a:xfrm>
        </p:spPr>
        <p:txBody>
          <a:bodyPr>
            <a:normAutofit/>
          </a:bodyPr>
          <a:lstStyle/>
          <a:p>
            <a:pPr fontAlgn="auto">
              <a:spcAft>
                <a:spcPts val="0"/>
              </a:spcAft>
              <a:defRPr/>
            </a:pPr>
            <a:r>
              <a:rPr lang="ru-RU" altLang="ru-RU" b="1" dirty="0" smtClean="0">
                <a:solidFill>
                  <a:schemeClr val="tx1"/>
                </a:solidFill>
                <a:latin typeface="+mn-lt"/>
                <a:cs typeface="Arial" panose="020B0604020202020204" pitchFamily="34" charset="0"/>
              </a:rPr>
              <a:t>Результат решения задачи 1</a:t>
            </a:r>
          </a:p>
        </p:txBody>
      </p:sp>
      <p:sp>
        <p:nvSpPr>
          <p:cNvPr id="46081" name="Rectangle 1"/>
          <p:cNvSpPr>
            <a:spLocks noGrp="1" noChangeArrowheads="1"/>
          </p:cNvSpPr>
          <p:nvPr>
            <p:ph idx="1"/>
          </p:nvPr>
        </p:nvSpPr>
        <p:spPr bwMode="auto">
          <a:xfrm>
            <a:off x="4788024" y="1618927"/>
            <a:ext cx="424847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0" indent="0" fontAlgn="base">
              <a:spcBef>
                <a:spcPct val="0"/>
              </a:spcBef>
              <a:spcAft>
                <a:spcPct val="0"/>
              </a:spcAft>
              <a:buNone/>
            </a:pPr>
            <a:r>
              <a:rPr lang="ru-RU" sz="2000" dirty="0" smtClean="0">
                <a:ea typeface="Times New Roman" pitchFamily="18" charset="0"/>
                <a:cs typeface="Times New Roman" pitchFamily="18" charset="0"/>
              </a:rPr>
              <a:t>Головоломка - забавная </a:t>
            </a:r>
            <a:r>
              <a:rPr lang="ru-RU" sz="2000" dirty="0">
                <a:ea typeface="Times New Roman" pitchFamily="18" charset="0"/>
                <a:cs typeface="Times New Roman" pitchFamily="18" charset="0"/>
              </a:rPr>
              <a:t>поделка, состоящая из различных соединенных между собою элементов, которые необходимо разъединить </a:t>
            </a:r>
            <a:r>
              <a:rPr lang="ru-RU" sz="2000" dirty="0" smtClean="0">
                <a:ea typeface="Times New Roman" pitchFamily="18" charset="0"/>
                <a:cs typeface="Times New Roman" pitchFamily="18" charset="0"/>
              </a:rPr>
              <a:t> </a:t>
            </a:r>
            <a:r>
              <a:rPr lang="en-US" sz="2000" dirty="0" smtClean="0">
                <a:ea typeface="Times New Roman" pitchFamily="18" charset="0"/>
                <a:cs typeface="Times New Roman" pitchFamily="18" charset="0"/>
              </a:rPr>
              <a:t>[13]</a:t>
            </a:r>
            <a:r>
              <a:rPr lang="ru-RU" sz="2000" dirty="0" smtClean="0">
                <a:ea typeface="Times New Roman" pitchFamily="18" charset="0"/>
                <a:cs typeface="Times New Roman" pitchFamily="18" charset="0"/>
              </a:rPr>
              <a:t>.</a:t>
            </a:r>
            <a:endParaRPr kumimoji="0" lang="ru-RU" sz="2000" b="0" i="0" u="none" strike="noStrike" cap="none" normalizeH="0" baseline="0" dirty="0" smtClean="0">
              <a:ln>
                <a:noFill/>
              </a:ln>
              <a:effectLst/>
              <a:ea typeface="Times New Roman" pitchFamily="18" charset="0"/>
              <a:cs typeface="Times New Roman" pitchFamily="18" charset="0"/>
            </a:endParaRPr>
          </a:p>
        </p:txBody>
      </p:sp>
      <p:sp>
        <p:nvSpPr>
          <p:cNvPr id="2" name="Прямоугольник 1"/>
          <p:cNvSpPr/>
          <p:nvPr/>
        </p:nvSpPr>
        <p:spPr>
          <a:xfrm>
            <a:off x="17577" y="1700808"/>
            <a:ext cx="4572000" cy="1323439"/>
          </a:xfrm>
          <a:prstGeom prst="rect">
            <a:avLst/>
          </a:prstGeom>
        </p:spPr>
        <p:txBody>
          <a:bodyPr>
            <a:spAutoFit/>
          </a:bodyPr>
          <a:lstStyle/>
          <a:p>
            <a:pPr lvl="0" fontAlgn="base">
              <a:spcBef>
                <a:spcPct val="0"/>
              </a:spcBef>
              <a:spcAft>
                <a:spcPct val="0"/>
              </a:spcAft>
            </a:pPr>
            <a:r>
              <a:rPr lang="ru-RU" sz="2000" dirty="0" smtClean="0">
                <a:ea typeface="Times New Roman" pitchFamily="18" charset="0"/>
                <a:cs typeface="Times New Roman" pitchFamily="18" charset="0"/>
              </a:rPr>
              <a:t>Головоломка - </a:t>
            </a:r>
            <a:r>
              <a:rPr lang="ru-RU" sz="2000" dirty="0">
                <a:ea typeface="Times New Roman" pitchFamily="18" charset="0"/>
                <a:cs typeface="Times New Roman" pitchFamily="18" charset="0"/>
              </a:rPr>
              <a:t>это задача, для решения которой, как правило, требуется сообразительность, а не специальные знания высокого уровня </a:t>
            </a:r>
            <a:r>
              <a:rPr lang="en-US" sz="2000" dirty="0">
                <a:ea typeface="Times New Roman" pitchFamily="18" charset="0"/>
                <a:cs typeface="Times New Roman" pitchFamily="18" charset="0"/>
              </a:rPr>
              <a:t>[</a:t>
            </a:r>
            <a:r>
              <a:rPr lang="ru-RU" sz="2000" dirty="0">
                <a:ea typeface="Times New Roman" pitchFamily="18" charset="0"/>
                <a:cs typeface="Times New Roman" pitchFamily="18" charset="0"/>
              </a:rPr>
              <a:t>1</a:t>
            </a:r>
            <a:r>
              <a:rPr lang="en-US" sz="2000" dirty="0">
                <a:ea typeface="Times New Roman" pitchFamily="18" charset="0"/>
                <a:cs typeface="Times New Roman" pitchFamily="18" charset="0"/>
              </a:rPr>
              <a:t>]</a:t>
            </a:r>
          </a:p>
        </p:txBody>
      </p:sp>
      <p:sp>
        <p:nvSpPr>
          <p:cNvPr id="3" name="Прямоугольник 2"/>
          <p:cNvSpPr/>
          <p:nvPr/>
        </p:nvSpPr>
        <p:spPr>
          <a:xfrm>
            <a:off x="3229781" y="1057982"/>
            <a:ext cx="2719591" cy="461665"/>
          </a:xfrm>
          <a:prstGeom prst="rect">
            <a:avLst/>
          </a:prstGeom>
        </p:spPr>
        <p:txBody>
          <a:bodyPr wrap="none">
            <a:spAutoFit/>
          </a:bodyPr>
          <a:lstStyle/>
          <a:p>
            <a:pPr lvl="0" algn="r" fontAlgn="base">
              <a:spcBef>
                <a:spcPct val="0"/>
              </a:spcBef>
              <a:spcAft>
                <a:spcPct val="0"/>
              </a:spcAft>
            </a:pPr>
            <a:r>
              <a:rPr lang="ru-RU" sz="2400" dirty="0" smtClean="0">
                <a:ea typeface="Times New Roman" pitchFamily="18" charset="0"/>
                <a:cs typeface="Times New Roman" pitchFamily="18" charset="0"/>
              </a:rPr>
              <a:t>Наше определение</a:t>
            </a:r>
            <a:endParaRPr lang="ru-RU" sz="2400" dirty="0">
              <a:ea typeface="Times New Roman" pitchFamily="18" charset="0"/>
              <a:cs typeface="Times New Roman" pitchFamily="18" charset="0"/>
            </a:endParaRPr>
          </a:p>
        </p:txBody>
      </p:sp>
      <p:sp>
        <p:nvSpPr>
          <p:cNvPr id="7" name="Прямоугольник 6"/>
          <p:cNvSpPr/>
          <p:nvPr/>
        </p:nvSpPr>
        <p:spPr>
          <a:xfrm>
            <a:off x="301714" y="4149080"/>
            <a:ext cx="7949876" cy="923330"/>
          </a:xfrm>
          <a:prstGeom prst="rect">
            <a:avLst/>
          </a:prstGeom>
        </p:spPr>
        <p:txBody>
          <a:bodyPr wrap="square">
            <a:spAutoFit/>
          </a:bodyPr>
          <a:lstStyle/>
          <a:p>
            <a:r>
              <a:rPr lang="ru-RU" dirty="0" smtClean="0"/>
              <a:t>Головоломка - это </a:t>
            </a:r>
            <a:r>
              <a:rPr lang="ru-RU" b="1" dirty="0" smtClean="0"/>
              <a:t>задача</a:t>
            </a:r>
            <a:r>
              <a:rPr lang="ru-RU" dirty="0" smtClean="0"/>
              <a:t> для </a:t>
            </a:r>
            <a:r>
              <a:rPr lang="ru-RU" u="sng" dirty="0" smtClean="0"/>
              <a:t>одного человека</a:t>
            </a:r>
            <a:r>
              <a:rPr lang="ru-RU" dirty="0" smtClean="0"/>
              <a:t>, поставленная с помощью текста, рисунка или </a:t>
            </a:r>
            <a:r>
              <a:rPr lang="ru-RU" b="1" dirty="0" smtClean="0"/>
              <a:t>поделки</a:t>
            </a:r>
            <a:r>
              <a:rPr lang="ru-RU" dirty="0" smtClean="0"/>
              <a:t>, решаемая  мысленными или реальными манипуляциями </a:t>
            </a:r>
            <a:r>
              <a:rPr lang="ru-RU" dirty="0"/>
              <a:t>с помощью </a:t>
            </a:r>
            <a:r>
              <a:rPr lang="ru-RU" dirty="0" smtClean="0"/>
              <a:t>логики и рассуждений.</a:t>
            </a:r>
            <a:endParaRPr lang="ru-RU" dirty="0"/>
          </a:p>
        </p:txBody>
      </p:sp>
      <p:sp>
        <p:nvSpPr>
          <p:cNvPr id="8" name="Плюс 7"/>
          <p:cNvSpPr/>
          <p:nvPr/>
        </p:nvSpPr>
        <p:spPr>
          <a:xfrm>
            <a:off x="3772596" y="2978227"/>
            <a:ext cx="1008112" cy="108012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22" name="Picture 2" descr="http://14-mcrb.ru/caches/image/559786796e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2107" y="5229200"/>
            <a:ext cx="1766764" cy="13250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938871" y="5768389"/>
            <a:ext cx="2097625" cy="646331"/>
          </a:xfrm>
          <a:prstGeom prst="rect">
            <a:avLst/>
          </a:prstGeom>
          <a:noFill/>
        </p:spPr>
        <p:txBody>
          <a:bodyPr wrap="square" rtlCol="0">
            <a:spAutoFit/>
          </a:bodyPr>
          <a:lstStyle/>
          <a:p>
            <a:r>
              <a:rPr lang="ru-RU" dirty="0"/>
              <a:t>н</a:t>
            </a:r>
            <a:r>
              <a:rPr lang="ru-RU" dirty="0" smtClean="0"/>
              <a:t>е головоломка, </a:t>
            </a:r>
          </a:p>
          <a:p>
            <a:r>
              <a:rPr lang="ru-RU" dirty="0" smtClean="0"/>
              <a:t>2 человека</a:t>
            </a:r>
            <a:endParaRPr lang="ru-RU" dirty="0"/>
          </a:p>
        </p:txBody>
      </p:sp>
      <p:pic>
        <p:nvPicPr>
          <p:cNvPr id="5124" name="Picture 4" descr="http://flashlogic.ru/_ph/1/2077531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160" y="5107356"/>
            <a:ext cx="1136314" cy="14847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63688" y="5849748"/>
            <a:ext cx="2304256" cy="369332"/>
          </a:xfrm>
          <a:prstGeom prst="rect">
            <a:avLst/>
          </a:prstGeom>
          <a:noFill/>
        </p:spPr>
        <p:txBody>
          <a:bodyPr wrap="square" rtlCol="0">
            <a:spAutoFit/>
          </a:bodyPr>
          <a:lstStyle/>
          <a:p>
            <a:r>
              <a:rPr lang="ru-RU" dirty="0" smtClean="0"/>
              <a:t>головоломка</a:t>
            </a:r>
            <a:endParaRPr lang="ru-RU" dirty="0"/>
          </a:p>
        </p:txBody>
      </p:sp>
    </p:spTree>
    <p:extLst>
      <p:ext uri="{BB962C8B-B14F-4D97-AF65-F5344CB8AC3E}">
        <p14:creationId xmlns:p14="http://schemas.microsoft.com/office/powerpoint/2010/main" val="2522112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92088"/>
          </a:xfrm>
        </p:spPr>
        <p:txBody>
          <a:bodyPr/>
          <a:lstStyle/>
          <a:p>
            <a:r>
              <a:rPr lang="ru-RU" dirty="0" smtClean="0"/>
              <a:t>Результат решения задачи 2</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179512" y="1052736"/>
                <a:ext cx="8640960" cy="5256584"/>
              </a:xfrm>
            </p:spPr>
            <p:txBody>
              <a:bodyPr>
                <a:normAutofit fontScale="85000" lnSpcReduction="10000"/>
              </a:bodyPr>
              <a:lstStyle/>
              <a:p>
                <a:r>
                  <a:rPr lang="ru-RU" b="1" dirty="0" smtClean="0"/>
                  <a:t>Классификация</a:t>
                </a:r>
                <a:r>
                  <a:rPr lang="ru-RU" b="1" dirty="0"/>
                  <a:t> </a:t>
                </a:r>
                <a:r>
                  <a:rPr lang="ru-RU" dirty="0"/>
                  <a:t>– это действие </a:t>
                </a:r>
                <a:r>
                  <a:rPr lang="ru-RU" dirty="0" smtClean="0"/>
                  <a:t>разделения множества (М) на части (подмножества </a:t>
                </a:r>
                <a14:m>
                  <m:oMath xmlns:m="http://schemas.openxmlformats.org/officeDocument/2006/math">
                    <m:sSub>
                      <m:sSubPr>
                        <m:ctrlPr>
                          <a:rPr lang="ru-RU" i="1" smtClean="0">
                            <a:latin typeface="Cambria Math"/>
                          </a:rPr>
                        </m:ctrlPr>
                      </m:sSubPr>
                      <m:e>
                        <m:r>
                          <a:rPr lang="ru-RU" b="0" i="1" smtClean="0">
                            <a:latin typeface="Cambria Math"/>
                          </a:rPr>
                          <m:t>М</m:t>
                        </m:r>
                      </m:e>
                      <m:sub>
                        <m:r>
                          <a:rPr lang="en-US" b="0" i="1" smtClean="0">
                            <a:latin typeface="Cambria Math"/>
                          </a:rPr>
                          <m:t>𝑖</m:t>
                        </m:r>
                      </m:sub>
                    </m:sSub>
                  </m:oMath>
                </a14:m>
                <a:r>
                  <a:rPr lang="ru-RU" dirty="0" smtClean="0"/>
                  <a:t>), осуществляемое по определенным правилам:</a:t>
                </a:r>
              </a:p>
              <a:p>
                <a:pPr marL="0" indent="0">
                  <a:buNone/>
                </a:pPr>
                <a:endParaRPr lang="ru-RU" dirty="0" smtClean="0"/>
              </a:p>
              <a:p>
                <a:pPr marL="0" indent="0">
                  <a:buNone/>
                </a:pPr>
                <a:r>
                  <a:rPr lang="ru-RU" dirty="0" smtClean="0"/>
                  <a:t>  </a:t>
                </a:r>
                <a:r>
                  <a:rPr lang="en-US" dirty="0" smtClean="0"/>
                  <a:t>1</a:t>
                </a:r>
                <a:r>
                  <a:rPr lang="ru-RU" dirty="0" smtClean="0"/>
                  <a:t>.</a:t>
                </a:r>
                <a:r>
                  <a:rPr lang="en-US" dirty="0" smtClean="0"/>
                  <a:t> </a:t>
                </a:r>
                <a:r>
                  <a:rPr lang="ru-RU" dirty="0" smtClean="0"/>
                  <a:t>Существует признак классификации, такой что </a:t>
                </a:r>
                <a:r>
                  <a:rPr lang="ru-RU" dirty="0"/>
                  <a:t>е</a:t>
                </a:r>
                <a:r>
                  <a:rPr lang="ru-RU" dirty="0" smtClean="0"/>
                  <a:t>сли </a:t>
                </a:r>
                <a14:m>
                  <m:oMath xmlns:m="http://schemas.openxmlformats.org/officeDocument/2006/math">
                    <m:r>
                      <a:rPr lang="en-US" b="0" i="1" smtClean="0">
                        <a:latin typeface="Cambria Math"/>
                      </a:rPr>
                      <m:t>𝑎</m:t>
                    </m:r>
                    <m:r>
                      <a:rPr lang="en-US" b="0" i="1" smtClean="0">
                        <a:latin typeface="Cambria Math"/>
                      </a:rPr>
                      <m:t>,</m:t>
                    </m:r>
                    <m:r>
                      <a:rPr lang="en-US" b="0" i="1" smtClean="0">
                        <a:latin typeface="Cambria Math"/>
                      </a:rPr>
                      <m:t>𝑏</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𝑀</m:t>
                        </m:r>
                      </m:e>
                      <m:sub>
                        <m:r>
                          <a:rPr lang="en-US" b="0" i="1" smtClean="0">
                            <a:latin typeface="Cambria Math"/>
                            <a:ea typeface="Cambria Math"/>
                          </a:rPr>
                          <m:t>𝑖</m:t>
                        </m:r>
                      </m:sub>
                    </m:sSub>
                  </m:oMath>
                </a14:m>
                <a:r>
                  <a:rPr lang="ru-RU" dirty="0" smtClean="0"/>
                  <a:t>, то </a:t>
                </a:r>
                <a14:m>
                  <m:oMath xmlns:m="http://schemas.openxmlformats.org/officeDocument/2006/math">
                    <m:r>
                      <a:rPr lang="en-US" b="0" i="1" smtClean="0">
                        <a:latin typeface="Cambria Math"/>
                      </a:rPr>
                      <m:t>𝑎</m:t>
                    </m:r>
                    <m:r>
                      <a:rPr lang="en-US" b="0" i="1" smtClean="0">
                        <a:latin typeface="Cambria Math"/>
                      </a:rPr>
                      <m:t>=</m:t>
                    </m:r>
                    <m:r>
                      <a:rPr lang="en-US" b="0" i="1" smtClean="0">
                        <a:latin typeface="Cambria Math"/>
                      </a:rPr>
                      <m:t>𝑏</m:t>
                    </m:r>
                  </m:oMath>
                </a14:m>
                <a:r>
                  <a:rPr lang="ru-RU" dirty="0" smtClean="0"/>
                  <a:t>;</a:t>
                </a:r>
                <a:r>
                  <a:rPr lang="en-US" dirty="0" smtClean="0"/>
                  <a:t> </a:t>
                </a:r>
                <a:r>
                  <a:rPr lang="ru-RU" dirty="0" smtClean="0"/>
                  <a:t>если </a:t>
                </a:r>
                <a14:m>
                  <m:oMath xmlns:m="http://schemas.openxmlformats.org/officeDocument/2006/math">
                    <m:r>
                      <a:rPr lang="en-US" i="1">
                        <a:latin typeface="Cambria Math"/>
                      </a:rPr>
                      <m:t>𝑎</m:t>
                    </m:r>
                    <m:r>
                      <a:rPr lang="ru-RU" b="0" i="1" smtClean="0">
                        <a:latin typeface="Cambria Math"/>
                      </a:rPr>
                      <m:t> </m:t>
                    </m:r>
                    <m:r>
                      <a:rPr lang="ru-RU" b="0" i="1" smtClean="0">
                        <a:latin typeface="Cambria Math"/>
                        <a:ea typeface="Cambria Math"/>
                      </a:rPr>
                      <m:t>∈</m:t>
                    </m:r>
                    <m:sSub>
                      <m:sSubPr>
                        <m:ctrlPr>
                          <a:rPr lang="ru-RU" b="0" i="1" smtClean="0">
                            <a:latin typeface="Cambria Math"/>
                            <a:ea typeface="Cambria Math"/>
                          </a:rPr>
                        </m:ctrlPr>
                      </m:sSubPr>
                      <m:e>
                        <m:r>
                          <a:rPr lang="en-US" b="0" i="1" smtClean="0">
                            <a:latin typeface="Cambria Math"/>
                            <a:ea typeface="Cambria Math"/>
                          </a:rPr>
                          <m:t>𝑀</m:t>
                        </m:r>
                      </m:e>
                      <m:sub>
                        <m:r>
                          <a:rPr lang="en-US" b="0" i="1" smtClean="0">
                            <a:latin typeface="Cambria Math"/>
                            <a:ea typeface="Cambria Math"/>
                          </a:rPr>
                          <m:t>𝑗</m:t>
                        </m:r>
                      </m:sub>
                    </m:sSub>
                    <m:r>
                      <a:rPr lang="en-US" i="1">
                        <a:latin typeface="Cambria Math"/>
                      </a:rPr>
                      <m:t>,</m:t>
                    </m:r>
                    <m:r>
                      <a:rPr lang="en-US" i="1">
                        <a:latin typeface="Cambria Math"/>
                      </a:rPr>
                      <m:t>𝑏</m:t>
                    </m:r>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𝑀</m:t>
                        </m:r>
                      </m:e>
                      <m:sub>
                        <m:r>
                          <a:rPr lang="en-US" i="1">
                            <a:latin typeface="Cambria Math"/>
                            <a:ea typeface="Cambria Math"/>
                          </a:rPr>
                          <m:t>𝑖</m:t>
                        </m:r>
                      </m:sub>
                    </m:sSub>
                  </m:oMath>
                </a14:m>
                <a:r>
                  <a:rPr lang="en-US" dirty="0" smtClean="0"/>
                  <a:t> </a:t>
                </a:r>
                <a:r>
                  <a:rPr lang="ru-RU" dirty="0" smtClean="0"/>
                  <a:t> </a:t>
                </a:r>
                <a14:m>
                  <m:oMath xmlns:m="http://schemas.openxmlformats.org/officeDocument/2006/math">
                    <m:d>
                      <m:dPr>
                        <m:ctrlPr>
                          <a:rPr lang="ru-RU" i="1" smtClean="0">
                            <a:latin typeface="Cambria Math"/>
                          </a:rPr>
                        </m:ctrlPr>
                      </m:dPr>
                      <m:e>
                        <m:r>
                          <a:rPr lang="en-US" b="0" i="1" smtClean="0">
                            <a:latin typeface="Cambria Math"/>
                          </a:rPr>
                          <m:t>𝑖</m:t>
                        </m:r>
                        <m:r>
                          <a:rPr lang="en-US" b="0" i="1" smtClean="0">
                            <a:latin typeface="Cambria Math"/>
                            <a:ea typeface="Cambria Math"/>
                          </a:rPr>
                          <m:t>≠</m:t>
                        </m:r>
                        <m:r>
                          <a:rPr lang="en-US" b="0" i="1" smtClean="0">
                            <a:latin typeface="Cambria Math"/>
                            <a:ea typeface="Cambria Math"/>
                          </a:rPr>
                          <m:t>𝑗</m:t>
                        </m:r>
                      </m:e>
                    </m:d>
                  </m:oMath>
                </a14:m>
                <a:r>
                  <a:rPr lang="ru-RU" dirty="0" smtClean="0"/>
                  <a:t>, то </a:t>
                </a:r>
                <a14:m>
                  <m:oMath xmlns:m="http://schemas.openxmlformats.org/officeDocument/2006/math">
                    <m:r>
                      <a:rPr lang="en-US" i="1">
                        <a:latin typeface="Cambria Math"/>
                      </a:rPr>
                      <m:t>𝑎</m:t>
                    </m:r>
                    <m:r>
                      <a:rPr lang="en-US" i="1" smtClean="0">
                        <a:latin typeface="Cambria Math"/>
                        <a:ea typeface="Cambria Math"/>
                      </a:rPr>
                      <m:t>≠</m:t>
                    </m:r>
                    <m:r>
                      <a:rPr lang="en-US" i="1">
                        <a:latin typeface="Cambria Math"/>
                      </a:rPr>
                      <m:t>𝑏</m:t>
                    </m:r>
                  </m:oMath>
                </a14:m>
                <a:r>
                  <a:rPr lang="ru-RU" dirty="0" smtClean="0"/>
                  <a:t>.</a:t>
                </a:r>
              </a:p>
              <a:p>
                <a:pPr marL="0" indent="0">
                  <a:buNone/>
                </a:pPr>
                <a:r>
                  <a:rPr lang="ru-RU" dirty="0" smtClean="0"/>
                  <a:t>2. В каждом классе (подмножестве </a:t>
                </a:r>
                <a14:m>
                  <m:oMath xmlns:m="http://schemas.openxmlformats.org/officeDocument/2006/math">
                    <m:sSub>
                      <m:sSubPr>
                        <m:ctrlPr>
                          <a:rPr lang="ru-RU" i="1">
                            <a:latin typeface="Cambria Math"/>
                          </a:rPr>
                        </m:ctrlPr>
                      </m:sSubPr>
                      <m:e>
                        <m:r>
                          <a:rPr lang="ru-RU" i="1">
                            <a:latin typeface="Cambria Math"/>
                          </a:rPr>
                          <m:t>М</m:t>
                        </m:r>
                      </m:e>
                      <m:sub>
                        <m:r>
                          <a:rPr lang="en-US" i="1">
                            <a:latin typeface="Cambria Math"/>
                          </a:rPr>
                          <m:t>𝑖</m:t>
                        </m:r>
                      </m:sub>
                    </m:sSub>
                  </m:oMath>
                </a14:m>
                <a:r>
                  <a:rPr lang="ru-RU" dirty="0" smtClean="0"/>
                  <a:t>), есть хотя бы один элемент множества М.</a:t>
                </a:r>
              </a:p>
              <a:p>
                <a:pPr marL="0" indent="0">
                  <a:buNone/>
                </a:pPr>
                <a:r>
                  <a:rPr lang="ru-RU" dirty="0" smtClean="0"/>
                  <a:t>3. </a:t>
                </a:r>
                <a:r>
                  <a:rPr lang="ru-RU" dirty="0"/>
                  <a:t>Нет ни одного элемента в М, который принадлежал бы сразу двум классам.</a:t>
                </a:r>
              </a:p>
              <a:p>
                <a:pPr marL="0" indent="0">
                  <a:buNone/>
                </a:pPr>
                <a:r>
                  <a:rPr lang="ru-RU" dirty="0" smtClean="0"/>
                  <a:t>4. Объединение всех классов совпадает с самим множеством М.</a:t>
                </a: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79512" y="1052736"/>
                <a:ext cx="8640960" cy="5256584"/>
              </a:xfrm>
              <a:blipFill rotWithShape="1">
                <a:blip r:embed="rId3"/>
                <a:stretch>
                  <a:fillRect l="-1269" t="-1740" r="-2186"/>
                </a:stretch>
              </a:blipFill>
            </p:spPr>
            <p:txBody>
              <a:bodyPr/>
              <a:lstStyle/>
              <a:p>
                <a:r>
                  <a:rPr lang="ru-RU">
                    <a:noFill/>
                  </a:rPr>
                  <a:t> </a:t>
                </a:r>
              </a:p>
            </p:txBody>
          </p:sp>
        </mc:Fallback>
      </mc:AlternateContent>
    </p:spTree>
    <p:extLst>
      <p:ext uri="{BB962C8B-B14F-4D97-AF65-F5344CB8AC3E}">
        <p14:creationId xmlns:p14="http://schemas.microsoft.com/office/powerpoint/2010/main" val="546609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9143" y="188640"/>
            <a:ext cx="8229600" cy="1143000"/>
          </a:xfrm>
        </p:spPr>
        <p:txBody>
          <a:bodyPr>
            <a:noAutofit/>
          </a:bodyPr>
          <a:lstStyle/>
          <a:p>
            <a:r>
              <a:rPr lang="ru-RU" sz="3600" b="1" dirty="0" smtClean="0"/>
              <a:t>Классификация головоломок </a:t>
            </a:r>
            <a:br>
              <a:rPr lang="ru-RU" sz="3600" b="1" dirty="0" smtClean="0"/>
            </a:br>
            <a:r>
              <a:rPr lang="ru-RU" sz="3600" b="1" dirty="0" smtClean="0"/>
              <a:t>по периоду их создания</a:t>
            </a:r>
            <a:endParaRPr lang="ru-RU" sz="3600" b="1"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2473771891"/>
              </p:ext>
            </p:extLst>
          </p:nvPr>
        </p:nvGraphicFramePr>
        <p:xfrm>
          <a:off x="78463" y="1412776"/>
          <a:ext cx="8856968" cy="5125720"/>
        </p:xfrm>
        <a:graphic>
          <a:graphicData uri="http://schemas.openxmlformats.org/drawingml/2006/table">
            <a:tbl>
              <a:tblPr firstRow="1" bandRow="1">
                <a:tableStyleId>{5C22544A-7EE6-4342-B048-85BDC9FD1C3A}</a:tableStyleId>
              </a:tblPr>
              <a:tblGrid>
                <a:gridCol w="2045265"/>
                <a:gridCol w="2131198"/>
                <a:gridCol w="4680505"/>
              </a:tblGrid>
              <a:tr h="370840">
                <a:tc>
                  <a:txBody>
                    <a:bodyPr/>
                    <a:lstStyle/>
                    <a:p>
                      <a:pPr algn="ctr"/>
                      <a:r>
                        <a:rPr lang="ru-RU" dirty="0" smtClean="0"/>
                        <a:t>Период</a:t>
                      </a:r>
                      <a:endParaRPr lang="ru-RU" dirty="0"/>
                    </a:p>
                  </a:txBody>
                  <a:tcPr/>
                </a:tc>
                <a:tc>
                  <a:txBody>
                    <a:bodyPr/>
                    <a:lstStyle/>
                    <a:p>
                      <a:pPr algn="ctr"/>
                      <a:r>
                        <a:rPr lang="ru-RU" dirty="0" smtClean="0"/>
                        <a:t>Характеристика</a:t>
                      </a:r>
                      <a:endParaRPr lang="ru-RU" dirty="0"/>
                    </a:p>
                  </a:txBody>
                  <a:tcPr/>
                </a:tc>
                <a:tc>
                  <a:txBody>
                    <a:bodyPr/>
                    <a:lstStyle/>
                    <a:p>
                      <a:pPr algn="ctr"/>
                      <a:r>
                        <a:rPr lang="ru-RU" dirty="0" smtClean="0"/>
                        <a:t>Пример</a:t>
                      </a:r>
                      <a:endParaRPr lang="ru-RU" dirty="0"/>
                    </a:p>
                  </a:txBody>
                  <a:tcPr/>
                </a:tc>
              </a:tr>
              <a:tr h="370840">
                <a:tc>
                  <a:txBody>
                    <a:bodyPr/>
                    <a:lstStyle/>
                    <a:p>
                      <a:r>
                        <a:rPr lang="ru-RU" dirty="0" smtClean="0"/>
                        <a:t>от зарождения математики до </a:t>
                      </a:r>
                      <a:r>
                        <a:rPr lang="en-US" dirty="0" smtClean="0"/>
                        <a:t>IX</a:t>
                      </a:r>
                      <a:r>
                        <a:rPr lang="ru-RU" dirty="0" smtClean="0"/>
                        <a:t> века</a:t>
                      </a:r>
                      <a:endParaRPr lang="ru-RU" dirty="0"/>
                    </a:p>
                  </a:txBody>
                  <a:tcPr/>
                </a:tc>
                <a:tc>
                  <a:txBody>
                    <a:bodyPr/>
                    <a:lstStyle/>
                    <a:p>
                      <a:r>
                        <a:rPr lang="ru-RU" baseline="0" dirty="0" smtClean="0"/>
                        <a:t>математические задачи-шутки</a:t>
                      </a:r>
                      <a:endParaRPr lang="ru-RU" dirty="0"/>
                    </a:p>
                  </a:txBody>
                  <a:tcPr/>
                </a:tc>
                <a:tc>
                  <a:txBody>
                    <a:bodyPr/>
                    <a:lstStyle/>
                    <a:p>
                      <a:r>
                        <a:rPr lang="ru-RU" sz="1800" b="0" i="0" kern="1200" dirty="0" smtClean="0">
                          <a:solidFill>
                            <a:schemeClr val="dk1"/>
                          </a:solidFill>
                          <a:effectLst/>
                          <a:latin typeface="+mn-lt"/>
                          <a:ea typeface="+mn-ea"/>
                          <a:cs typeface="+mn-cs"/>
                        </a:rPr>
                        <a:t>В семи домах содержат по семь кошек. Каждая кошка ловит семь мышей в день, а каждая мышь, останься она живой, съела бы за тот же день семь колосьев пшеницы. Если каждый колос может дать семь гектаров зерна, сколько всего здесь перечислено? (папирус</a:t>
                      </a:r>
                      <a:r>
                        <a:rPr lang="ru-RU" sz="1800" b="0" i="0" kern="1200" baseline="0" dirty="0" smtClean="0">
                          <a:solidFill>
                            <a:schemeClr val="dk1"/>
                          </a:solidFill>
                          <a:effectLst/>
                          <a:latin typeface="+mn-lt"/>
                          <a:ea typeface="+mn-ea"/>
                          <a:cs typeface="+mn-cs"/>
                        </a:rPr>
                        <a:t> </a:t>
                      </a:r>
                      <a:r>
                        <a:rPr lang="ru-RU" sz="1800" b="0" i="0" kern="1200" baseline="0" dirty="0" err="1" smtClean="0">
                          <a:solidFill>
                            <a:schemeClr val="dk1"/>
                          </a:solidFill>
                          <a:effectLst/>
                          <a:latin typeface="+mn-lt"/>
                          <a:ea typeface="+mn-ea"/>
                          <a:cs typeface="+mn-cs"/>
                        </a:rPr>
                        <a:t>датир</a:t>
                      </a:r>
                      <a:r>
                        <a:rPr lang="ru-RU" sz="1800" b="0" i="0" kern="1200" baseline="0" dirty="0" smtClean="0">
                          <a:solidFill>
                            <a:schemeClr val="dk1"/>
                          </a:solidFill>
                          <a:effectLst/>
                          <a:latin typeface="+mn-lt"/>
                          <a:ea typeface="+mn-ea"/>
                          <a:cs typeface="+mn-cs"/>
                        </a:rPr>
                        <a:t>. </a:t>
                      </a:r>
                      <a:r>
                        <a:rPr lang="en-US" sz="1800" b="0" i="0" kern="1200" baseline="0" dirty="0" smtClean="0">
                          <a:solidFill>
                            <a:schemeClr val="dk1"/>
                          </a:solidFill>
                          <a:effectLst/>
                          <a:latin typeface="+mn-lt"/>
                          <a:ea typeface="+mn-ea"/>
                          <a:cs typeface="+mn-cs"/>
                        </a:rPr>
                        <a:t>XVII </a:t>
                      </a:r>
                      <a:r>
                        <a:rPr lang="ru-RU" sz="1800" b="0" i="0" kern="1200" baseline="0" dirty="0" err="1" smtClean="0">
                          <a:solidFill>
                            <a:schemeClr val="dk1"/>
                          </a:solidFill>
                          <a:effectLst/>
                          <a:latin typeface="+mn-lt"/>
                          <a:ea typeface="+mn-ea"/>
                          <a:cs typeface="+mn-cs"/>
                        </a:rPr>
                        <a:t>до.н.э</a:t>
                      </a:r>
                      <a:r>
                        <a:rPr lang="ru-RU" sz="1800" b="0" i="0" kern="1200" baseline="0" dirty="0" smtClean="0">
                          <a:solidFill>
                            <a:schemeClr val="dk1"/>
                          </a:solidFill>
                          <a:effectLst/>
                          <a:latin typeface="+mn-lt"/>
                          <a:ea typeface="+mn-ea"/>
                          <a:cs typeface="+mn-cs"/>
                        </a:rPr>
                        <a:t>. </a:t>
                      </a:r>
                      <a:r>
                        <a:rPr lang="ru-RU" sz="1800" b="0" i="0" kern="1200" baseline="0" dirty="0" err="1" smtClean="0">
                          <a:solidFill>
                            <a:schemeClr val="dk1"/>
                          </a:solidFill>
                          <a:effectLst/>
                          <a:latin typeface="+mn-lt"/>
                          <a:ea typeface="+mn-ea"/>
                          <a:cs typeface="+mn-cs"/>
                        </a:rPr>
                        <a:t>Ахмес</a:t>
                      </a:r>
                      <a:r>
                        <a:rPr lang="ru-RU" sz="1800" b="0" i="0" kern="1200" baseline="0" dirty="0" smtClean="0">
                          <a:solidFill>
                            <a:schemeClr val="dk1"/>
                          </a:solidFill>
                          <a:effectLst/>
                          <a:latin typeface="+mn-lt"/>
                          <a:ea typeface="+mn-ea"/>
                          <a:cs typeface="+mn-cs"/>
                        </a:rPr>
                        <a:t>)</a:t>
                      </a:r>
                      <a:endParaRPr lang="ru-RU" dirty="0"/>
                    </a:p>
                  </a:txBody>
                  <a:tcPr/>
                </a:tc>
              </a:tr>
              <a:tr h="370840">
                <a:tc>
                  <a:txBody>
                    <a:bodyPr/>
                    <a:lstStyle/>
                    <a:p>
                      <a:r>
                        <a:rPr lang="ru-RU" dirty="0" smtClean="0"/>
                        <a:t> втор. половина </a:t>
                      </a:r>
                      <a:r>
                        <a:rPr lang="en-US" dirty="0" smtClean="0"/>
                        <a:t>IX</a:t>
                      </a:r>
                      <a:r>
                        <a:rPr lang="en-US" baseline="0" dirty="0" smtClean="0"/>
                        <a:t> –</a:t>
                      </a:r>
                      <a:r>
                        <a:rPr lang="ru-RU" baseline="0" dirty="0" smtClean="0"/>
                        <a:t> середина</a:t>
                      </a:r>
                      <a:r>
                        <a:rPr lang="en-US" baseline="0" dirty="0" smtClean="0"/>
                        <a:t> XIX</a:t>
                      </a:r>
                      <a:r>
                        <a:rPr lang="ru-RU" baseline="0" dirty="0" smtClean="0"/>
                        <a:t> вв.</a:t>
                      </a:r>
                      <a:endParaRPr lang="ru-RU" dirty="0"/>
                    </a:p>
                  </a:txBody>
                  <a:tcPr/>
                </a:tc>
                <a:tc>
                  <a:txBody>
                    <a:bodyPr/>
                    <a:lstStyle/>
                    <a:p>
                      <a:r>
                        <a:rPr lang="ru-RU" baseline="0" dirty="0" smtClean="0"/>
                        <a:t>задачи занимательной  математики</a:t>
                      </a:r>
                      <a:endParaRPr lang="ru-RU" dirty="0"/>
                    </a:p>
                  </a:txBody>
                  <a:tcPr/>
                </a:tc>
                <a:tc>
                  <a:txBody>
                    <a:bodyPr/>
                    <a:lstStyle/>
                    <a:p>
                      <a:r>
                        <a:rPr lang="ru-RU" dirty="0" smtClean="0"/>
                        <a:t>Задача</a:t>
                      </a:r>
                      <a:r>
                        <a:rPr lang="ru-RU" baseline="0" dirty="0" smtClean="0"/>
                        <a:t> по волка козу и капусту из сборника </a:t>
                      </a:r>
                      <a:r>
                        <a:rPr lang="ru-RU" sz="1800" b="0" i="0" kern="1200" dirty="0" smtClean="0">
                          <a:solidFill>
                            <a:schemeClr val="dk1"/>
                          </a:solidFill>
                          <a:effectLst/>
                          <a:latin typeface="+mn-lt"/>
                          <a:ea typeface="+mn-ea"/>
                          <a:cs typeface="+mn-cs"/>
                        </a:rPr>
                        <a:t>“Задачи для развития молодого ума” </a:t>
                      </a:r>
                      <a:r>
                        <a:rPr lang="ru-RU" sz="1800" b="0" i="0" kern="1200" dirty="0" err="1" smtClean="0">
                          <a:solidFill>
                            <a:schemeClr val="dk1"/>
                          </a:solidFill>
                          <a:effectLst/>
                          <a:latin typeface="+mn-lt"/>
                          <a:ea typeface="+mn-ea"/>
                          <a:cs typeface="+mn-cs"/>
                        </a:rPr>
                        <a:t>Алкуина</a:t>
                      </a:r>
                      <a:r>
                        <a:rPr lang="ru-RU" sz="1800" b="0" i="0" kern="1200" dirty="0" smtClean="0">
                          <a:solidFill>
                            <a:schemeClr val="dk1"/>
                          </a:solidFill>
                          <a:effectLst/>
                          <a:latin typeface="+mn-lt"/>
                          <a:ea typeface="+mn-ea"/>
                          <a:cs typeface="+mn-cs"/>
                        </a:rPr>
                        <a:t>,</a:t>
                      </a:r>
                      <a:r>
                        <a:rPr lang="ru-RU" sz="1800" b="0" i="0" kern="1200" baseline="0" dirty="0" smtClean="0">
                          <a:solidFill>
                            <a:schemeClr val="dk1"/>
                          </a:solidFill>
                          <a:effectLst/>
                          <a:latin typeface="+mn-lt"/>
                          <a:ea typeface="+mn-ea"/>
                          <a:cs typeface="+mn-cs"/>
                        </a:rPr>
                        <a:t> </a:t>
                      </a:r>
                      <a:r>
                        <a:rPr lang="en-US" sz="1800" b="0" i="0" kern="1200" baseline="0" dirty="0" smtClean="0">
                          <a:solidFill>
                            <a:schemeClr val="dk1"/>
                          </a:solidFill>
                          <a:effectLst/>
                          <a:latin typeface="+mn-lt"/>
                          <a:ea typeface="+mn-ea"/>
                          <a:cs typeface="+mn-cs"/>
                        </a:rPr>
                        <a:t>IX </a:t>
                      </a:r>
                      <a:r>
                        <a:rPr lang="ru-RU" sz="1800" b="0" i="0" kern="1200" baseline="0" dirty="0" smtClean="0">
                          <a:solidFill>
                            <a:schemeClr val="dk1"/>
                          </a:solidFill>
                          <a:effectLst/>
                          <a:latin typeface="+mn-lt"/>
                          <a:ea typeface="+mn-ea"/>
                          <a:cs typeface="+mn-cs"/>
                        </a:rPr>
                        <a:t>век, всего 53 задачи.</a:t>
                      </a:r>
                      <a:endParaRPr lang="ru-RU" dirty="0"/>
                    </a:p>
                  </a:txBody>
                  <a:tcPr/>
                </a:tc>
              </a:tr>
              <a:tr h="370840">
                <a:tc>
                  <a:txBody>
                    <a:bodyPr/>
                    <a:lstStyle/>
                    <a:p>
                      <a:r>
                        <a:rPr lang="ru-RU" dirty="0" smtClean="0"/>
                        <a:t>конец</a:t>
                      </a:r>
                      <a:r>
                        <a:rPr lang="ru-RU" baseline="0" dirty="0" smtClean="0"/>
                        <a:t> </a:t>
                      </a:r>
                      <a:r>
                        <a:rPr lang="en-US" dirty="0" smtClean="0"/>
                        <a:t>XIX</a:t>
                      </a:r>
                      <a:r>
                        <a:rPr lang="ru-RU" dirty="0" smtClean="0"/>
                        <a:t> – начало </a:t>
                      </a:r>
                      <a:r>
                        <a:rPr lang="en-US" dirty="0" smtClean="0"/>
                        <a:t>XX</a:t>
                      </a:r>
                      <a:r>
                        <a:rPr lang="ru-RU" dirty="0" smtClean="0"/>
                        <a:t> веков</a:t>
                      </a:r>
                      <a:endParaRPr lang="ru-RU" dirty="0"/>
                    </a:p>
                  </a:txBody>
                  <a:tcPr/>
                </a:tc>
                <a:tc>
                  <a:txBody>
                    <a:bodyPr/>
                    <a:lstStyle/>
                    <a:p>
                      <a:r>
                        <a:rPr lang="ru-RU" dirty="0" smtClean="0"/>
                        <a:t>интеллектуальные игры для досуга</a:t>
                      </a:r>
                      <a:endParaRPr lang="ru-RU" dirty="0"/>
                    </a:p>
                  </a:txBody>
                  <a:tcPr/>
                </a:tc>
                <a:tc>
                  <a:txBody>
                    <a:bodyPr/>
                    <a:lstStyle/>
                    <a:p>
                      <a:r>
                        <a:rPr lang="ru-RU" dirty="0" smtClean="0"/>
                        <a:t>                 - </a:t>
                      </a:r>
                      <a:r>
                        <a:rPr lang="ru-RU" sz="1800" b="0" i="0" kern="1200" dirty="0" smtClean="0">
                          <a:solidFill>
                            <a:schemeClr val="dk1"/>
                          </a:solidFill>
                          <a:effectLst/>
                          <a:latin typeface="+mn-lt"/>
                          <a:ea typeface="+mn-ea"/>
                          <a:cs typeface="+mn-cs"/>
                        </a:rPr>
                        <a:t>американец Сэм</a:t>
                      </a:r>
                      <a:r>
                        <a:rPr lang="ru-RU" sz="1800" b="0" i="0" kern="1200" baseline="0" dirty="0" smtClean="0">
                          <a:solidFill>
                            <a:schemeClr val="dk1"/>
                          </a:solidFill>
                          <a:effectLst/>
                          <a:latin typeface="+mn-lt"/>
                          <a:ea typeface="+mn-ea"/>
                          <a:cs typeface="+mn-cs"/>
                        </a:rPr>
                        <a:t> </a:t>
                      </a:r>
                      <a:r>
                        <a:rPr lang="ru-RU" sz="1800" b="0" i="0" kern="1200" dirty="0" err="1" smtClean="0">
                          <a:solidFill>
                            <a:schemeClr val="dk1"/>
                          </a:solidFill>
                          <a:effectLst/>
                          <a:latin typeface="+mn-lt"/>
                          <a:ea typeface="+mn-ea"/>
                          <a:cs typeface="+mn-cs"/>
                        </a:rPr>
                        <a:t>Лойд</a:t>
                      </a:r>
                      <a:endParaRPr lang="ru-RU" dirty="0" smtClean="0"/>
                    </a:p>
                    <a:p>
                      <a:r>
                        <a:rPr lang="ru-RU" dirty="0" smtClean="0"/>
                        <a:t>                 </a:t>
                      </a:r>
                    </a:p>
                    <a:p>
                      <a:r>
                        <a:rPr lang="ru-RU" dirty="0" smtClean="0"/>
                        <a:t>                     англичанин</a:t>
                      </a:r>
                      <a:r>
                        <a:rPr lang="ru-RU" baseline="0" dirty="0" smtClean="0"/>
                        <a:t> Генри </a:t>
                      </a:r>
                      <a:r>
                        <a:rPr lang="ru-RU" baseline="0" dirty="0" err="1" smtClean="0"/>
                        <a:t>Дьюдени</a:t>
                      </a:r>
                      <a:r>
                        <a:rPr lang="ru-RU" baseline="0" dirty="0" smtClean="0"/>
                        <a:t> -</a:t>
                      </a:r>
                      <a:endParaRPr lang="ru-RU" dirty="0"/>
                    </a:p>
                  </a:txBody>
                  <a:tcPr/>
                </a:tc>
              </a:tr>
              <a:tr h="370840">
                <a:tc>
                  <a:txBody>
                    <a:bodyPr/>
                    <a:lstStyle/>
                    <a:p>
                      <a:r>
                        <a:rPr lang="ru-RU" dirty="0" smtClean="0"/>
                        <a:t>с</a:t>
                      </a:r>
                      <a:r>
                        <a:rPr lang="ru-RU" baseline="0" dirty="0" smtClean="0"/>
                        <a:t> с</a:t>
                      </a:r>
                      <a:r>
                        <a:rPr lang="ru-RU" dirty="0" smtClean="0"/>
                        <a:t>ер.</a:t>
                      </a:r>
                      <a:r>
                        <a:rPr lang="ru-RU" baseline="0" dirty="0" smtClean="0"/>
                        <a:t> </a:t>
                      </a:r>
                      <a:r>
                        <a:rPr lang="en-US" baseline="0" dirty="0" smtClean="0"/>
                        <a:t>XX</a:t>
                      </a:r>
                      <a:r>
                        <a:rPr lang="ru-RU" baseline="0" dirty="0" smtClean="0"/>
                        <a:t> по настоящее время</a:t>
                      </a:r>
                      <a:endParaRPr lang="ru-RU" dirty="0"/>
                    </a:p>
                  </a:txBody>
                  <a:tcPr/>
                </a:tc>
                <a:tc>
                  <a:txBody>
                    <a:bodyPr/>
                    <a:lstStyle/>
                    <a:p>
                      <a:r>
                        <a:rPr lang="ru-RU" baseline="0" dirty="0" smtClean="0"/>
                        <a:t>направление производства и вид спорта (с 1992г.)</a:t>
                      </a:r>
                      <a:endParaRPr lang="ru-RU" dirty="0"/>
                    </a:p>
                  </a:txBody>
                  <a:tcPr/>
                </a:tc>
                <a:tc>
                  <a:txBody>
                    <a:bodyPr/>
                    <a:lstStyle/>
                    <a:p>
                      <a:r>
                        <a:rPr lang="ru-RU" dirty="0" smtClean="0"/>
                        <a:t>                 - создан в </a:t>
                      </a:r>
                      <a:r>
                        <a:rPr lang="ru-RU" sz="1800" b="0" i="0" kern="1200" dirty="0" smtClean="0">
                          <a:solidFill>
                            <a:schemeClr val="dk1"/>
                          </a:solidFill>
                          <a:effectLst/>
                          <a:latin typeface="+mn-lt"/>
                          <a:ea typeface="+mn-ea"/>
                          <a:cs typeface="+mn-cs"/>
                        </a:rPr>
                        <a:t>1974 Эрне </a:t>
                      </a:r>
                      <a:r>
                        <a:rPr lang="ru-RU" sz="1800" b="0" i="0" kern="1200" dirty="0" err="1" smtClean="0">
                          <a:solidFill>
                            <a:schemeClr val="dk1"/>
                          </a:solidFill>
                          <a:effectLst/>
                          <a:latin typeface="+mn-lt"/>
                          <a:ea typeface="+mn-ea"/>
                          <a:cs typeface="+mn-cs"/>
                        </a:rPr>
                        <a:t>Рубиком</a:t>
                      </a:r>
                      <a:r>
                        <a:rPr lang="ru-RU" sz="1800" b="0" i="0" kern="1200" dirty="0" smtClean="0">
                          <a:solidFill>
                            <a:schemeClr val="dk1"/>
                          </a:solidFill>
                          <a:effectLst/>
                          <a:latin typeface="+mn-lt"/>
                          <a:ea typeface="+mn-ea"/>
                          <a:cs typeface="+mn-cs"/>
                        </a:rPr>
                        <a:t>   </a:t>
                      </a:r>
                    </a:p>
                    <a:p>
                      <a:r>
                        <a:rPr lang="ru-RU" sz="1800" b="0" i="0" kern="1200" dirty="0" smtClean="0">
                          <a:solidFill>
                            <a:schemeClr val="dk1"/>
                          </a:solidFill>
                          <a:effectLst/>
                          <a:latin typeface="+mn-lt"/>
                          <a:ea typeface="+mn-ea"/>
                          <a:cs typeface="+mn-cs"/>
                        </a:rPr>
                        <a:t>                (предмет игр, исследований, </a:t>
                      </a:r>
                    </a:p>
                    <a:p>
                      <a:r>
                        <a:rPr lang="ru-RU" sz="1800" b="0" i="0" kern="1200" dirty="0" smtClean="0">
                          <a:solidFill>
                            <a:schemeClr val="dk1"/>
                          </a:solidFill>
                          <a:effectLst/>
                          <a:latin typeface="+mn-lt"/>
                          <a:ea typeface="+mn-ea"/>
                          <a:cs typeface="+mn-cs"/>
                        </a:rPr>
                        <a:t>                  соревнований)</a:t>
                      </a:r>
                      <a:endParaRPr lang="ru-RU" dirty="0"/>
                    </a:p>
                  </a:txBody>
                  <a:tcPr/>
                </a:tc>
              </a:tr>
            </a:tbl>
          </a:graphicData>
        </a:graphic>
      </p:graphicFrame>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0826" y="4751277"/>
            <a:ext cx="803608" cy="803608"/>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0826" y="5661248"/>
            <a:ext cx="756084" cy="756084"/>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6416" y="4699476"/>
            <a:ext cx="564654" cy="907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513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2597</TotalTime>
  <Words>3714</Words>
  <Application>Microsoft Office PowerPoint</Application>
  <PresentationFormat>Экран (4:3)</PresentationFormat>
  <Paragraphs>367</Paragraphs>
  <Slides>36</Slides>
  <Notes>34</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Презентация PowerPoint</vt:lpstr>
      <vt:lpstr>Введение</vt:lpstr>
      <vt:lpstr>Введение</vt:lpstr>
      <vt:lpstr>Презентация PowerPoint</vt:lpstr>
      <vt:lpstr>Презентация PowerPoint</vt:lpstr>
      <vt:lpstr>Результат решения задачи 1</vt:lpstr>
      <vt:lpstr>Результат решения задачи 1</vt:lpstr>
      <vt:lpstr>Результат решения задачи 2</vt:lpstr>
      <vt:lpstr>Классификация головоломок  по периоду их создания</vt:lpstr>
      <vt:lpstr>Классификация головоломок  по их авторам</vt:lpstr>
      <vt:lpstr>Презентация PowerPoint</vt:lpstr>
      <vt:lpstr>Логические задачи</vt:lpstr>
      <vt:lpstr>Головоломки с предметами</vt:lpstr>
      <vt:lpstr>Головоломки с предметами Шнурковые</vt:lpstr>
      <vt:lpstr>Механические головоломки</vt:lpstr>
      <vt:lpstr>Механические головоломки Деревянные</vt:lpstr>
      <vt:lpstr>Механические головоломки Магнитные</vt:lpstr>
      <vt:lpstr>Механические головоломки Пластиковые</vt:lpstr>
      <vt:lpstr>Печатные головоломки</vt:lpstr>
      <vt:lpstr>Результаты решения задачи 3</vt:lpstr>
      <vt:lpstr>Принцип Дирихле</vt:lpstr>
      <vt:lpstr>Балансировка худшего случая</vt:lpstr>
      <vt:lpstr>Топологический принцип</vt:lpstr>
      <vt:lpstr>Примеры решений шнурковых головоломок</vt:lpstr>
      <vt:lpstr>Примеры решений шнурковых головоломок</vt:lpstr>
      <vt:lpstr>Эйлеровы правила</vt:lpstr>
      <vt:lpstr>Перемещение </vt:lpstr>
      <vt:lpstr>Упаковка</vt:lpstr>
      <vt:lpstr>Результат решения задачи 4 Классификация по принципу решения </vt:lpstr>
      <vt:lpstr>Результат решения задания 5 Коллекция своих головоломок</vt:lpstr>
      <vt:lpstr>Топологический принцип</vt:lpstr>
      <vt:lpstr>Принцип Дирихле</vt:lpstr>
      <vt:lpstr>Эйлеровы правила</vt:lpstr>
      <vt:lpstr>Итоги работы</vt:lpstr>
      <vt:lpstr>Источники информации:</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Павлова Мария Александровна;Anich1411</dc:creator>
  <cp:lastModifiedBy>Павлова Мария Александровна</cp:lastModifiedBy>
  <cp:revision>208</cp:revision>
  <dcterms:created xsi:type="dcterms:W3CDTF">2016-03-05T13:50:28Z</dcterms:created>
  <dcterms:modified xsi:type="dcterms:W3CDTF">2016-04-21T16:21:31Z</dcterms:modified>
</cp:coreProperties>
</file>