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5" r:id="rId1"/>
  </p:sldMasterIdLst>
  <p:notesMasterIdLst>
    <p:notesMasterId r:id="rId34"/>
  </p:notesMasterIdLst>
  <p:handoutMasterIdLst>
    <p:handoutMasterId r:id="rId35"/>
  </p:handoutMasterIdLst>
  <p:sldIdLst>
    <p:sldId id="415" r:id="rId2"/>
    <p:sldId id="281" r:id="rId3"/>
    <p:sldId id="457" r:id="rId4"/>
    <p:sldId id="401" r:id="rId5"/>
    <p:sldId id="402" r:id="rId6"/>
    <p:sldId id="459" r:id="rId7"/>
    <p:sldId id="461" r:id="rId8"/>
    <p:sldId id="463" r:id="rId9"/>
    <p:sldId id="404" r:id="rId10"/>
    <p:sldId id="475" r:id="rId11"/>
    <p:sldId id="411" r:id="rId12"/>
    <p:sldId id="421" r:id="rId13"/>
    <p:sldId id="465" r:id="rId14"/>
    <p:sldId id="440" r:id="rId15"/>
    <p:sldId id="483" r:id="rId16"/>
    <p:sldId id="464" r:id="rId17"/>
    <p:sldId id="469" r:id="rId18"/>
    <p:sldId id="470" r:id="rId19"/>
    <p:sldId id="471" r:id="rId20"/>
    <p:sldId id="481" r:id="rId21"/>
    <p:sldId id="472" r:id="rId22"/>
    <p:sldId id="467" r:id="rId23"/>
    <p:sldId id="474" r:id="rId24"/>
    <p:sldId id="422" r:id="rId25"/>
    <p:sldId id="441" r:id="rId26"/>
    <p:sldId id="444" r:id="rId27"/>
    <p:sldId id="445" r:id="rId28"/>
    <p:sldId id="448" r:id="rId29"/>
    <p:sldId id="434" r:id="rId30"/>
    <p:sldId id="418" r:id="rId31"/>
    <p:sldId id="482" r:id="rId32"/>
    <p:sldId id="458" r:id="rId33"/>
  </p:sldIdLst>
  <p:sldSz cx="9144000" cy="6858000" type="screen4x3"/>
  <p:notesSz cx="6858000" cy="9144000"/>
  <p:defaultTextStyle>
    <a:defPPr>
      <a:defRPr lang="ru-RU"/>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00B8"/>
    <a:srgbClr val="CCDAB4"/>
    <a:srgbClr val="C3D3A5"/>
    <a:srgbClr val="FFEDA3"/>
    <a:srgbClr val="FCE3D8"/>
    <a:srgbClr val="D1F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88201" autoAdjust="0"/>
  </p:normalViewPr>
  <p:slideViewPr>
    <p:cSldViewPr>
      <p:cViewPr varScale="1">
        <p:scale>
          <a:sx n="91" d="100"/>
          <a:sy n="91" d="100"/>
        </p:scale>
        <p:origin x="-3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8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50FD4C-A665-4CEF-93B1-79A26C1F5E4A}" type="datetimeFigureOut">
              <a:rPr lang="ru-RU" smtClean="0"/>
              <a:t>25.04.2016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B2985-A88A-41DF-9A34-4F324C75F537}" type="slidenum">
              <a:rPr lang="ru-RU" smtClean="0"/>
              <a:t>‹#›</a:t>
            </a:fld>
            <a:endParaRPr lang="ru-RU"/>
          </a:p>
        </p:txBody>
      </p:sp>
    </p:spTree>
    <p:extLst>
      <p:ext uri="{BB962C8B-B14F-4D97-AF65-F5344CB8AC3E}">
        <p14:creationId xmlns:p14="http://schemas.microsoft.com/office/powerpoint/2010/main" val="27685476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6B1AA3-65F2-44BE-AC8F-40B25022B69E}" type="datetimeFigureOut">
              <a:rPr lang="ru-RU" smtClean="0"/>
              <a:t>25.04.2016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588BD-F48A-44A2-AF92-1D984B70F0B9}" type="slidenum">
              <a:rPr lang="ru-RU" smtClean="0"/>
              <a:t>‹#›</a:t>
            </a:fld>
            <a:endParaRPr lang="ru-RU"/>
          </a:p>
        </p:txBody>
      </p:sp>
    </p:spTree>
    <p:extLst>
      <p:ext uri="{BB962C8B-B14F-4D97-AF65-F5344CB8AC3E}">
        <p14:creationId xmlns:p14="http://schemas.microsoft.com/office/powerpoint/2010/main" val="1793046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56049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Статистические данные о количестве</a:t>
            </a:r>
            <a:r>
              <a:rPr lang="ru-RU" baseline="0" dirty="0" smtClean="0"/>
              <a:t> просмотров ролика в месяц мы использовали для расчета</a:t>
            </a:r>
            <a:r>
              <a:rPr lang="en-US" baseline="0" dirty="0" smtClean="0"/>
              <a:t> </a:t>
            </a:r>
            <a:r>
              <a:rPr lang="ru-RU" baseline="0" dirty="0" smtClean="0"/>
              <a:t>возможных вариантов месячного дохода.</a:t>
            </a:r>
          </a:p>
          <a:p>
            <a:r>
              <a:rPr lang="ru-RU" baseline="0" dirty="0" smtClean="0"/>
              <a:t>Расчеты представлены на слайде. Чтобы их выполнить нам потребовались знания правил равносильных преобразований для неравенств.</a:t>
            </a:r>
          </a:p>
          <a:p>
            <a:r>
              <a:rPr lang="ru-RU" baseline="0" dirty="0" smtClean="0"/>
              <a:t>Полученную оценку мы использовали для расчета возможного дохода от конкретных медиа сетей. Просто подставляли в выражения соответствующие значения комиссионного сбора и цены 1000 просмотров.</a:t>
            </a:r>
            <a:endParaRPr lang="ru-RU" dirty="0"/>
          </a:p>
        </p:txBody>
      </p:sp>
    </p:spTree>
    <p:extLst>
      <p:ext uri="{BB962C8B-B14F-4D97-AF65-F5344CB8AC3E}">
        <p14:creationId xmlns:p14="http://schemas.microsoft.com/office/powerpoint/2010/main" val="316062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Расчеты показали, что  самая выгодная медиа сеть - AIR, месячный доход за просмотр одного ролика колеблется от 0,06$ до 1,01$.</a:t>
            </a:r>
            <a:endParaRPr lang="ru-RU" dirty="0"/>
          </a:p>
        </p:txBody>
      </p:sp>
    </p:spTree>
    <p:extLst>
      <p:ext uri="{BB962C8B-B14F-4D97-AF65-F5344CB8AC3E}">
        <p14:creationId xmlns:p14="http://schemas.microsoft.com/office/powerpoint/2010/main" val="4214863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114140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Зная</a:t>
            </a:r>
            <a:r>
              <a:rPr lang="ru-RU" baseline="0" dirty="0" smtClean="0"/>
              <a:t> годовой доход с одного видеоролика в долларах. Мы перевели его в рубли. Для этого использовали предположение о среднем курсе доллара в 2016 году. Так как этот доход мы хотим получить гарантировано, то должно выполняться неравенство, выделенное красным цветом. Решая, приходим к выводу, что нам потребуется 96 роликов. Если бы мы хотели узнать, какое наименьшее количество роликов нам нужно, то решали бы уравнение, его квадратными скобками обозначена целая часть числа. Но, все эти ролики мы обязаны сделать такими, чтобы их популярность была не меньше, чем у ролика про бесконечную шоколадку. Если мы будем делать ролики, которые обеспечат нам средний доход, например, такие как «Китайская ловушка для пальцев», то таких роликов нам понадобиться 15 штук.</a:t>
            </a:r>
            <a:endParaRPr lang="ru-RU" dirty="0"/>
          </a:p>
        </p:txBody>
      </p:sp>
    </p:spTree>
    <p:extLst>
      <p:ext uri="{BB962C8B-B14F-4D97-AF65-F5344CB8AC3E}">
        <p14:creationId xmlns:p14="http://schemas.microsoft.com/office/powerpoint/2010/main" val="2114140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44945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ru-RU" dirty="0" smtClean="0"/>
          </a:p>
          <a:p>
            <a:endParaRPr lang="ru-RU" dirty="0"/>
          </a:p>
        </p:txBody>
      </p:sp>
    </p:spTree>
    <p:extLst>
      <p:ext uri="{BB962C8B-B14F-4D97-AF65-F5344CB8AC3E}">
        <p14:creationId xmlns:p14="http://schemas.microsoft.com/office/powerpoint/2010/main" val="320017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Благодаря функции </a:t>
            </a:r>
            <a:r>
              <a:rPr lang="en-US" dirty="0" err="1" smtClean="0"/>
              <a:t>you</a:t>
            </a:r>
            <a:r>
              <a:rPr lang="en-US" baseline="0" dirty="0" err="1" smtClean="0"/>
              <a:t>tube</a:t>
            </a:r>
            <a:r>
              <a:rPr lang="en-US" baseline="0" dirty="0" smtClean="0"/>
              <a:t> analytics </a:t>
            </a:r>
            <a:r>
              <a:rPr lang="ru-RU" dirty="0" smtClean="0"/>
              <a:t>мы можем проанализировать показатели роликов за тот или иной период времени, какие форматы объявлений более эффективны, какие ролики понравились больше, через какие источники зрители узнали о видео.</a:t>
            </a:r>
          </a:p>
          <a:p>
            <a:endParaRPr lang="ru-RU" dirty="0"/>
          </a:p>
        </p:txBody>
      </p:sp>
    </p:spTree>
    <p:extLst>
      <p:ext uri="{BB962C8B-B14F-4D97-AF65-F5344CB8AC3E}">
        <p14:creationId xmlns:p14="http://schemas.microsoft.com/office/powerpoint/2010/main" val="2681740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Так как проект занимает большую часть времени на его реализацию, важно чётко определить обязанности его участников.</a:t>
            </a:r>
            <a:endParaRPr lang="ru-RU" dirty="0"/>
          </a:p>
        </p:txBody>
      </p:sp>
    </p:spTree>
    <p:extLst>
      <p:ext uri="{BB962C8B-B14F-4D97-AF65-F5344CB8AC3E}">
        <p14:creationId xmlns:p14="http://schemas.microsoft.com/office/powerpoint/2010/main" val="152341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solidFill>
                  <a:srgbClr val="000000"/>
                </a:solidFill>
              </a:rPr>
              <a:t>Монетизация видеороликов, это оплата,</a:t>
            </a:r>
            <a:r>
              <a:rPr lang="ru-RU" sz="1200" baseline="0" dirty="0" smtClean="0">
                <a:solidFill>
                  <a:srgbClr val="000000"/>
                </a:solidFill>
              </a:rPr>
              <a:t> предоставляемая пользователю за прикрепление к ним рекламы. </a:t>
            </a:r>
            <a:r>
              <a:rPr lang="ru-RU" sz="1200" baseline="0" dirty="0" err="1" smtClean="0">
                <a:solidFill>
                  <a:srgbClr val="000000"/>
                </a:solidFill>
              </a:rPr>
              <a:t>Монетизировать</a:t>
            </a:r>
            <a:r>
              <a:rPr lang="ru-RU" sz="1200" baseline="0" dirty="0" smtClean="0">
                <a:solidFill>
                  <a:srgbClr val="000000"/>
                </a:solidFill>
              </a:rPr>
              <a:t> ролики, которые размещены в </a:t>
            </a:r>
            <a:r>
              <a:rPr lang="en-US" sz="1200" baseline="0" dirty="0" smtClean="0">
                <a:solidFill>
                  <a:srgbClr val="000000"/>
                </a:solidFill>
              </a:rPr>
              <a:t>YouTube</a:t>
            </a:r>
            <a:r>
              <a:rPr lang="ru-RU" sz="1200" baseline="0" dirty="0" smtClean="0">
                <a:solidFill>
                  <a:srgbClr val="000000"/>
                </a:solidFill>
              </a:rPr>
              <a:t> можно двумя способами: читать со слайда. Прямое партнерство с </a:t>
            </a:r>
            <a:r>
              <a:rPr lang="en-US" sz="1200" baseline="0" dirty="0" smtClean="0">
                <a:solidFill>
                  <a:srgbClr val="000000"/>
                </a:solidFill>
              </a:rPr>
              <a:t>YouTube</a:t>
            </a:r>
            <a:r>
              <a:rPr lang="ru-RU" sz="1200" baseline="0" dirty="0" smtClean="0">
                <a:solidFill>
                  <a:srgbClr val="000000"/>
                </a:solidFill>
              </a:rPr>
              <a:t> возможно только в  том случае, если …Далее с экрана.</a:t>
            </a:r>
            <a:endParaRPr lang="ru-RU" sz="1200" dirty="0" smtClean="0">
              <a:solidFill>
                <a:srgbClr val="000000"/>
              </a:solidFill>
            </a:endParaRPr>
          </a:p>
          <a:p>
            <a:r>
              <a:rPr lang="ru-RU" sz="1200" b="0" i="0" kern="1200" dirty="0" smtClean="0">
                <a:solidFill>
                  <a:schemeClr val="tx1"/>
                </a:solidFill>
                <a:effectLst/>
                <a:latin typeface="+mn-lt"/>
                <a:ea typeface="+mn-ea"/>
                <a:cs typeface="+mn-cs"/>
              </a:rPr>
              <a:t>Медиа сети — это компании – посредники. Это крупные юридические лица, которые подключают к себе большое количество каналов, то есть создают сеть каналов. Каждая</a:t>
            </a:r>
            <a:r>
              <a:rPr lang="ru-RU" sz="1200" b="0" i="0" kern="1200" baseline="0" dirty="0" smtClean="0">
                <a:solidFill>
                  <a:schemeClr val="tx1"/>
                </a:solidFill>
                <a:effectLst/>
                <a:latin typeface="+mn-lt"/>
                <a:ea typeface="+mn-ea"/>
                <a:cs typeface="+mn-cs"/>
              </a:rPr>
              <a:t> из таких компаний выдвигает свои условия.</a:t>
            </a:r>
            <a:endParaRPr lang="ru-RU" dirty="0"/>
          </a:p>
        </p:txBody>
      </p:sp>
    </p:spTree>
    <p:extLst>
      <p:ext uri="{BB962C8B-B14F-4D97-AF65-F5344CB8AC3E}">
        <p14:creationId xmlns:p14="http://schemas.microsoft.com/office/powerpoint/2010/main" val="72533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2400" b="0" i="0" u="none" strike="noStrike" kern="1200" cap="none" spc="0" normalizeH="0" baseline="0" noProof="0" dirty="0" smtClean="0">
                <a:ln>
                  <a:noFill/>
                </a:ln>
                <a:solidFill>
                  <a:prstClr val="black"/>
                </a:solidFill>
                <a:effectLst/>
                <a:uLnTx/>
                <a:uFillTx/>
                <a:latin typeface="+mn-lt"/>
                <a:ea typeface="+mn-ea"/>
                <a:cs typeface="+mn-cs"/>
              </a:rPr>
              <a:t>Многие Медиа сети для подключения канала к ним имеют слишком большие </a:t>
            </a:r>
            <a:r>
              <a:rPr kumimoji="0" lang="ru-RU" sz="2400" b="1" i="0" u="none" strike="noStrike" kern="1200" cap="none" spc="0" normalizeH="0" baseline="0" noProof="0" dirty="0" smtClean="0">
                <a:ln>
                  <a:noFill/>
                </a:ln>
                <a:solidFill>
                  <a:prstClr val="black"/>
                </a:solidFill>
                <a:effectLst/>
                <a:uLnTx/>
                <a:uFillTx/>
                <a:latin typeface="+mn-lt"/>
                <a:ea typeface="+mn-ea"/>
                <a:cs typeface="+mn-cs"/>
              </a:rPr>
              <a:t>требования</a:t>
            </a:r>
            <a:r>
              <a:rPr kumimoji="0" lang="ru-RU" sz="2400" b="0" i="0" u="none" strike="noStrike" kern="1200" cap="none" spc="0" normalizeH="0" baseline="0" noProof="0" dirty="0" smtClean="0">
                <a:ln>
                  <a:noFill/>
                </a:ln>
                <a:solidFill>
                  <a:prstClr val="black"/>
                </a:solidFill>
                <a:effectLst/>
                <a:uLnTx/>
                <a:uFillTx/>
                <a:latin typeface="+mn-lt"/>
                <a:ea typeface="+mn-ea"/>
                <a:cs typeface="+mn-cs"/>
              </a:rPr>
              <a:t>, например,  </a:t>
            </a:r>
            <a:r>
              <a:rPr kumimoji="0" lang="en-US" sz="2400" b="0" i="0" u="none" strike="noStrike" kern="1200" cap="none" spc="0" normalizeH="0" baseline="0" noProof="0" dirty="0" smtClean="0">
                <a:ln>
                  <a:noFill/>
                </a:ln>
                <a:solidFill>
                  <a:prstClr val="black"/>
                </a:solidFill>
                <a:effectLst/>
                <a:uLnTx/>
                <a:uFillTx/>
                <a:latin typeface="+mn-lt"/>
                <a:ea typeface="+mn-ea"/>
                <a:cs typeface="+mn-cs"/>
              </a:rPr>
              <a:t>Quiz</a:t>
            </a:r>
            <a:r>
              <a:rPr kumimoji="0" lang="ru-RU" sz="2400" b="0" i="0" u="none" strike="noStrike" kern="1200" cap="none" spc="0" normalizeH="0" baseline="0" noProof="0" dirty="0" smtClean="0">
                <a:ln>
                  <a:noFill/>
                </a:ln>
                <a:solidFill>
                  <a:prstClr val="black"/>
                </a:solidFill>
                <a:effectLst/>
                <a:uLnTx/>
                <a:uFillTx/>
                <a:latin typeface="+mn-lt"/>
                <a:ea typeface="+mn-ea"/>
                <a:cs typeface="+mn-cs"/>
              </a:rPr>
              <a:t> </a:t>
            </a:r>
            <a:r>
              <a:rPr kumimoji="0" lang="ru-RU" sz="2400" b="0" i="0" u="none" strike="noStrike" kern="1200" cap="none" spc="0" normalizeH="0" baseline="0" noProof="0" dirty="0" err="1" smtClean="0">
                <a:ln>
                  <a:noFill/>
                </a:ln>
                <a:solidFill>
                  <a:prstClr val="black"/>
                </a:solidFill>
                <a:effectLst/>
                <a:uLnTx/>
                <a:uFillTx/>
                <a:latin typeface="+mn-lt"/>
                <a:ea typeface="+mn-ea"/>
                <a:cs typeface="+mn-cs"/>
              </a:rPr>
              <a:t>Group</a:t>
            </a:r>
            <a:r>
              <a:rPr kumimoji="0" lang="ru-RU" sz="24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2400" b="0" i="0" u="none" strike="noStrike" kern="1200" cap="none" spc="0" normalizeH="0" baseline="0" noProof="0" dirty="0" smtClean="0">
                <a:ln>
                  <a:noFill/>
                </a:ln>
                <a:solidFill>
                  <a:prstClr val="black"/>
                </a:solidFill>
                <a:effectLst/>
                <a:uLnTx/>
                <a:uFillTx/>
                <a:latin typeface="+mn-lt"/>
                <a:ea typeface="+mn-ea"/>
                <a:cs typeface="+mn-cs"/>
              </a:rPr>
              <a:t>каналу не менее 1 месяца, не менее 5000 просмотров суммарно+ наличие от 500 подписчиков.</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ru-RU" sz="2400" b="0" i="0" u="none" strike="noStrike" kern="1200" cap="none" spc="0" normalizeH="0" baseline="0" noProof="0" dirty="0" smtClean="0">
                <a:ln>
                  <a:noFill/>
                </a:ln>
                <a:solidFill>
                  <a:prstClr val="black"/>
                </a:solidFill>
                <a:effectLst/>
                <a:uLnTx/>
                <a:uFillTx/>
                <a:latin typeface="+mn-lt"/>
                <a:ea typeface="+mn-ea"/>
                <a:cs typeface="+mn-cs"/>
              </a:rPr>
              <a:t>Также важно учитывать комиссию медиа сети за услуги: от 20 до 50% от нашего дохода.</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ru-RU" dirty="0" smtClean="0"/>
              <a:t>Анализируя</a:t>
            </a:r>
            <a:r>
              <a:rPr lang="ru-RU" baseline="0" dirty="0" smtClean="0"/>
              <a:t> требования различных медиа сетей, определяем партнерскую программу с минимальными требованиями - </a:t>
            </a:r>
            <a:r>
              <a:rPr lang="en-US" baseline="0" dirty="0" err="1" smtClean="0"/>
              <a:t>Scalelab</a:t>
            </a:r>
            <a:r>
              <a:rPr lang="ru-RU" baseline="0" dirty="0" smtClean="0"/>
              <a:t>.</a:t>
            </a:r>
            <a:r>
              <a:rPr lang="en-US" baseline="0" dirty="0" smtClean="0"/>
              <a:t> </a:t>
            </a:r>
            <a:endParaRPr lang="ru-RU" dirty="0"/>
          </a:p>
        </p:txBody>
      </p:sp>
    </p:spTree>
    <p:extLst>
      <p:ext uri="{BB962C8B-B14F-4D97-AF65-F5344CB8AC3E}">
        <p14:creationId xmlns:p14="http://schemas.microsoft.com/office/powerpoint/2010/main" val="52712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sz="1200" dirty="0" smtClean="0"/>
              <a:t>Читаем</a:t>
            </a:r>
            <a:r>
              <a:rPr lang="ru-RU" sz="1200" baseline="0" dirty="0" smtClean="0"/>
              <a:t> со слайда. Самым популярным в нашей коллекции является ролик о бесконечной шоколадке. Он демонстрирует зрителям парадокс нарушения теоремы о равновеликости равносоставленных фигур. Продемонстрирую его Вам. Показать. Секрет этого парадокса раскрывается в другом видеоролике. Мы не являемся его авторами, но прикрепили его к своему, потому что зрителям наверняка захочется узнать в чем все таки дело.</a:t>
            </a:r>
            <a:endParaRPr lang="ru-RU" sz="1200" dirty="0" smtClean="0"/>
          </a:p>
        </p:txBody>
      </p:sp>
    </p:spTree>
    <p:extLst>
      <p:ext uri="{BB962C8B-B14F-4D97-AF65-F5344CB8AC3E}">
        <p14:creationId xmlns:p14="http://schemas.microsoft.com/office/powerpoint/2010/main" val="298015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012342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solidFill>
                  <a:srgbClr val="FF0000"/>
                </a:solidFill>
              </a:rPr>
              <a:t>Форматы</a:t>
            </a:r>
            <a:r>
              <a:rPr lang="ru-RU" baseline="0" dirty="0" smtClean="0">
                <a:solidFill>
                  <a:srgbClr val="FF0000"/>
                </a:solidFill>
              </a:rPr>
              <a:t> рекламных объявлений на наших роликах мы можем выбирать сами с помощью настроек монетизации, это могут быть: </a:t>
            </a:r>
          </a:p>
          <a:p>
            <a:r>
              <a:rPr lang="ru-RU" baseline="0" dirty="0" smtClean="0">
                <a:solidFill>
                  <a:srgbClr val="FF0000"/>
                </a:solidFill>
              </a:rPr>
              <a:t>оверлеи (графические текстовые объявления внизу экрана), </a:t>
            </a:r>
          </a:p>
          <a:p>
            <a:r>
              <a:rPr lang="ru-RU" baseline="0" dirty="0" smtClean="0">
                <a:solidFill>
                  <a:srgbClr val="FF0000"/>
                </a:solidFill>
              </a:rPr>
              <a:t>рекламные подсказки, которые появляются на несколько секунд справа от экрана, зрители могут нажать на них, чтобы посмотреть информацию о товаре, </a:t>
            </a:r>
          </a:p>
          <a:p>
            <a:r>
              <a:rPr lang="ru-RU" baseline="0" dirty="0" smtClean="0">
                <a:solidFill>
                  <a:srgbClr val="FF0000"/>
                </a:solidFill>
              </a:rPr>
              <a:t>объявления с возможностью пропуска, которые зрители могут закрыть через 5 секунд </a:t>
            </a:r>
          </a:p>
          <a:p>
            <a:r>
              <a:rPr lang="ru-RU" baseline="0" dirty="0" smtClean="0">
                <a:solidFill>
                  <a:srgbClr val="FF0000"/>
                </a:solidFill>
              </a:rPr>
              <a:t>и объявления без возможности пропуска, которые длятся около 30 секунд.</a:t>
            </a:r>
          </a:p>
          <a:p>
            <a:r>
              <a:rPr lang="ru-RU" baseline="0" dirty="0" smtClean="0">
                <a:solidFill>
                  <a:srgbClr val="FF0000"/>
                </a:solidFill>
              </a:rPr>
              <a:t>Рекламу прикрепляет медиа сеть в зависимости от длительности ролика.</a:t>
            </a:r>
            <a:endParaRPr lang="ru-RU" dirty="0">
              <a:solidFill>
                <a:srgbClr val="FF0000"/>
              </a:solidFill>
            </a:endParaRPr>
          </a:p>
        </p:txBody>
      </p:sp>
    </p:spTree>
    <p:extLst>
      <p:ext uri="{BB962C8B-B14F-4D97-AF65-F5344CB8AC3E}">
        <p14:creationId xmlns:p14="http://schemas.microsoft.com/office/powerpoint/2010/main" val="1407670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Читаем</a:t>
            </a:r>
            <a:r>
              <a:rPr lang="ru-RU" baseline="0" dirty="0" smtClean="0"/>
              <a:t> со слайда. Мы собирали эту статистику в течении 2 месяцев. Затем эти данные мы использовали для разработки бизнес-плана проекта.</a:t>
            </a:r>
            <a:endParaRPr lang="ru-RU" dirty="0"/>
          </a:p>
        </p:txBody>
      </p:sp>
    </p:spTree>
    <p:extLst>
      <p:ext uri="{BB962C8B-B14F-4D97-AF65-F5344CB8AC3E}">
        <p14:creationId xmlns:p14="http://schemas.microsoft.com/office/powerpoint/2010/main" val="268174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218248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a:t>
            </a:r>
            <a:r>
              <a:rPr lang="ru-RU" baseline="0" dirty="0" smtClean="0"/>
              <a:t> слайде представлена формула расчета чистого дохода от коммерческих просмотров ролика. В ходе апробации мы смогли получить данные о частоте просмотра роликов. Самый популярный ролик за 1 месяц просматривают 181 раз, а самый не популярный – 11 раз. (На слайде показаны все, созданные нами ролики. Они расставлены в порядке уменьшения их популярности.</a:t>
            </a:r>
            <a:endParaRPr lang="ru-RU" dirty="0"/>
          </a:p>
        </p:txBody>
      </p:sp>
    </p:spTree>
    <p:extLst>
      <p:ext uri="{BB962C8B-B14F-4D97-AF65-F5344CB8AC3E}">
        <p14:creationId xmlns:p14="http://schemas.microsoft.com/office/powerpoint/2010/main" val="168472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50B82B2-3E94-419A-A94A-76A545DAF1C8}" type="datetime1">
              <a:rPr lang="ru-RU" smtClean="0">
                <a:solidFill>
                  <a:prstClr val="black">
                    <a:tint val="75000"/>
                  </a:prstClr>
                </a:solidFill>
              </a:rPr>
              <a:t>25.04.2016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934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5CC1CC-CBD3-4B9F-99D1-91229902828C}" type="datetime1">
              <a:rPr lang="ru-RU" smtClean="0">
                <a:solidFill>
                  <a:prstClr val="black">
                    <a:tint val="75000"/>
                  </a:prstClr>
                </a:solidFill>
              </a:rPr>
              <a:t>25.04.2016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0684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104C10-9D4E-40F0-AA54-95EAE5DBCD7F}" type="datetime1">
              <a:rPr lang="ru-RU" smtClean="0">
                <a:solidFill>
                  <a:prstClr val="black">
                    <a:tint val="75000"/>
                  </a:prstClr>
                </a:solidFill>
              </a:rPr>
              <a:t>25.04.2016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6020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51ADB5-03E0-4BF2-8206-CC6AF4DA587B}" type="datetime1">
              <a:rPr lang="ru-RU" smtClean="0">
                <a:solidFill>
                  <a:prstClr val="black">
                    <a:tint val="75000"/>
                  </a:prstClr>
                </a:solidFill>
              </a:rPr>
              <a:t>25.04.2016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2143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FB4E833-1F46-4EA9-8C85-B158FCB28E33}" type="datetime1">
              <a:rPr lang="ru-RU" smtClean="0">
                <a:solidFill>
                  <a:prstClr val="black">
                    <a:tint val="75000"/>
                  </a:prstClr>
                </a:solidFill>
              </a:rPr>
              <a:t>25.04.2016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114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99AAC95-6340-48EA-983D-794E6C4F9E0E}" type="datetime1">
              <a:rPr lang="ru-RU" smtClean="0">
                <a:solidFill>
                  <a:prstClr val="black">
                    <a:tint val="75000"/>
                  </a:prstClr>
                </a:solidFill>
              </a:rPr>
              <a:t>25.04.2016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1856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801894C-1BAF-4375-973B-BAF81AA0A035}" type="datetime1">
              <a:rPr lang="ru-RU" smtClean="0">
                <a:solidFill>
                  <a:prstClr val="black">
                    <a:tint val="75000"/>
                  </a:prstClr>
                </a:solidFill>
              </a:rPr>
              <a:t>25.04.2016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055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A65A784-CD4C-48AB-86C2-0D44ABC752E7}" type="datetime1">
              <a:rPr lang="ru-RU" smtClean="0">
                <a:solidFill>
                  <a:prstClr val="black">
                    <a:tint val="75000"/>
                  </a:prstClr>
                </a:solidFill>
              </a:rPr>
              <a:t>25.04.2016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6071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3465A4-4EA9-444A-B5D9-832B6110789C}" type="datetime1">
              <a:rPr lang="ru-RU" smtClean="0">
                <a:solidFill>
                  <a:prstClr val="black">
                    <a:tint val="75000"/>
                  </a:prstClr>
                </a:solidFill>
              </a:rPr>
              <a:t>25.04.2016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7722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1FAD0C6-2668-40BA-92EE-A6CF99B487EE}" type="datetime1">
              <a:rPr lang="ru-RU" smtClean="0">
                <a:solidFill>
                  <a:prstClr val="black">
                    <a:tint val="75000"/>
                  </a:prstClr>
                </a:solidFill>
              </a:rPr>
              <a:t>25.04.2016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2526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0D8BCED8-72E6-4E5B-BF1D-A16B49E58E57}" type="datetime1">
              <a:rPr lang="ru-RU" smtClean="0">
                <a:solidFill>
                  <a:prstClr val="black">
                    <a:tint val="75000"/>
                  </a:prstClr>
                </a:solidFill>
              </a:rPr>
              <a:t>25.04.2016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4812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DED284A-D330-4CC8-B9CD-A3A0F24EE0A6}" type="datetime1">
              <a:rPr lang="ru-RU" smtClean="0"/>
              <a:t>25.04.2016</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21B6466-BB2A-44F8-813D-DCEE1E5574AD}" type="slidenum">
              <a:rPr lang="ru-RU" smtClean="0"/>
              <a:pPr>
                <a:defRPr/>
              </a:pPr>
              <a:t>‹#›</a:t>
            </a:fld>
            <a:endParaRPr lang="ru-RU"/>
          </a:p>
        </p:txBody>
      </p:sp>
    </p:spTree>
    <p:extLst>
      <p:ext uri="{BB962C8B-B14F-4D97-AF65-F5344CB8AC3E}">
        <p14:creationId xmlns:p14="http://schemas.microsoft.com/office/powerpoint/2010/main" val="120195493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channel/UCoiEOxdnMLW7zW-oOYihbkg/video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9.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www.etudes.ru/" TargetMode="External"/><Relationship Id="rId3" Type="http://schemas.openxmlformats.org/officeDocument/2006/relationships/hyperlink" Target="http://konoden.ru/sravnenie-mediasetej-youtube-2016/" TargetMode="External"/><Relationship Id="rId7" Type="http://schemas.openxmlformats.org/officeDocument/2006/relationships/hyperlink" Target="http://www.marketing.spb.ru/lib-comm/internet/videocontent.htm" TargetMode="External"/><Relationship Id="rId2" Type="http://schemas.openxmlformats.org/officeDocument/2006/relationships/hyperlink" Target="http://www.achupryna.com/" TargetMode="External"/><Relationship Id="rId1" Type="http://schemas.openxmlformats.org/officeDocument/2006/relationships/slideLayout" Target="../slideLayouts/slideLayout2.xml"/><Relationship Id="rId6" Type="http://schemas.openxmlformats.org/officeDocument/2006/relationships/hyperlink" Target="http://www.grandars.ru/student/marketing/marketing.html" TargetMode="External"/><Relationship Id="rId5" Type="http://schemas.openxmlformats.org/officeDocument/2006/relationships/hyperlink" Target="http://www.forexpf.ru/currency_usd.asp" TargetMode="External"/><Relationship Id="rId4" Type="http://schemas.openxmlformats.org/officeDocument/2006/relationships/hyperlink" Target="http://konoden.ru/partnerskie-media-seti-youtube-eto-vasha-krysha/" TargetMode="External"/><Relationship Id="rId9" Type="http://schemas.openxmlformats.org/officeDocument/2006/relationships/hyperlink" Target="http://www.grandars.ru/college/ekonomika-firmy/biznes-plan.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7886700" cy="1325563"/>
          </a:xfrm>
        </p:spPr>
        <p:txBody>
          <a:bodyPr>
            <a:normAutofit fontScale="90000"/>
          </a:bodyPr>
          <a:lstStyle/>
          <a:p>
            <a:pPr algn="ctr"/>
            <a:r>
              <a:rPr lang="ru-RU" b="1" dirty="0" smtClean="0"/>
              <a:t/>
            </a:r>
            <a:br>
              <a:rPr lang="ru-RU" b="1" dirty="0" smtClean="0"/>
            </a:br>
            <a:r>
              <a:rPr lang="ru-RU" b="1" dirty="0" smtClean="0">
                <a:latin typeface="+mn-lt"/>
              </a:rPr>
              <a:t>Номинация «Финансовая математика»</a:t>
            </a:r>
            <a:br>
              <a:rPr lang="ru-RU" b="1" dirty="0" smtClean="0">
                <a:latin typeface="+mn-lt"/>
              </a:rPr>
            </a:br>
            <a:r>
              <a:rPr lang="ru-RU" b="1" dirty="0" smtClean="0">
                <a:latin typeface="+mn-lt"/>
              </a:rPr>
              <a:t/>
            </a:r>
            <a:br>
              <a:rPr lang="ru-RU" b="1" dirty="0" smtClean="0">
                <a:latin typeface="+mn-lt"/>
              </a:rPr>
            </a:br>
            <a:r>
              <a:rPr lang="ru-RU" b="1" dirty="0" smtClean="0">
                <a:latin typeface="+mn-lt"/>
              </a:rPr>
              <a:t>Тема:</a:t>
            </a:r>
            <a:br>
              <a:rPr lang="ru-RU" b="1" dirty="0" smtClean="0">
                <a:latin typeface="+mn-lt"/>
              </a:rPr>
            </a:br>
            <a:r>
              <a:rPr lang="ru-RU" b="1" dirty="0" smtClean="0">
                <a:latin typeface="+mn-lt"/>
              </a:rPr>
              <a:t> «От чистого листа к бизнес-проекту»</a:t>
            </a:r>
            <a:endParaRPr lang="ru-RU" b="1" dirty="0">
              <a:latin typeface="+mn-lt"/>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8029225" cy="392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208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886700" cy="831626"/>
          </a:xfrm>
        </p:spPr>
        <p:txBody>
          <a:bodyPr>
            <a:normAutofit fontScale="90000"/>
          </a:bodyPr>
          <a:lstStyle/>
          <a:p>
            <a:pPr lvl="0" algn="ctr">
              <a:spcBef>
                <a:spcPct val="20000"/>
              </a:spcBef>
            </a:pPr>
            <a:r>
              <a:rPr lang="ru-RU" sz="3200" b="1" dirty="0">
                <a:latin typeface="Franklin Gothic Book"/>
                <a:ea typeface="+mn-ea"/>
                <a:cs typeface="+mn-cs"/>
              </a:rPr>
              <a:t>Коллекция видеороликов «С чистого листа</a:t>
            </a:r>
            <a:r>
              <a:rPr lang="ru-RU" sz="3200" b="1" dirty="0" smtClean="0">
                <a:latin typeface="Franklin Gothic Book"/>
                <a:ea typeface="+mn-ea"/>
                <a:cs typeface="+mn-cs"/>
              </a:rPr>
              <a:t>»</a:t>
            </a:r>
            <a:br>
              <a:rPr lang="ru-RU" sz="3200" b="1" dirty="0" smtClean="0">
                <a:latin typeface="Franklin Gothic Book"/>
                <a:ea typeface="+mn-ea"/>
                <a:cs typeface="+mn-cs"/>
              </a:rPr>
            </a:br>
            <a:endParaRPr lang="ru-RU" sz="3200" b="1" dirty="0">
              <a:latin typeface="Franklin Gothic Book"/>
              <a:ea typeface="+mn-ea"/>
              <a:cs typeface="+mn-cs"/>
            </a:endParaRPr>
          </a:p>
        </p:txBody>
      </p:sp>
      <p:sp>
        <p:nvSpPr>
          <p:cNvPr id="4" name="Номер слайда 3"/>
          <p:cNvSpPr>
            <a:spLocks noGrp="1"/>
          </p:cNvSpPr>
          <p:nvPr>
            <p:ph type="sldNum" sz="quarter" idx="12"/>
          </p:nvPr>
        </p:nvSpPr>
        <p:spPr/>
        <p:txBody>
          <a:bodyPr/>
          <a:lstStyle/>
          <a:p>
            <a:pPr>
              <a:defRPr/>
            </a:pPr>
            <a:fld id="{D702BFE9-ABCF-44F0-95C1-EB3D64E5F6EF}" type="slidenum">
              <a:rPr lang="ru-RU" smtClean="0"/>
              <a:pPr>
                <a:defRPr/>
              </a:pPr>
              <a:t>10</a:t>
            </a:fld>
            <a:endParaRPr lang="ru-RU"/>
          </a:p>
        </p:txBody>
      </p:sp>
      <p:sp>
        <p:nvSpPr>
          <p:cNvPr id="5" name="Прямоугольник 4"/>
          <p:cNvSpPr/>
          <p:nvPr/>
        </p:nvSpPr>
        <p:spPr>
          <a:xfrm>
            <a:off x="611560" y="6021288"/>
            <a:ext cx="7992888" cy="646331"/>
          </a:xfrm>
          <a:prstGeom prst="rect">
            <a:avLst/>
          </a:prstGeom>
        </p:spPr>
        <p:txBody>
          <a:bodyPr wrap="square">
            <a:spAutoFit/>
          </a:bodyPr>
          <a:lstStyle/>
          <a:p>
            <a:r>
              <a:rPr lang="en-US" dirty="0">
                <a:hlinkClick r:id="rId2"/>
              </a:rPr>
              <a:t>https://</a:t>
            </a:r>
            <a:r>
              <a:rPr lang="en-US" dirty="0" smtClean="0">
                <a:hlinkClick r:id="rId2"/>
              </a:rPr>
              <a:t>www.youtube.com/channel/UCoiEOxdnMLW7zW-oOYihbkg/videos</a:t>
            </a:r>
            <a:endParaRPr lang="ru-RU" dirty="0" smtClean="0"/>
          </a:p>
          <a:p>
            <a:endParaRPr lang="ru-RU"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052736"/>
            <a:ext cx="7786113" cy="4866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9868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1"/>
            <a:ext cx="7886700" cy="1080120"/>
          </a:xfrm>
        </p:spPr>
        <p:txBody>
          <a:bodyPr>
            <a:normAutofit/>
          </a:bodyPr>
          <a:lstStyle/>
          <a:p>
            <a:pPr algn="ctr">
              <a:spcBef>
                <a:spcPct val="20000"/>
              </a:spcBef>
            </a:pPr>
            <a:r>
              <a:rPr lang="ru-RU" sz="3200" b="1" dirty="0" smtClean="0">
                <a:latin typeface="Franklin Gothic Book"/>
                <a:ea typeface="+mn-ea"/>
                <a:cs typeface="+mn-cs"/>
              </a:rPr>
              <a:t>Наши секреты создания популярных</a:t>
            </a:r>
            <a:br>
              <a:rPr lang="ru-RU" sz="3200" b="1" dirty="0" smtClean="0">
                <a:latin typeface="Franklin Gothic Book"/>
                <a:ea typeface="+mn-ea"/>
                <a:cs typeface="+mn-cs"/>
              </a:rPr>
            </a:br>
            <a:r>
              <a:rPr lang="ru-RU" sz="3200" b="1" dirty="0" smtClean="0">
                <a:latin typeface="Franklin Gothic Book"/>
                <a:ea typeface="+mn-ea"/>
                <a:cs typeface="+mn-cs"/>
              </a:rPr>
              <a:t> </a:t>
            </a:r>
            <a:r>
              <a:rPr lang="ru-RU" sz="3200" b="1" dirty="0">
                <a:latin typeface="Franklin Gothic Book"/>
                <a:ea typeface="+mn-ea"/>
                <a:cs typeface="+mn-cs"/>
              </a:rPr>
              <a:t>образовательных видеороликов</a:t>
            </a:r>
          </a:p>
        </p:txBody>
      </p:sp>
      <p:sp>
        <p:nvSpPr>
          <p:cNvPr id="4" name="Номер слайда 3"/>
          <p:cNvSpPr>
            <a:spLocks noGrp="1"/>
          </p:cNvSpPr>
          <p:nvPr>
            <p:ph type="sldNum" sz="quarter" idx="12"/>
          </p:nvPr>
        </p:nvSpPr>
        <p:spPr>
          <a:xfrm>
            <a:off x="6444208" y="6309320"/>
            <a:ext cx="2057400" cy="365125"/>
          </a:xfrm>
        </p:spPr>
        <p:txBody>
          <a:bodyPr/>
          <a:lstStyle/>
          <a:p>
            <a:fld id="{725C68B6-61C2-468F-89AB-4B9F7531AA68}" type="slidenum">
              <a:rPr lang="ru-RU" smtClean="0">
                <a:solidFill>
                  <a:prstClr val="black">
                    <a:tint val="75000"/>
                  </a:prstClr>
                </a:solidFill>
              </a:rPr>
              <a:pPr/>
              <a:t>11</a:t>
            </a:fld>
            <a:endParaRPr lang="ru-RU">
              <a:solidFill>
                <a:prstClr val="black">
                  <a:tint val="75000"/>
                </a:prstClr>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091272052"/>
              </p:ext>
            </p:extLst>
          </p:nvPr>
        </p:nvGraphicFramePr>
        <p:xfrm>
          <a:off x="179512" y="1268760"/>
          <a:ext cx="8712968" cy="4937760"/>
        </p:xfrm>
        <a:graphic>
          <a:graphicData uri="http://schemas.openxmlformats.org/drawingml/2006/table">
            <a:tbl>
              <a:tblPr firstRow="1" bandRow="1">
                <a:tableStyleId>{5C22544A-7EE6-4342-B048-85BDC9FD1C3A}</a:tableStyleId>
              </a:tblPr>
              <a:tblGrid>
                <a:gridCol w="4320480"/>
                <a:gridCol w="4392488"/>
              </a:tblGrid>
              <a:tr h="370840">
                <a:tc>
                  <a:txBody>
                    <a:bodyPr/>
                    <a:lstStyle/>
                    <a:p>
                      <a:pPr algn="ctr"/>
                      <a:r>
                        <a:rPr lang="ru-RU" sz="2000" dirty="0" smtClean="0">
                          <a:latin typeface="Arial" panose="020B0604020202020204" pitchFamily="34" charset="0"/>
                          <a:cs typeface="Arial" panose="020B0604020202020204" pitchFamily="34" charset="0"/>
                        </a:rPr>
                        <a:t>Задачи маркетинга </a:t>
                      </a:r>
                    </a:p>
                    <a:p>
                      <a:pPr algn="ctr"/>
                      <a:r>
                        <a:rPr lang="ru-RU" sz="2000" dirty="0" smtClean="0">
                          <a:latin typeface="Arial" panose="020B0604020202020204" pitchFamily="34" charset="0"/>
                          <a:cs typeface="Arial" panose="020B0604020202020204" pitchFamily="34" charset="0"/>
                        </a:rPr>
                        <a:t>в сети</a:t>
                      </a:r>
                      <a:r>
                        <a:rPr lang="ru-RU" sz="2000" baseline="0" dirty="0" smtClean="0">
                          <a:latin typeface="Arial" panose="020B0604020202020204" pitchFamily="34" charset="0"/>
                          <a:cs typeface="Arial" panose="020B0604020202020204" pitchFamily="34" charset="0"/>
                        </a:rPr>
                        <a:t> Интернет</a:t>
                      </a:r>
                      <a:endParaRPr lang="ru-RU" sz="2000" dirty="0">
                        <a:latin typeface="Arial" panose="020B0604020202020204" pitchFamily="34" charset="0"/>
                        <a:cs typeface="Arial" panose="020B0604020202020204" pitchFamily="34" charset="0"/>
                      </a:endParaRPr>
                    </a:p>
                  </a:txBody>
                  <a:tcPr/>
                </a:tc>
                <a:tc>
                  <a:txBody>
                    <a:bodyPr/>
                    <a:lstStyle/>
                    <a:p>
                      <a:pPr algn="ctr"/>
                      <a:r>
                        <a:rPr lang="ru-RU" sz="2000" dirty="0" smtClean="0">
                          <a:latin typeface="Arial" panose="020B0604020202020204" pitchFamily="34" charset="0"/>
                          <a:cs typeface="Arial" panose="020B0604020202020204" pitchFamily="34" charset="0"/>
                        </a:rPr>
                        <a:t>Маркетинговые ходы</a:t>
                      </a:r>
                      <a:endParaRPr lang="ru-RU" sz="2000" dirty="0">
                        <a:latin typeface="Arial" panose="020B0604020202020204" pitchFamily="34" charset="0"/>
                        <a:cs typeface="Arial" panose="020B0604020202020204" pitchFamily="34" charset="0"/>
                      </a:endParaRPr>
                    </a:p>
                  </a:txBody>
                  <a:tcPr/>
                </a:tc>
              </a:tr>
              <a:tr h="370840">
                <a:tc>
                  <a:txBody>
                    <a:bodyPr/>
                    <a:lstStyle/>
                    <a:p>
                      <a:r>
                        <a:rPr lang="ru-RU" sz="2000" dirty="0" smtClean="0">
                          <a:latin typeface="Arial" panose="020B0604020202020204" pitchFamily="34" charset="0"/>
                          <a:cs typeface="Arial" panose="020B0604020202020204" pitchFamily="34" charset="0"/>
                        </a:rPr>
                        <a:t>1. </a:t>
                      </a:r>
                      <a:r>
                        <a:rPr lang="ru-RU" sz="2000" baseline="0" dirty="0" smtClean="0">
                          <a:latin typeface="Arial" panose="020B0604020202020204" pitchFamily="34" charset="0"/>
                          <a:cs typeface="Arial" panose="020B0604020202020204" pitchFamily="34" charset="0"/>
                        </a:rPr>
                        <a:t> Ролик должен найти даже тот пользователь, который его не искал.</a:t>
                      </a:r>
                      <a:endParaRPr lang="ru-RU" sz="2000" dirty="0">
                        <a:latin typeface="Arial" panose="020B0604020202020204" pitchFamily="34" charset="0"/>
                        <a:cs typeface="Arial" panose="020B0604020202020204" pitchFamily="34" charset="0"/>
                      </a:endParaRPr>
                    </a:p>
                  </a:txBody>
                  <a:tcPr/>
                </a:tc>
                <a:tc>
                  <a:txBody>
                    <a:bodyPr/>
                    <a:lstStyle/>
                    <a:p>
                      <a:r>
                        <a:rPr lang="ru-RU" sz="2000" dirty="0" smtClean="0">
                          <a:latin typeface="Arial" panose="020B0604020202020204" pitchFamily="34" charset="0"/>
                          <a:cs typeface="Arial" panose="020B0604020202020204" pitchFamily="34" charset="0"/>
                        </a:rPr>
                        <a:t>Название видеоролика должно включать речевой штамп или популярный</a:t>
                      </a:r>
                      <a:r>
                        <a:rPr lang="ru-RU" sz="2000" baseline="0" dirty="0" smtClean="0">
                          <a:latin typeface="Arial" panose="020B0604020202020204" pitchFamily="34" charset="0"/>
                          <a:cs typeface="Arial" panose="020B0604020202020204" pitchFamily="34" charset="0"/>
                        </a:rPr>
                        <a:t> поисковый запрос.</a:t>
                      </a:r>
                      <a:endParaRPr lang="ru-RU" sz="2000" dirty="0">
                        <a:latin typeface="Arial" panose="020B0604020202020204" pitchFamily="34" charset="0"/>
                        <a:cs typeface="Arial" panose="020B0604020202020204" pitchFamily="34" charset="0"/>
                      </a:endParaRPr>
                    </a:p>
                  </a:txBody>
                  <a:tcPr/>
                </a:tc>
              </a:tr>
              <a:tr h="370840">
                <a:tc>
                  <a:txBody>
                    <a:bodyPr/>
                    <a:lstStyle/>
                    <a:p>
                      <a:r>
                        <a:rPr lang="ru-RU" sz="2000" dirty="0" smtClean="0">
                          <a:latin typeface="Arial" panose="020B0604020202020204" pitchFamily="34" charset="0"/>
                          <a:cs typeface="Arial" panose="020B0604020202020204" pitchFamily="34" charset="0"/>
                        </a:rPr>
                        <a:t>2.  Пользователь, который случайно вышел на ролик должен захотеть его просмотреть.</a:t>
                      </a:r>
                      <a:endParaRPr lang="ru-RU" sz="2000" dirty="0">
                        <a:latin typeface="Arial" panose="020B0604020202020204" pitchFamily="34" charset="0"/>
                        <a:cs typeface="Arial" panose="020B0604020202020204" pitchFamily="34" charset="0"/>
                      </a:endParaRPr>
                    </a:p>
                  </a:txBody>
                  <a:tcPr/>
                </a:tc>
                <a:tc>
                  <a:txBody>
                    <a:bodyPr/>
                    <a:lstStyle/>
                    <a:p>
                      <a:r>
                        <a:rPr lang="ru-RU" sz="2000" dirty="0" smtClean="0">
                          <a:latin typeface="Arial" panose="020B0604020202020204" pitchFamily="34" charset="0"/>
                          <a:cs typeface="Arial" panose="020B0604020202020204" pitchFamily="34" charset="0"/>
                        </a:rPr>
                        <a:t>Описание ролика должно содержать</a:t>
                      </a:r>
                      <a:r>
                        <a:rPr lang="ru-RU" sz="2000" baseline="0" dirty="0" smtClean="0">
                          <a:latin typeface="Arial" panose="020B0604020202020204" pitchFamily="34" charset="0"/>
                          <a:cs typeface="Arial" panose="020B0604020202020204" pitchFamily="34" charset="0"/>
                        </a:rPr>
                        <a:t> интригу – вопрос без ответа или спорный тезис.</a:t>
                      </a:r>
                    </a:p>
                    <a:p>
                      <a:r>
                        <a:rPr lang="ru-RU" sz="2000" baseline="0" dirty="0" smtClean="0">
                          <a:latin typeface="Arial" panose="020B0604020202020204" pitchFamily="34" charset="0"/>
                          <a:cs typeface="Arial" panose="020B0604020202020204" pitchFamily="34" charset="0"/>
                        </a:rPr>
                        <a:t>Заставкой ролика должна быть эффектной.</a:t>
                      </a:r>
                      <a:endParaRPr lang="ru-RU" sz="2000" dirty="0">
                        <a:latin typeface="Arial" panose="020B0604020202020204" pitchFamily="34" charset="0"/>
                        <a:cs typeface="Arial" panose="020B0604020202020204" pitchFamily="34" charset="0"/>
                      </a:endParaRPr>
                    </a:p>
                  </a:txBody>
                  <a:tcPr/>
                </a:tc>
              </a:tr>
              <a:tr h="370840">
                <a:tc>
                  <a:txBody>
                    <a:bodyPr/>
                    <a:lstStyle/>
                    <a:p>
                      <a:r>
                        <a:rPr lang="ru-RU" sz="2000" dirty="0" smtClean="0">
                          <a:latin typeface="Arial" panose="020B0604020202020204" pitchFamily="34" charset="0"/>
                          <a:cs typeface="Arial" panose="020B0604020202020204" pitchFamily="34" charset="0"/>
                        </a:rPr>
                        <a:t>3.  Пользователю ролик должен понравиться</a:t>
                      </a:r>
                      <a:r>
                        <a:rPr lang="ru-RU" sz="2000" baseline="0" dirty="0" smtClean="0">
                          <a:latin typeface="Arial" panose="020B0604020202020204" pitchFamily="34" charset="0"/>
                          <a:cs typeface="Arial" panose="020B0604020202020204" pitchFamily="34" charset="0"/>
                        </a:rPr>
                        <a:t> настолько, что он захочет посмотреть его еще раз или порекомендовать друзьям.</a:t>
                      </a:r>
                      <a:endParaRPr lang="ru-RU" sz="2000" dirty="0">
                        <a:latin typeface="Arial" panose="020B0604020202020204" pitchFamily="34" charset="0"/>
                        <a:cs typeface="Arial" panose="020B0604020202020204" pitchFamily="34" charset="0"/>
                      </a:endParaRPr>
                    </a:p>
                  </a:txBody>
                  <a:tcPr/>
                </a:tc>
                <a:tc>
                  <a:txBody>
                    <a:bodyPr/>
                    <a:lstStyle/>
                    <a:p>
                      <a:r>
                        <a:rPr lang="ru-RU" sz="2000" dirty="0" smtClean="0">
                          <a:latin typeface="Arial" panose="020B0604020202020204" pitchFamily="34" charset="0"/>
                          <a:cs typeface="Arial" panose="020B0604020202020204" pitchFamily="34" charset="0"/>
                        </a:rPr>
                        <a:t>Ролик</a:t>
                      </a:r>
                      <a:r>
                        <a:rPr lang="ru-RU" sz="2000" baseline="0" dirty="0" smtClean="0">
                          <a:latin typeface="Arial" panose="020B0604020202020204" pitchFamily="34" charset="0"/>
                          <a:cs typeface="Arial" panose="020B0604020202020204" pitchFamily="34" charset="0"/>
                        </a:rPr>
                        <a:t> дополнен приятной музыкой, короткий или разделен на части оригинальной отбивкой, содержание должно быть интересным и полезным. </a:t>
                      </a:r>
                      <a:endParaRPr lang="ru-RU"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809545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045"/>
            <a:ext cx="7886700" cy="1325563"/>
          </a:xfrm>
        </p:spPr>
        <p:txBody>
          <a:bodyPr>
            <a:normAutofit/>
          </a:bodyPr>
          <a:lstStyle/>
          <a:p>
            <a:pPr algn="ctr">
              <a:spcBef>
                <a:spcPct val="20000"/>
              </a:spcBef>
            </a:pPr>
            <a:r>
              <a:rPr lang="ru-RU" sz="3200" b="1" dirty="0">
                <a:latin typeface="Franklin Gothic Book"/>
                <a:ea typeface="+mn-ea"/>
                <a:cs typeface="+mn-cs"/>
              </a:rPr>
              <a:t>Пробная монетизация первых роликов коллекции «С чистого листа»</a:t>
            </a:r>
          </a:p>
        </p:txBody>
      </p:sp>
      <p:sp>
        <p:nvSpPr>
          <p:cNvPr id="3" name="Объект 2"/>
          <p:cNvSpPr>
            <a:spLocks noGrp="1"/>
          </p:cNvSpPr>
          <p:nvPr>
            <p:ph idx="1"/>
          </p:nvPr>
        </p:nvSpPr>
        <p:spPr>
          <a:xfrm>
            <a:off x="251520" y="1196752"/>
            <a:ext cx="4176464" cy="4351338"/>
          </a:xfrm>
        </p:spPr>
        <p:txBody>
          <a:bodyPr>
            <a:normAutofit/>
          </a:bodyPr>
          <a:lstStyle/>
          <a:p>
            <a:pPr marL="0" indent="0">
              <a:buNone/>
            </a:pPr>
            <a:r>
              <a:rPr lang="ru-RU" sz="2400" dirty="0" smtClean="0"/>
              <a:t>Мы сами рекомендовали наши ролики друзьям.</a:t>
            </a:r>
          </a:p>
          <a:p>
            <a:pPr marL="0" indent="0">
              <a:buNone/>
            </a:pPr>
            <a:r>
              <a:rPr lang="ru-RU" sz="2400" b="1" dirty="0" smtClean="0"/>
              <a:t>количество просмотров</a:t>
            </a:r>
          </a:p>
          <a:p>
            <a:pPr marL="0" indent="0">
              <a:buNone/>
            </a:pPr>
            <a:r>
              <a:rPr lang="ru-RU" sz="2400" dirty="0" smtClean="0"/>
              <a:t>в первый месяц - 206.</a:t>
            </a:r>
          </a:p>
          <a:p>
            <a:pPr marL="0" indent="0">
              <a:buNone/>
            </a:pPr>
            <a:r>
              <a:rPr lang="ru-RU" sz="2400" dirty="0" smtClean="0"/>
              <a:t>Подали заявку в медиа сеть с наименьшими требованиями к числу просмотров</a:t>
            </a:r>
          </a:p>
          <a:p>
            <a:pPr marL="0" indent="0">
              <a:buNone/>
            </a:pPr>
            <a:r>
              <a:rPr lang="en-US" sz="2400" b="1" dirty="0" err="1" smtClean="0"/>
              <a:t>Scalelab</a:t>
            </a:r>
            <a:r>
              <a:rPr lang="ru-RU" sz="2400" b="1" dirty="0" smtClean="0"/>
              <a:t> (её комиссия 45%)</a:t>
            </a:r>
            <a:r>
              <a:rPr lang="ru-RU" sz="2400" dirty="0" smtClean="0"/>
              <a:t>.</a:t>
            </a:r>
          </a:p>
          <a:p>
            <a:pPr marL="0" indent="0">
              <a:buNone/>
            </a:pPr>
            <a:endParaRPr lang="ru-RU" dirty="0"/>
          </a:p>
          <a:p>
            <a:pPr marL="0" indent="0">
              <a:buNone/>
            </a:pP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12</a:t>
            </a:fld>
            <a:endParaRPr lang="ru-RU">
              <a:solidFill>
                <a:prstClr val="black">
                  <a:tint val="75000"/>
                </a:prst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947" y="1412776"/>
            <a:ext cx="4436779" cy="276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544" y="4437112"/>
            <a:ext cx="5134744" cy="178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Прямая со стрелкой 5"/>
          <p:cNvCxnSpPr/>
          <p:nvPr/>
        </p:nvCxnSpPr>
        <p:spPr>
          <a:xfrm flipH="1">
            <a:off x="7234622" y="1926163"/>
            <a:ext cx="504056" cy="288032"/>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725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3652"/>
            <a:ext cx="7886700" cy="687610"/>
          </a:xfrm>
        </p:spPr>
        <p:txBody>
          <a:bodyPr>
            <a:normAutofit/>
          </a:bodyPr>
          <a:lstStyle/>
          <a:p>
            <a:pPr algn="ctr">
              <a:spcBef>
                <a:spcPct val="20000"/>
              </a:spcBef>
            </a:pPr>
            <a:r>
              <a:rPr lang="ru-RU" sz="3200" b="1" dirty="0" smtClean="0">
                <a:latin typeface="Franklin Gothic Book"/>
                <a:ea typeface="+mn-ea"/>
                <a:cs typeface="+mn-cs"/>
              </a:rPr>
              <a:t>Менеджер видео</a:t>
            </a:r>
            <a:endParaRPr lang="ru-RU" sz="3200" b="1" dirty="0">
              <a:latin typeface="Franklin Gothic Book"/>
              <a:ea typeface="+mn-ea"/>
              <a:cs typeface="+mn-cs"/>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13</a:t>
            </a:fld>
            <a:endParaRPr lang="ru-RU">
              <a:solidFill>
                <a:prstClr val="black">
                  <a:tint val="75000"/>
                </a:prstClr>
              </a:solidFill>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57" t="5821" r="13237" b="9108"/>
          <a:stretch/>
        </p:blipFill>
        <p:spPr bwMode="auto">
          <a:xfrm>
            <a:off x="755576" y="1052736"/>
            <a:ext cx="7509405"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15616" y="5949280"/>
            <a:ext cx="6840760" cy="646331"/>
          </a:xfrm>
          <a:prstGeom prst="rect">
            <a:avLst/>
          </a:prstGeom>
          <a:noFill/>
        </p:spPr>
        <p:txBody>
          <a:bodyPr wrap="square" rtlCol="0">
            <a:spAutoFit/>
          </a:bodyPr>
          <a:lstStyle/>
          <a:p>
            <a:r>
              <a:rPr lang="ru-RU" b="1" dirty="0" smtClean="0"/>
              <a:t>Коммерческий просмотр </a:t>
            </a:r>
            <a:r>
              <a:rPr lang="ru-RU" dirty="0" smtClean="0"/>
              <a:t>– это просмотр ролика с прикрепленной к нему рекламой</a:t>
            </a:r>
            <a:endParaRPr lang="ru-RU" dirty="0"/>
          </a:p>
        </p:txBody>
      </p:sp>
    </p:spTree>
    <p:extLst>
      <p:ext uri="{BB962C8B-B14F-4D97-AF65-F5344CB8AC3E}">
        <p14:creationId xmlns:p14="http://schemas.microsoft.com/office/powerpoint/2010/main" val="10522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6803"/>
            <a:ext cx="7886700" cy="1325563"/>
          </a:xfrm>
        </p:spPr>
        <p:txBody>
          <a:bodyPr>
            <a:normAutofit/>
          </a:bodyPr>
          <a:lstStyle/>
          <a:p>
            <a:pPr algn="ctr">
              <a:spcBef>
                <a:spcPct val="20000"/>
              </a:spcBef>
            </a:pPr>
            <a:r>
              <a:rPr lang="ru-RU" sz="3200" b="1" dirty="0">
                <a:latin typeface="Franklin Gothic Book"/>
                <a:ea typeface="+mn-ea"/>
                <a:cs typeface="+mn-cs"/>
              </a:rPr>
              <a:t>Статистические данные мониторинга коммерческих просмотров</a:t>
            </a: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14</a:t>
            </a:fld>
            <a:endParaRPr lang="ru-RU">
              <a:solidFill>
                <a:prstClr val="black">
                  <a:tint val="75000"/>
                </a:prstClr>
              </a:solidFill>
            </a:endParaRPr>
          </a:p>
        </p:txBody>
      </p:sp>
      <p:sp>
        <p:nvSpPr>
          <p:cNvPr id="5" name="Объект 4"/>
          <p:cNvSpPr>
            <a:spLocks noGrp="1"/>
          </p:cNvSpPr>
          <p:nvPr>
            <p:ph idx="1"/>
          </p:nvPr>
        </p:nvSpPr>
        <p:spPr>
          <a:xfrm>
            <a:off x="252450" y="2403376"/>
            <a:ext cx="6120680" cy="1296144"/>
          </a:xfrm>
        </p:spPr>
        <p:txBody>
          <a:bodyPr>
            <a:normAutofit/>
          </a:bodyPr>
          <a:lstStyle/>
          <a:p>
            <a:pPr marL="0" lvl="0" indent="0">
              <a:buNone/>
            </a:pPr>
            <a:r>
              <a:rPr lang="ru-RU" sz="2200" dirty="0">
                <a:solidFill>
                  <a:prstClr val="black"/>
                </a:solidFill>
              </a:rPr>
              <a:t>Вкладка «</a:t>
            </a:r>
            <a:r>
              <a:rPr lang="en-US" sz="2200" b="1" dirty="0" smtClean="0">
                <a:solidFill>
                  <a:prstClr val="black"/>
                </a:solidFill>
              </a:rPr>
              <a:t>YouT</a:t>
            </a:r>
            <a:r>
              <a:rPr lang="en-US" sz="2200" b="1" dirty="0">
                <a:solidFill>
                  <a:prstClr val="black"/>
                </a:solidFill>
              </a:rPr>
              <a:t>u</a:t>
            </a:r>
            <a:r>
              <a:rPr lang="en-US" sz="2200" b="1" dirty="0" smtClean="0">
                <a:solidFill>
                  <a:prstClr val="black"/>
                </a:solidFill>
              </a:rPr>
              <a:t>be </a:t>
            </a:r>
            <a:r>
              <a:rPr lang="en-US" sz="2200" b="1" dirty="0">
                <a:solidFill>
                  <a:prstClr val="black"/>
                </a:solidFill>
              </a:rPr>
              <a:t>Analytics</a:t>
            </a:r>
            <a:r>
              <a:rPr lang="ru-RU" sz="2200" dirty="0">
                <a:solidFill>
                  <a:prstClr val="black"/>
                </a:solidFill>
              </a:rPr>
              <a:t>» </a:t>
            </a:r>
          </a:p>
          <a:p>
            <a:pPr marL="0" lvl="0" indent="0">
              <a:buNone/>
            </a:pPr>
            <a:r>
              <a:rPr lang="ru-RU" sz="2200" dirty="0">
                <a:solidFill>
                  <a:prstClr val="black"/>
                </a:solidFill>
              </a:rPr>
              <a:t>на нашем аккаунте </a:t>
            </a:r>
          </a:p>
          <a:p>
            <a:pPr marL="0" lvl="0" indent="0">
              <a:buNone/>
            </a:pPr>
            <a:r>
              <a:rPr lang="ru-RU" sz="2200" dirty="0">
                <a:solidFill>
                  <a:prstClr val="black"/>
                </a:solidFill>
              </a:rPr>
              <a:t>предоставляет </a:t>
            </a:r>
            <a:r>
              <a:rPr lang="ru-RU" sz="2200" dirty="0" smtClean="0">
                <a:solidFill>
                  <a:prstClr val="black"/>
                </a:solidFill>
              </a:rPr>
              <a:t>данные:</a:t>
            </a:r>
          </a:p>
          <a:p>
            <a:pPr marL="0" lvl="0" indent="0">
              <a:buNone/>
            </a:pPr>
            <a:endParaRPr lang="ru-RU" sz="2200" dirty="0"/>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450"/>
          <a:stretch/>
        </p:blipFill>
        <p:spPr bwMode="auto">
          <a:xfrm>
            <a:off x="3923928" y="1124744"/>
            <a:ext cx="5063720" cy="283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29882"/>
            <a:ext cx="1124913" cy="91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06849" y="4077072"/>
            <a:ext cx="8880799" cy="2246769"/>
          </a:xfrm>
          <a:prstGeom prst="rect">
            <a:avLst/>
          </a:prstGeom>
        </p:spPr>
        <p:txBody>
          <a:bodyPr wrap="square">
            <a:spAutoFit/>
          </a:bodyPr>
          <a:lstStyle/>
          <a:p>
            <a:pPr>
              <a:buFontTx/>
              <a:buChar char="-"/>
            </a:pPr>
            <a:r>
              <a:rPr lang="ru-RU" sz="2000" i="0" dirty="0" smtClean="0">
                <a:solidFill>
                  <a:prstClr val="black"/>
                </a:solidFill>
              </a:rPr>
              <a:t> о </a:t>
            </a:r>
            <a:r>
              <a:rPr lang="ru-RU" sz="2000" i="0" dirty="0">
                <a:solidFill>
                  <a:prstClr val="black"/>
                </a:solidFill>
              </a:rPr>
              <a:t>количестве зрителей (</a:t>
            </a:r>
            <a:r>
              <a:rPr lang="en-US" sz="2000" i="0" dirty="0">
                <a:solidFill>
                  <a:prstClr val="black"/>
                </a:solidFill>
              </a:rPr>
              <a:t>n)</a:t>
            </a:r>
            <a:r>
              <a:rPr lang="ru-RU" sz="2000" i="0" dirty="0">
                <a:solidFill>
                  <a:prstClr val="black"/>
                </a:solidFill>
              </a:rPr>
              <a:t>;</a:t>
            </a:r>
          </a:p>
          <a:p>
            <a:pPr>
              <a:buFontTx/>
              <a:buChar char="-"/>
            </a:pPr>
            <a:r>
              <a:rPr lang="ru-RU" sz="2000" i="0" dirty="0" smtClean="0">
                <a:solidFill>
                  <a:prstClr val="black"/>
                </a:solidFill>
              </a:rPr>
              <a:t> о количестве коммерческих просмотров </a:t>
            </a:r>
            <a:r>
              <a:rPr lang="ru-RU" sz="2000" i="0" dirty="0">
                <a:solidFill>
                  <a:prstClr val="black"/>
                </a:solidFill>
              </a:rPr>
              <a:t>ролика</a:t>
            </a:r>
            <a:r>
              <a:rPr lang="en-US" sz="2000" i="0" dirty="0">
                <a:solidFill>
                  <a:prstClr val="black"/>
                </a:solidFill>
              </a:rPr>
              <a:t> (N)</a:t>
            </a:r>
            <a:r>
              <a:rPr lang="ru-RU" sz="2000" i="0" dirty="0">
                <a:solidFill>
                  <a:prstClr val="black"/>
                </a:solidFill>
              </a:rPr>
              <a:t>;</a:t>
            </a:r>
          </a:p>
          <a:p>
            <a:pPr lvl="0">
              <a:buFontTx/>
              <a:buChar char="-"/>
            </a:pPr>
            <a:r>
              <a:rPr lang="ru-RU" sz="2000" i="0" dirty="0" smtClean="0">
                <a:solidFill>
                  <a:prstClr val="black"/>
                </a:solidFill>
              </a:rPr>
              <a:t> о </a:t>
            </a:r>
            <a:r>
              <a:rPr lang="ru-RU" sz="2000" i="0" dirty="0">
                <a:solidFill>
                  <a:prstClr val="black"/>
                </a:solidFill>
              </a:rPr>
              <a:t>продолжительности просмотра ролика</a:t>
            </a:r>
            <a:r>
              <a:rPr lang="en-US" sz="2000" i="0" dirty="0">
                <a:solidFill>
                  <a:prstClr val="black"/>
                </a:solidFill>
              </a:rPr>
              <a:t> (t)</a:t>
            </a:r>
            <a:r>
              <a:rPr lang="ru-RU" sz="2000" i="0" dirty="0">
                <a:solidFill>
                  <a:prstClr val="black"/>
                </a:solidFill>
              </a:rPr>
              <a:t>;</a:t>
            </a:r>
          </a:p>
          <a:p>
            <a:pPr lvl="0">
              <a:buFontTx/>
              <a:buChar char="-"/>
            </a:pPr>
            <a:r>
              <a:rPr lang="ru-RU" sz="2000" i="0" dirty="0" smtClean="0">
                <a:solidFill>
                  <a:prstClr val="black"/>
                </a:solidFill>
              </a:rPr>
              <a:t> об </a:t>
            </a:r>
            <a:r>
              <a:rPr lang="ru-RU" sz="2000" i="0" dirty="0">
                <a:solidFill>
                  <a:prstClr val="black"/>
                </a:solidFill>
              </a:rPr>
              <a:t>оценках </a:t>
            </a:r>
            <a:r>
              <a:rPr lang="ru-RU" sz="2000" i="0" dirty="0" smtClean="0">
                <a:solidFill>
                  <a:prstClr val="black"/>
                </a:solidFill>
              </a:rPr>
              <a:t>роликов зрителями;</a:t>
            </a:r>
            <a:endParaRPr lang="ru-RU" sz="2000" i="0" dirty="0">
              <a:solidFill>
                <a:prstClr val="black"/>
              </a:solidFill>
            </a:endParaRPr>
          </a:p>
          <a:p>
            <a:pPr lvl="0">
              <a:buFontTx/>
              <a:buChar char="-"/>
            </a:pPr>
            <a:r>
              <a:rPr lang="ru-RU" sz="2000" i="0" dirty="0">
                <a:solidFill>
                  <a:prstClr val="black"/>
                </a:solidFill>
              </a:rPr>
              <a:t> о географии зрителей;</a:t>
            </a:r>
            <a:endParaRPr lang="en-US" sz="2000" i="0" dirty="0">
              <a:solidFill>
                <a:prstClr val="black"/>
              </a:solidFill>
            </a:endParaRPr>
          </a:p>
          <a:p>
            <a:pPr lvl="0">
              <a:buFontTx/>
              <a:buChar char="-"/>
            </a:pPr>
            <a:r>
              <a:rPr lang="ru-RU" sz="2000" i="0" dirty="0">
                <a:solidFill>
                  <a:prstClr val="black"/>
                </a:solidFill>
              </a:rPr>
              <a:t> о цене рекламы на 1000 просмотров (</a:t>
            </a:r>
            <a:r>
              <a:rPr lang="en-US" sz="2000" i="0" dirty="0">
                <a:solidFill>
                  <a:prstClr val="black"/>
                </a:solidFill>
              </a:rPr>
              <a:t>z)</a:t>
            </a:r>
            <a:r>
              <a:rPr lang="ru-RU" sz="2000" i="0" dirty="0">
                <a:solidFill>
                  <a:prstClr val="black"/>
                </a:solidFill>
              </a:rPr>
              <a:t>;</a:t>
            </a:r>
          </a:p>
          <a:p>
            <a:pPr lvl="0">
              <a:buFontTx/>
              <a:buChar char="-"/>
            </a:pPr>
            <a:r>
              <a:rPr lang="ru-RU" sz="2000" i="0" dirty="0" smtClean="0">
                <a:solidFill>
                  <a:prstClr val="black"/>
                </a:solidFill>
              </a:rPr>
              <a:t> о месячном доходе </a:t>
            </a:r>
            <a:r>
              <a:rPr lang="ru-RU" sz="2000" i="0" dirty="0">
                <a:solidFill>
                  <a:prstClr val="black"/>
                </a:solidFill>
              </a:rPr>
              <a:t>от просмотра рекламы, прикрепленной к ролику</a:t>
            </a:r>
            <a:r>
              <a:rPr lang="en-US" sz="2000" i="0" dirty="0">
                <a:solidFill>
                  <a:prstClr val="black"/>
                </a:solidFill>
              </a:rPr>
              <a:t> (k</a:t>
            </a:r>
            <a:r>
              <a:rPr lang="en-US" sz="2000" i="0" dirty="0" smtClean="0">
                <a:solidFill>
                  <a:prstClr val="black"/>
                </a:solidFill>
              </a:rPr>
              <a:t>)</a:t>
            </a:r>
            <a:r>
              <a:rPr lang="ru-RU" sz="2000" i="0" dirty="0" smtClean="0">
                <a:solidFill>
                  <a:prstClr val="black"/>
                </a:solidFill>
              </a:rPr>
              <a:t>.</a:t>
            </a:r>
            <a:endParaRPr lang="ru-RU" sz="2000" i="0" dirty="0">
              <a:solidFill>
                <a:prstClr val="black"/>
              </a:solidFill>
            </a:endParaRPr>
          </a:p>
        </p:txBody>
      </p:sp>
    </p:spTree>
    <p:extLst>
      <p:ext uri="{BB962C8B-B14F-4D97-AF65-F5344CB8AC3E}">
        <p14:creationId xmlns:p14="http://schemas.microsoft.com/office/powerpoint/2010/main" val="3498363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a:solidFill>
                  <a:prstClr val="black"/>
                </a:solidFill>
                <a:latin typeface="Franklin Gothic Book"/>
              </a:rPr>
              <a:t>Статистические данные мониторинга </a:t>
            </a:r>
            <a:br>
              <a:rPr lang="ru-RU" sz="3200" b="1" dirty="0">
                <a:solidFill>
                  <a:prstClr val="black"/>
                </a:solidFill>
                <a:latin typeface="Franklin Gothic Book"/>
              </a:rPr>
            </a:br>
            <a:r>
              <a:rPr lang="ru-RU" sz="3200" b="1" dirty="0" smtClean="0">
                <a:solidFill>
                  <a:prstClr val="black"/>
                </a:solidFill>
                <a:latin typeface="Franklin Gothic Book"/>
              </a:rPr>
              <a:t>за последний месяц</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15</a:t>
            </a:fld>
            <a:endParaRPr lang="ru-RU">
              <a:solidFill>
                <a:prstClr val="black">
                  <a:tint val="75000"/>
                </a:prst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8731766" cy="44644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65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543593"/>
          </a:xfrm>
        </p:spPr>
        <p:txBody>
          <a:bodyPr>
            <a:normAutofit/>
          </a:bodyPr>
          <a:lstStyle/>
          <a:p>
            <a:pPr algn="ctr">
              <a:spcBef>
                <a:spcPct val="20000"/>
              </a:spcBef>
            </a:pPr>
            <a:r>
              <a:rPr lang="ru-RU" sz="3200" b="1" dirty="0">
                <a:latin typeface="Arial" panose="020B0604020202020204" pitchFamily="34" charset="0"/>
                <a:ea typeface="+mn-ea"/>
                <a:cs typeface="Arial" panose="020B0604020202020204" pitchFamily="34" charset="0"/>
              </a:rPr>
              <a:t>Результаты решения задачи 3</a:t>
            </a: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16</a:t>
            </a:fld>
            <a:endParaRPr lang="ru-RU">
              <a:solidFill>
                <a:prstClr val="black">
                  <a:tint val="75000"/>
                </a:prstClr>
              </a:solidFill>
            </a:endParaRPr>
          </a:p>
        </p:txBody>
      </p:sp>
      <p:sp>
        <p:nvSpPr>
          <p:cNvPr id="5" name="TextBox 4"/>
          <p:cNvSpPr txBox="1"/>
          <p:nvPr/>
        </p:nvSpPr>
        <p:spPr>
          <a:xfrm>
            <a:off x="251520" y="908720"/>
            <a:ext cx="8496944" cy="2123658"/>
          </a:xfrm>
          <a:prstGeom prst="rect">
            <a:avLst/>
          </a:prstGeom>
          <a:noFill/>
        </p:spPr>
        <p:txBody>
          <a:bodyPr wrap="square" rtlCol="0">
            <a:spAutoFit/>
          </a:bodyPr>
          <a:lstStyle/>
          <a:p>
            <a:r>
              <a:rPr lang="ru-RU" sz="2200" b="1" i="0" dirty="0" smtClean="0"/>
              <a:t>Задача 1:</a:t>
            </a:r>
            <a:r>
              <a:rPr lang="ru-RU" sz="2200" b="1" dirty="0" smtClean="0"/>
              <a:t> </a:t>
            </a:r>
            <a:r>
              <a:rPr lang="ru-RU" sz="2200" i="0" dirty="0" smtClean="0"/>
              <a:t>Выбрать </a:t>
            </a:r>
            <a:r>
              <a:rPr lang="ru-RU" sz="2200" i="0" dirty="0" err="1" smtClean="0"/>
              <a:t>медиасеть</a:t>
            </a:r>
            <a:r>
              <a:rPr lang="ru-RU" sz="2200" i="0" dirty="0" smtClean="0"/>
              <a:t>, подключение к которой позволит получить наибольшую сумму чистого дохода за коммерческие просмотры одного образовательного видеоролика. Если считать, что к одному ролику прикреплена одна реклама, а количество просмотров одного видеоролика в месяц будет таким же как в период </a:t>
            </a:r>
            <a:r>
              <a:rPr lang="ru-RU" sz="2200" dirty="0" smtClean="0"/>
              <a:t>апробации</a:t>
            </a:r>
            <a:r>
              <a:rPr lang="ru-RU" sz="2200" i="0" dirty="0" smtClean="0"/>
              <a:t>.</a:t>
            </a:r>
            <a:endParaRPr lang="ru-RU" sz="2200" i="0" dirty="0">
              <a:solidFill>
                <a:srgbClr val="FF0000"/>
              </a:solidFill>
            </a:endParaRPr>
          </a:p>
        </p:txBody>
      </p:sp>
      <p:pic>
        <p:nvPicPr>
          <p:cNvPr id="3" name="Рисунок 2"/>
          <p:cNvPicPr>
            <a:picLocks noChangeAspect="1"/>
          </p:cNvPicPr>
          <p:nvPr/>
        </p:nvPicPr>
        <p:blipFill>
          <a:blip r:embed="rId3"/>
          <a:stretch>
            <a:fillRect/>
          </a:stretch>
        </p:blipFill>
        <p:spPr>
          <a:xfrm>
            <a:off x="2051720" y="3140967"/>
            <a:ext cx="5896582" cy="3509471"/>
          </a:xfrm>
          <a:prstGeom prst="rect">
            <a:avLst/>
          </a:prstGeom>
        </p:spPr>
      </p:pic>
    </p:spTree>
    <p:extLst>
      <p:ext uri="{BB962C8B-B14F-4D97-AF65-F5344CB8AC3E}">
        <p14:creationId xmlns:p14="http://schemas.microsoft.com/office/powerpoint/2010/main" val="528733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755576" y="260648"/>
                <a:ext cx="7886700" cy="2880320"/>
              </a:xfrm>
            </p:spPr>
            <p:txBody>
              <a:bodyPr>
                <a:normAutofit fontScale="90000"/>
              </a:bodyPr>
              <a:lstStyle/>
              <a:p>
                <a:pPr fontAlgn="base"/>
                <a14:m>
                  <m:oMathPara xmlns:m="http://schemas.openxmlformats.org/officeDocument/2006/math">
                    <m:oMathParaPr>
                      <m:jc m:val="center"/>
                    </m:oMathParaPr>
                    <m:oMath xmlns:m="http://schemas.openxmlformats.org/officeDocument/2006/math">
                      <m:r>
                        <a:rPr lang="ru-RU" sz="3600" b="1" smtClean="0">
                          <a:latin typeface="Cambria Math" panose="02040503050406030204" pitchFamily="18" charset="0"/>
                        </a:rPr>
                        <m:t>Ч</m:t>
                      </m:r>
                      <m:r>
                        <a:rPr lang="ru-RU" sz="3600" b="1" i="0" smtClean="0">
                          <a:latin typeface="Cambria Math" panose="02040503050406030204" pitchFamily="18" charset="0"/>
                        </a:rPr>
                        <m:t>истый доход</m:t>
                      </m:r>
                    </m:oMath>
                  </m:oMathPara>
                </a14:m>
                <a:r>
                  <a:rPr lang="en-US" sz="3600" b="1" i="0" dirty="0" smtClean="0">
                    <a:latin typeface="Cambria Math" panose="02040503050406030204" pitchFamily="18" charset="0"/>
                  </a:rPr>
                  <a:t/>
                </a:r>
                <a:br>
                  <a:rPr lang="en-US" sz="3600" b="1" i="0" dirty="0" smtClean="0">
                    <a:latin typeface="Cambria Math" panose="02040503050406030204" pitchFamily="18" charset="0"/>
                  </a:rPr>
                </a:br>
                <a:r>
                  <a:rPr lang="ru-RU" b="0" i="0" dirty="0" smtClean="0">
                    <a:latin typeface="Cambria Math" panose="02040503050406030204" pitchFamily="18" charset="0"/>
                  </a:rPr>
                  <a:t/>
                </a:r>
                <a:br>
                  <a:rPr lang="ru-RU" b="0" i="0" dirty="0" smtClean="0">
                    <a:latin typeface="Cambria Math" panose="02040503050406030204" pitchFamily="18" charset="0"/>
                  </a:rPr>
                </a:br>
                <a14:m>
                  <m:oMathPara xmlns:m="http://schemas.openxmlformats.org/officeDocument/2006/math">
                    <m:oMathParaPr>
                      <m:jc m:val="center"/>
                    </m:oMathParaPr>
                    <m:oMath xmlns:m="http://schemas.openxmlformats.org/officeDocument/2006/math">
                      <m:r>
                        <a:rPr lang="en-US" b="0" i="1" dirty="0" smtClean="0">
                          <a:latin typeface="Cambria Math"/>
                        </a:rPr>
                        <m:t>𝑘</m:t>
                      </m:r>
                      <m:r>
                        <a:rPr lang="en-US" b="0" i="1" dirty="0" smtClean="0">
                          <a:latin typeface="Cambria Math"/>
                        </a:rPr>
                        <m:t>=</m:t>
                      </m:r>
                      <m:f>
                        <m:fPr>
                          <m:ctrlPr>
                            <a:rPr lang="en-US" b="0" i="1" dirty="0" smtClean="0">
                              <a:latin typeface="Cambria Math"/>
                            </a:rPr>
                          </m:ctrlPr>
                        </m:fPr>
                        <m:num>
                          <m:r>
                            <a:rPr lang="en-US" b="0" i="1" dirty="0" smtClean="0">
                              <a:latin typeface="Cambria Math"/>
                            </a:rPr>
                            <m:t>𝑁</m:t>
                          </m:r>
                        </m:num>
                        <m:den>
                          <m:r>
                            <a:rPr lang="en-US" b="0" i="1" dirty="0" smtClean="0">
                              <a:latin typeface="Cambria Math"/>
                            </a:rPr>
                            <m:t>1000</m:t>
                          </m:r>
                        </m:den>
                      </m:f>
                      <m:r>
                        <a:rPr lang="en-US" b="0" i="1" dirty="0" smtClean="0">
                          <a:latin typeface="Cambria Math"/>
                          <a:ea typeface="Cambria Math"/>
                        </a:rPr>
                        <m:t>∙</m:t>
                      </m:r>
                      <m:r>
                        <a:rPr lang="en-US" b="0" i="1" dirty="0" smtClean="0">
                          <a:latin typeface="Cambria Math"/>
                          <a:ea typeface="Cambria Math"/>
                        </a:rPr>
                        <m:t>𝑧</m:t>
                      </m:r>
                      <m:r>
                        <a:rPr lang="en-US" b="0" i="1" dirty="0" smtClean="0">
                          <a:latin typeface="Cambria Math"/>
                          <a:ea typeface="Cambria Math"/>
                        </a:rPr>
                        <m:t>∙</m:t>
                      </m:r>
                      <m:d>
                        <m:dPr>
                          <m:ctrlPr>
                            <a:rPr lang="en-US" b="0" i="1" dirty="0" smtClean="0">
                              <a:latin typeface="Cambria Math"/>
                              <a:ea typeface="Cambria Math"/>
                            </a:rPr>
                          </m:ctrlPr>
                        </m:dPr>
                        <m:e>
                          <m:r>
                            <a:rPr lang="en-US" b="0" i="1" dirty="0" smtClean="0">
                              <a:latin typeface="Cambria Math"/>
                              <a:ea typeface="Cambria Math"/>
                            </a:rPr>
                            <m:t>1−</m:t>
                          </m:r>
                          <m:f>
                            <m:fPr>
                              <m:ctrlPr>
                                <a:rPr lang="en-US" b="0" i="1" dirty="0" smtClean="0">
                                  <a:latin typeface="Cambria Math"/>
                                  <a:ea typeface="Cambria Math"/>
                                </a:rPr>
                              </m:ctrlPr>
                            </m:fPr>
                            <m:num>
                              <m:r>
                                <a:rPr lang="en-US" b="0" i="1" dirty="0" smtClean="0">
                                  <a:latin typeface="Cambria Math"/>
                                  <a:ea typeface="Cambria Math"/>
                                </a:rPr>
                                <m:t>𝑝</m:t>
                              </m:r>
                            </m:num>
                            <m:den>
                              <m:r>
                                <a:rPr lang="en-US" b="0" i="1" dirty="0" smtClean="0">
                                  <a:latin typeface="Cambria Math"/>
                                  <a:ea typeface="Cambria Math"/>
                                </a:rPr>
                                <m:t>100</m:t>
                              </m:r>
                            </m:den>
                          </m:f>
                        </m:e>
                      </m:d>
                    </m:oMath>
                  </m:oMathPara>
                </a14:m>
                <a:r>
                  <a:rPr lang="ru-RU" dirty="0"/>
                  <a:t/>
                </a:r>
                <a:br>
                  <a:rPr lang="ru-RU" dirty="0"/>
                </a:br>
                <a:r>
                  <a:rPr lang="ru-RU" sz="2700" dirty="0" smtClean="0"/>
                  <a:t>где </a:t>
                </a:r>
                <a:r>
                  <a:rPr lang="en-US" sz="2700" dirty="0" smtClean="0"/>
                  <a:t>k – </a:t>
                </a:r>
                <a:r>
                  <a:rPr lang="ru-RU" sz="2700" dirty="0" smtClean="0"/>
                  <a:t>чистый доход за месяц</a:t>
                </a:r>
                <a:r>
                  <a:rPr lang="ru-RU" sz="2700" dirty="0"/>
                  <a:t/>
                </a:r>
                <a:br>
                  <a:rPr lang="ru-RU" sz="2700" dirty="0"/>
                </a:br>
                <a:r>
                  <a:rPr lang="ru-RU" sz="2700" dirty="0"/>
                  <a:t>N - количество коммерческих просмотров ролика;</a:t>
                </a:r>
                <a:br>
                  <a:rPr lang="ru-RU" sz="2700" dirty="0"/>
                </a:br>
                <a:r>
                  <a:rPr lang="en-US" sz="2700" dirty="0"/>
                  <a:t>Z</a:t>
                </a:r>
                <a:r>
                  <a:rPr lang="ru-RU" sz="2700" dirty="0"/>
                  <a:t> - цена рекламы за 1000 просмотров;</a:t>
                </a:r>
                <a:br>
                  <a:rPr lang="ru-RU" sz="2700" dirty="0"/>
                </a:br>
                <a:r>
                  <a:rPr lang="en-US" sz="2700" dirty="0"/>
                  <a:t>p</a:t>
                </a:r>
                <a:r>
                  <a:rPr lang="ru-RU" sz="2700" dirty="0"/>
                  <a:t> – комиссия медиа сети, %. </a:t>
                </a:r>
                <a:r>
                  <a:rPr lang="ru-RU" dirty="0"/>
                  <a:t/>
                </a:r>
                <a:br>
                  <a:rPr lang="ru-RU" dirty="0"/>
                </a:br>
                <a:r>
                  <a:rPr lang="en-US" dirty="0" smtClean="0"/>
                  <a:t>11</a:t>
                </a:r>
                <a:r>
                  <a:rPr lang="en-US" dirty="0"/>
                  <a:t>≤ N ≤181 </a:t>
                </a:r>
                <a:endParaRPr lang="ru-RU"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755576" y="260648"/>
                <a:ext cx="7886700" cy="2880320"/>
              </a:xfrm>
              <a:blipFill rotWithShape="1">
                <a:blip r:embed="rId3"/>
                <a:stretch>
                  <a:fillRect l="-1855" t="-5932" b="-16525"/>
                </a:stretch>
              </a:blipFill>
            </p:spPr>
            <p:txBody>
              <a:bodyPr/>
              <a:lstStyle/>
              <a:p>
                <a:r>
                  <a:rPr lang="ru-RU">
                    <a:noFill/>
                  </a:rPr>
                  <a:t> </a:t>
                </a:r>
              </a:p>
            </p:txBody>
          </p:sp>
        </mc:Fallback>
      </mc:AlternateContent>
      <p:pic>
        <p:nvPicPr>
          <p:cNvPr id="5" name="Объект 4"/>
          <p:cNvPicPr>
            <a:picLocks noGrp="1" noChangeAspect="1"/>
          </p:cNvPicPr>
          <p:nvPr>
            <p:ph idx="1"/>
          </p:nvPr>
        </p:nvPicPr>
        <p:blipFill>
          <a:blip r:embed="rId4"/>
          <a:stretch>
            <a:fillRect/>
          </a:stretch>
        </p:blipFill>
        <p:spPr>
          <a:xfrm>
            <a:off x="755576" y="3316868"/>
            <a:ext cx="7605525" cy="3516343"/>
          </a:xfrm>
          <a:prstGeom prst="rect">
            <a:avLst/>
          </a:prstGeom>
        </p:spPr>
      </p:pic>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17</a:t>
            </a:fld>
            <a:endParaRPr lang="ru-RU">
              <a:solidFill>
                <a:prstClr val="black">
                  <a:tint val="75000"/>
                </a:prstClr>
              </a:solidFill>
            </a:endParaRPr>
          </a:p>
        </p:txBody>
      </p:sp>
    </p:spTree>
    <p:extLst>
      <p:ext uri="{BB962C8B-B14F-4D97-AF65-F5344CB8AC3E}">
        <p14:creationId xmlns:p14="http://schemas.microsoft.com/office/powerpoint/2010/main" val="1371026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1115616" y="455660"/>
            <a:ext cx="6541575" cy="853514"/>
          </a:xfrm>
          <a:prstGeom prst="rect">
            <a:avLst/>
          </a:prstGeom>
        </p:spPr>
      </p:pic>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lstStyle/>
              <a:p>
                <a14:m>
                  <m:oMath xmlns:m="http://schemas.openxmlformats.org/officeDocument/2006/math">
                    <m:f>
                      <m:fPr>
                        <m:ctrlPr>
                          <a:rPr lang="ru-RU" i="1" smtClean="0">
                            <a:latin typeface="Cambria Math"/>
                          </a:rPr>
                        </m:ctrlPr>
                      </m:fPr>
                      <m:num>
                        <m:r>
                          <a:rPr lang="ru-RU">
                            <a:latin typeface="Cambria Math"/>
                          </a:rPr>
                          <m:t>11</m:t>
                        </m:r>
                      </m:num>
                      <m:den>
                        <m:r>
                          <a:rPr lang="ru-RU">
                            <a:latin typeface="Cambria Math"/>
                          </a:rPr>
                          <m:t>1000</m:t>
                        </m:r>
                      </m:den>
                    </m:f>
                    <m:r>
                      <a:rPr lang="ru-RU" i="1">
                        <a:latin typeface="Cambria Math"/>
                      </a:rPr>
                      <m:t>≤</m:t>
                    </m:r>
                    <m:f>
                      <m:fPr>
                        <m:ctrlPr>
                          <a:rPr lang="ru-RU" i="1">
                            <a:latin typeface="Cambria Math"/>
                          </a:rPr>
                        </m:ctrlPr>
                      </m:fPr>
                      <m:num>
                        <m:r>
                          <m:rPr>
                            <m:sty m:val="p"/>
                          </m:rPr>
                          <a:rPr lang="en-US">
                            <a:latin typeface="Cambria Math"/>
                          </a:rPr>
                          <m:t>N</m:t>
                        </m:r>
                      </m:num>
                      <m:den>
                        <m:r>
                          <a:rPr lang="ru-RU">
                            <a:latin typeface="Cambria Math"/>
                          </a:rPr>
                          <m:t>1000</m:t>
                        </m:r>
                      </m:den>
                    </m:f>
                    <m:r>
                      <a:rPr lang="ru-RU">
                        <a:latin typeface="Cambria Math"/>
                      </a:rPr>
                      <m:t>≤</m:t>
                    </m:r>
                    <m:f>
                      <m:fPr>
                        <m:ctrlPr>
                          <a:rPr lang="ru-RU" i="1">
                            <a:latin typeface="Cambria Math"/>
                          </a:rPr>
                        </m:ctrlPr>
                      </m:fPr>
                      <m:num>
                        <m:r>
                          <a:rPr lang="ru-RU">
                            <a:latin typeface="Cambria Math"/>
                          </a:rPr>
                          <m:t>181</m:t>
                        </m:r>
                      </m:num>
                      <m:den>
                        <m:r>
                          <a:rPr lang="ru-RU">
                            <a:latin typeface="Cambria Math"/>
                          </a:rPr>
                          <m:t>1000</m:t>
                        </m:r>
                      </m:den>
                    </m:f>
                  </m:oMath>
                </a14:m>
                <a:endParaRPr lang="ru-RU" dirty="0"/>
              </a:p>
              <a:p>
                <a:r>
                  <a:rPr lang="ru-RU" dirty="0"/>
                  <a:t> </a:t>
                </a:r>
              </a:p>
              <a:p>
                <a14:m>
                  <m:oMath xmlns:m="http://schemas.openxmlformats.org/officeDocument/2006/math">
                    <m:f>
                      <m:fPr>
                        <m:ctrlPr>
                          <a:rPr lang="ru-RU" i="1">
                            <a:latin typeface="Cambria Math"/>
                          </a:rPr>
                        </m:ctrlPr>
                      </m:fPr>
                      <m:num>
                        <m:r>
                          <a:rPr lang="ru-RU">
                            <a:latin typeface="Cambria Math"/>
                          </a:rPr>
                          <m:t>11</m:t>
                        </m:r>
                      </m:num>
                      <m:den>
                        <m:r>
                          <a:rPr lang="ru-RU">
                            <a:latin typeface="Cambria Math"/>
                          </a:rPr>
                          <m:t>1000</m:t>
                        </m:r>
                      </m:den>
                    </m:f>
                    <m:r>
                      <a:rPr lang="ru-RU" i="1">
                        <a:latin typeface="Cambria Math"/>
                      </a:rPr>
                      <m:t>∗</m:t>
                    </m:r>
                    <m:r>
                      <a:rPr lang="en-US" i="1">
                        <a:latin typeface="Cambria Math"/>
                      </a:rPr>
                      <m:t>𝑍</m:t>
                    </m:r>
                    <m:r>
                      <a:rPr lang="ru-RU" i="1">
                        <a:latin typeface="Cambria Math"/>
                      </a:rPr>
                      <m:t>≤</m:t>
                    </m:r>
                    <m:f>
                      <m:fPr>
                        <m:ctrlPr>
                          <a:rPr lang="ru-RU" i="1">
                            <a:latin typeface="Cambria Math"/>
                          </a:rPr>
                        </m:ctrlPr>
                      </m:fPr>
                      <m:num>
                        <m:r>
                          <m:rPr>
                            <m:sty m:val="p"/>
                          </m:rPr>
                          <a:rPr lang="en-US">
                            <a:latin typeface="Cambria Math"/>
                          </a:rPr>
                          <m:t>N</m:t>
                        </m:r>
                      </m:num>
                      <m:den>
                        <m:r>
                          <a:rPr lang="ru-RU">
                            <a:latin typeface="Cambria Math"/>
                          </a:rPr>
                          <m:t>1000</m:t>
                        </m:r>
                      </m:den>
                    </m:f>
                    <m:r>
                      <a:rPr lang="ru-RU" i="1">
                        <a:latin typeface="Cambria Math"/>
                      </a:rPr>
                      <m:t>∗</m:t>
                    </m:r>
                    <m:r>
                      <m:rPr>
                        <m:sty m:val="p"/>
                      </m:rPr>
                      <a:rPr lang="en-US">
                        <a:latin typeface="Cambria Math"/>
                      </a:rPr>
                      <m:t>Z</m:t>
                    </m:r>
                    <m:r>
                      <a:rPr lang="ru-RU">
                        <a:latin typeface="Cambria Math"/>
                      </a:rPr>
                      <m:t>≤</m:t>
                    </m:r>
                    <m:f>
                      <m:fPr>
                        <m:ctrlPr>
                          <a:rPr lang="ru-RU" i="1">
                            <a:latin typeface="Cambria Math"/>
                          </a:rPr>
                        </m:ctrlPr>
                      </m:fPr>
                      <m:num>
                        <m:r>
                          <a:rPr lang="ru-RU">
                            <a:latin typeface="Cambria Math"/>
                          </a:rPr>
                          <m:t>181</m:t>
                        </m:r>
                      </m:num>
                      <m:den>
                        <m:r>
                          <a:rPr lang="ru-RU">
                            <a:latin typeface="Cambria Math"/>
                          </a:rPr>
                          <m:t>1000</m:t>
                        </m:r>
                      </m:den>
                    </m:f>
                    <m:r>
                      <a:rPr lang="ru-RU" i="1">
                        <a:latin typeface="Cambria Math"/>
                      </a:rPr>
                      <m:t>∗</m:t>
                    </m:r>
                    <m:r>
                      <m:rPr>
                        <m:sty m:val="p"/>
                      </m:rPr>
                      <a:rPr lang="en-US">
                        <a:latin typeface="Cambria Math"/>
                      </a:rPr>
                      <m:t>Z</m:t>
                    </m:r>
                  </m:oMath>
                </a14:m>
                <a:endParaRPr lang="ru-RU" dirty="0"/>
              </a:p>
              <a:p>
                <a:r>
                  <a:rPr lang="ru-RU" dirty="0"/>
                  <a:t> </a:t>
                </a:r>
              </a:p>
              <a:p>
                <a14:m>
                  <m:oMath xmlns:m="http://schemas.openxmlformats.org/officeDocument/2006/math">
                    <m:f>
                      <m:fPr>
                        <m:ctrlPr>
                          <a:rPr lang="ru-RU" i="1">
                            <a:latin typeface="Cambria Math"/>
                          </a:rPr>
                        </m:ctrlPr>
                      </m:fPr>
                      <m:num>
                        <m:r>
                          <a:rPr lang="ru-RU">
                            <a:latin typeface="Cambria Math"/>
                          </a:rPr>
                          <m:t>11</m:t>
                        </m:r>
                      </m:num>
                      <m:den>
                        <m:r>
                          <a:rPr lang="ru-RU">
                            <a:latin typeface="Cambria Math"/>
                          </a:rPr>
                          <m:t>1000</m:t>
                        </m:r>
                      </m:den>
                    </m:f>
                    <m:r>
                      <a:rPr lang="ru-RU" i="1">
                        <a:latin typeface="Cambria Math"/>
                      </a:rPr>
                      <m:t>∗</m:t>
                    </m:r>
                    <m:r>
                      <a:rPr lang="en-US" i="1">
                        <a:latin typeface="Cambria Math"/>
                      </a:rPr>
                      <m:t>𝑍</m:t>
                    </m:r>
                    <m:r>
                      <a:rPr lang="ru-RU" i="1">
                        <a:latin typeface="Cambria Math"/>
                      </a:rPr>
                      <m:t>∗</m:t>
                    </m:r>
                    <m:d>
                      <m:dPr>
                        <m:ctrlPr>
                          <a:rPr lang="ru-RU" i="1">
                            <a:latin typeface="Cambria Math"/>
                          </a:rPr>
                        </m:ctrlPr>
                      </m:dPr>
                      <m:e>
                        <m:r>
                          <a:rPr lang="ru-RU" i="1">
                            <a:latin typeface="Cambria Math"/>
                          </a:rPr>
                          <m:t>1− </m:t>
                        </m:r>
                        <m:f>
                          <m:fPr>
                            <m:ctrlPr>
                              <a:rPr lang="ru-RU" i="1">
                                <a:latin typeface="Cambria Math"/>
                              </a:rPr>
                            </m:ctrlPr>
                          </m:fPr>
                          <m:num>
                            <m:r>
                              <a:rPr lang="en-US" i="1">
                                <a:latin typeface="Cambria Math"/>
                              </a:rPr>
                              <m:t>𝑃</m:t>
                            </m:r>
                          </m:num>
                          <m:den>
                            <m:r>
                              <a:rPr lang="ru-RU" i="1">
                                <a:latin typeface="Cambria Math"/>
                              </a:rPr>
                              <m:t>100</m:t>
                            </m:r>
                          </m:den>
                        </m:f>
                      </m:e>
                    </m:d>
                    <m:r>
                      <a:rPr lang="ru-RU" i="1">
                        <a:latin typeface="Cambria Math"/>
                      </a:rPr>
                      <m:t>≤</m:t>
                    </m:r>
                    <m:f>
                      <m:fPr>
                        <m:ctrlPr>
                          <a:rPr lang="ru-RU" i="1">
                            <a:latin typeface="Cambria Math"/>
                          </a:rPr>
                        </m:ctrlPr>
                      </m:fPr>
                      <m:num>
                        <m:r>
                          <m:rPr>
                            <m:sty m:val="p"/>
                          </m:rPr>
                          <a:rPr lang="en-US">
                            <a:latin typeface="Cambria Math"/>
                          </a:rPr>
                          <m:t>N</m:t>
                        </m:r>
                      </m:num>
                      <m:den>
                        <m:r>
                          <a:rPr lang="ru-RU">
                            <a:latin typeface="Cambria Math"/>
                          </a:rPr>
                          <m:t>1000</m:t>
                        </m:r>
                      </m:den>
                    </m:f>
                    <m:r>
                      <a:rPr lang="ru-RU" i="1">
                        <a:latin typeface="Cambria Math"/>
                      </a:rPr>
                      <m:t>∗</m:t>
                    </m:r>
                    <m:r>
                      <m:rPr>
                        <m:sty m:val="p"/>
                      </m:rPr>
                      <a:rPr lang="en-US">
                        <a:latin typeface="Cambria Math"/>
                      </a:rPr>
                      <m:t>Z</m:t>
                    </m:r>
                    <m:r>
                      <a:rPr lang="ru-RU" i="1">
                        <a:latin typeface="Cambria Math"/>
                      </a:rPr>
                      <m:t>∗</m:t>
                    </m:r>
                    <m:d>
                      <m:dPr>
                        <m:ctrlPr>
                          <a:rPr lang="ru-RU" i="1">
                            <a:latin typeface="Cambria Math"/>
                          </a:rPr>
                        </m:ctrlPr>
                      </m:dPr>
                      <m:e>
                        <m:r>
                          <a:rPr lang="ru-RU" i="1">
                            <a:latin typeface="Cambria Math"/>
                          </a:rPr>
                          <m:t>1− </m:t>
                        </m:r>
                        <m:f>
                          <m:fPr>
                            <m:ctrlPr>
                              <a:rPr lang="ru-RU" i="1">
                                <a:latin typeface="Cambria Math"/>
                              </a:rPr>
                            </m:ctrlPr>
                          </m:fPr>
                          <m:num>
                            <m:r>
                              <a:rPr lang="en-US" i="1">
                                <a:latin typeface="Cambria Math"/>
                              </a:rPr>
                              <m:t>𝑃</m:t>
                            </m:r>
                          </m:num>
                          <m:den>
                            <m:r>
                              <a:rPr lang="ru-RU" i="1">
                                <a:latin typeface="Cambria Math"/>
                              </a:rPr>
                              <m:t>100</m:t>
                            </m:r>
                          </m:den>
                        </m:f>
                      </m:e>
                    </m:d>
                    <m:r>
                      <a:rPr lang="ru-RU">
                        <a:latin typeface="Cambria Math"/>
                      </a:rPr>
                      <m:t>≤</m:t>
                    </m:r>
                    <m:f>
                      <m:fPr>
                        <m:ctrlPr>
                          <a:rPr lang="ru-RU" i="1">
                            <a:latin typeface="Cambria Math"/>
                          </a:rPr>
                        </m:ctrlPr>
                      </m:fPr>
                      <m:num>
                        <m:r>
                          <a:rPr lang="en-US">
                            <a:latin typeface="Cambria Math"/>
                          </a:rPr>
                          <m:t>181</m:t>
                        </m:r>
                      </m:num>
                      <m:den>
                        <m:r>
                          <a:rPr lang="en-US">
                            <a:latin typeface="Cambria Math"/>
                          </a:rPr>
                          <m:t>1000</m:t>
                        </m:r>
                      </m:den>
                    </m:f>
                    <m:r>
                      <a:rPr lang="en-US" i="1">
                        <a:latin typeface="Cambria Math"/>
                      </a:rPr>
                      <m:t>∗</m:t>
                    </m:r>
                    <m:r>
                      <m:rPr>
                        <m:sty m:val="p"/>
                      </m:rPr>
                      <a:rPr lang="en-US">
                        <a:latin typeface="Cambria Math"/>
                      </a:rPr>
                      <m:t>Z</m:t>
                    </m:r>
                    <m:r>
                      <a:rPr lang="en-US" i="1">
                        <a:latin typeface="Cambria Math"/>
                      </a:rPr>
                      <m:t>∗</m:t>
                    </m:r>
                    <m:r>
                      <a:rPr lang="ru-RU" i="1">
                        <a:latin typeface="Cambria Math"/>
                      </a:rPr>
                      <m:t>(1− </m:t>
                    </m:r>
                    <m:f>
                      <m:fPr>
                        <m:ctrlPr>
                          <a:rPr lang="ru-RU" i="1">
                            <a:latin typeface="Cambria Math"/>
                          </a:rPr>
                        </m:ctrlPr>
                      </m:fPr>
                      <m:num>
                        <m:r>
                          <a:rPr lang="en-US" i="1">
                            <a:latin typeface="Cambria Math"/>
                          </a:rPr>
                          <m:t>𝑃</m:t>
                        </m:r>
                      </m:num>
                      <m:den>
                        <m:r>
                          <a:rPr lang="en-US" i="1">
                            <a:latin typeface="Cambria Math"/>
                          </a:rPr>
                          <m:t>100</m:t>
                        </m:r>
                      </m:den>
                    </m:f>
                    <m:r>
                      <a:rPr lang="ru-RU" i="1">
                        <a:latin typeface="Cambria Math"/>
                      </a:rPr>
                      <m:t>)</m:t>
                    </m:r>
                  </m:oMath>
                </a14:m>
                <a:endParaRPr lang="ru-RU" dirty="0"/>
              </a:p>
              <a:p>
                <a:r>
                  <a:rPr lang="en-US" i="1" dirty="0"/>
                  <a:t> </a:t>
                </a:r>
                <a:endParaRPr lang="ru-RU" dirty="0"/>
              </a:p>
              <a:p>
                <a14:m>
                  <m:oMath xmlns:m="http://schemas.openxmlformats.org/officeDocument/2006/math">
                    <m:f>
                      <m:fPr>
                        <m:ctrlPr>
                          <a:rPr lang="ru-RU" i="1">
                            <a:latin typeface="Cambria Math"/>
                          </a:rPr>
                        </m:ctrlPr>
                      </m:fPr>
                      <m:num>
                        <m:r>
                          <a:rPr lang="en-US">
                            <a:latin typeface="Cambria Math"/>
                          </a:rPr>
                          <m:t>11</m:t>
                        </m:r>
                      </m:num>
                      <m:den>
                        <m:r>
                          <a:rPr lang="en-US">
                            <a:latin typeface="Cambria Math"/>
                          </a:rPr>
                          <m:t>1000</m:t>
                        </m:r>
                      </m:den>
                    </m:f>
                    <m:r>
                      <a:rPr lang="en-US" i="1">
                        <a:latin typeface="Cambria Math"/>
                      </a:rPr>
                      <m:t>∗</m:t>
                    </m:r>
                    <m:r>
                      <a:rPr lang="en-US" i="1">
                        <a:latin typeface="Cambria Math"/>
                      </a:rPr>
                      <m:t>𝑍</m:t>
                    </m:r>
                    <m:r>
                      <a:rPr lang="en-US" i="1">
                        <a:latin typeface="Cambria Math"/>
                      </a:rPr>
                      <m:t>∗</m:t>
                    </m:r>
                    <m:d>
                      <m:dPr>
                        <m:ctrlPr>
                          <a:rPr lang="ru-RU" i="1">
                            <a:latin typeface="Cambria Math"/>
                          </a:rPr>
                        </m:ctrlPr>
                      </m:dPr>
                      <m:e>
                        <m:r>
                          <a:rPr lang="ru-RU" i="1">
                            <a:latin typeface="Cambria Math"/>
                          </a:rPr>
                          <m:t>1− </m:t>
                        </m:r>
                        <m:f>
                          <m:fPr>
                            <m:ctrlPr>
                              <a:rPr lang="ru-RU" i="1">
                                <a:latin typeface="Cambria Math"/>
                              </a:rPr>
                            </m:ctrlPr>
                          </m:fPr>
                          <m:num>
                            <m:r>
                              <a:rPr lang="en-US" i="1">
                                <a:latin typeface="Cambria Math"/>
                              </a:rPr>
                              <m:t>𝑃</m:t>
                            </m:r>
                          </m:num>
                          <m:den>
                            <m:r>
                              <a:rPr lang="en-US" i="1">
                                <a:latin typeface="Cambria Math"/>
                              </a:rPr>
                              <m:t>100</m:t>
                            </m:r>
                          </m:den>
                        </m:f>
                      </m:e>
                    </m:d>
                    <m:r>
                      <a:rPr lang="en-US" i="1">
                        <a:latin typeface="Cambria Math"/>
                      </a:rPr>
                      <m:t>≤</m:t>
                    </m:r>
                    <m:r>
                      <m:rPr>
                        <m:sty m:val="p"/>
                      </m:rPr>
                      <a:rPr lang="en-US" b="0" i="0" smtClean="0">
                        <a:latin typeface="Cambria Math"/>
                      </a:rPr>
                      <m:t>k</m:t>
                    </m:r>
                    <m:r>
                      <a:rPr lang="en-US">
                        <a:latin typeface="Cambria Math"/>
                      </a:rPr>
                      <m:t>≤</m:t>
                    </m:r>
                    <m:f>
                      <m:fPr>
                        <m:ctrlPr>
                          <a:rPr lang="ru-RU" i="1">
                            <a:latin typeface="Cambria Math"/>
                          </a:rPr>
                        </m:ctrlPr>
                      </m:fPr>
                      <m:num>
                        <m:r>
                          <a:rPr lang="en-US">
                            <a:latin typeface="Cambria Math"/>
                          </a:rPr>
                          <m:t>181</m:t>
                        </m:r>
                      </m:num>
                      <m:den>
                        <m:r>
                          <a:rPr lang="en-US">
                            <a:latin typeface="Cambria Math"/>
                          </a:rPr>
                          <m:t>1000</m:t>
                        </m:r>
                      </m:den>
                    </m:f>
                    <m:r>
                      <a:rPr lang="en-US" i="1">
                        <a:latin typeface="Cambria Math"/>
                      </a:rPr>
                      <m:t>∗</m:t>
                    </m:r>
                    <m:r>
                      <m:rPr>
                        <m:sty m:val="p"/>
                      </m:rPr>
                      <a:rPr lang="en-US">
                        <a:latin typeface="Cambria Math"/>
                      </a:rPr>
                      <m:t>Z</m:t>
                    </m:r>
                    <m:r>
                      <a:rPr lang="en-US" i="1">
                        <a:latin typeface="Cambria Math"/>
                      </a:rPr>
                      <m:t>∗</m:t>
                    </m:r>
                    <m:r>
                      <a:rPr lang="ru-RU" i="1">
                        <a:latin typeface="Cambria Math"/>
                      </a:rPr>
                      <m:t>(1− </m:t>
                    </m:r>
                    <m:f>
                      <m:fPr>
                        <m:ctrlPr>
                          <a:rPr lang="ru-RU" i="1">
                            <a:latin typeface="Cambria Math"/>
                          </a:rPr>
                        </m:ctrlPr>
                      </m:fPr>
                      <m:num>
                        <m:r>
                          <a:rPr lang="en-US" i="1">
                            <a:latin typeface="Cambria Math"/>
                          </a:rPr>
                          <m:t>𝑃</m:t>
                        </m:r>
                      </m:num>
                      <m:den>
                        <m:r>
                          <a:rPr lang="en-US" i="1">
                            <a:latin typeface="Cambria Math"/>
                          </a:rPr>
                          <m:t>100</m:t>
                        </m:r>
                      </m:den>
                    </m:f>
                    <m:r>
                      <a:rPr lang="ru-RU" i="1">
                        <a:latin typeface="Cambria Math"/>
                      </a:rPr>
                      <m:t>)</m:t>
                    </m:r>
                  </m:oMath>
                </a14:m>
                <a:endParaRPr lang="ru-RU" dirty="0"/>
              </a:p>
              <a:p>
                <a:endParaRPr lang="ru-RU" dirty="0" smtClean="0"/>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4"/>
                <a:stretch>
                  <a:fillRect l="-696"/>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18</a:t>
            </a:fld>
            <a:endParaRPr lang="ru-RU">
              <a:solidFill>
                <a:prstClr val="black">
                  <a:tint val="75000"/>
                </a:prstClr>
              </a:solidFill>
            </a:endParaRPr>
          </a:p>
        </p:txBody>
      </p:sp>
      <p:sp>
        <p:nvSpPr>
          <p:cNvPr id="6" name="Прямоугольник 5"/>
          <p:cNvSpPr/>
          <p:nvPr/>
        </p:nvSpPr>
        <p:spPr>
          <a:xfrm>
            <a:off x="1115616" y="1389213"/>
            <a:ext cx="1421095" cy="369332"/>
          </a:xfrm>
          <a:prstGeom prst="rect">
            <a:avLst/>
          </a:prstGeom>
        </p:spPr>
        <p:txBody>
          <a:bodyPr wrap="none">
            <a:spAutoFit/>
          </a:bodyPr>
          <a:lstStyle/>
          <a:p>
            <a:r>
              <a:rPr lang="en-US" dirty="0"/>
              <a:t>11≤ N ≤181 </a:t>
            </a:r>
            <a:endParaRPr lang="ru-RU" dirty="0"/>
          </a:p>
        </p:txBody>
      </p:sp>
    </p:spTree>
    <p:extLst>
      <p:ext uri="{BB962C8B-B14F-4D97-AF65-F5344CB8AC3E}">
        <p14:creationId xmlns:p14="http://schemas.microsoft.com/office/powerpoint/2010/main" val="4212282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1403648" y="455660"/>
            <a:ext cx="6541575" cy="853514"/>
          </a:xfrm>
          <a:prstGeom prst="rect">
            <a:avLst/>
          </a:prstGeom>
        </p:spPr>
      </p:pic>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19</a:t>
            </a:fld>
            <a:endParaRPr lang="ru-RU" dirty="0">
              <a:solidFill>
                <a:prstClr val="black">
                  <a:tint val="75000"/>
                </a:prstClr>
              </a:solidFill>
            </a:endParaRPr>
          </a:p>
        </p:txBody>
      </p:sp>
      <p:graphicFrame>
        <p:nvGraphicFramePr>
          <p:cNvPr id="14" name="Объект 13"/>
          <p:cNvGraphicFramePr>
            <a:graphicFrameLocks noGrp="1"/>
          </p:cNvGraphicFramePr>
          <p:nvPr>
            <p:ph idx="1"/>
            <p:extLst>
              <p:ext uri="{D42A27DB-BD31-4B8C-83A1-F6EECF244321}">
                <p14:modId xmlns:p14="http://schemas.microsoft.com/office/powerpoint/2010/main" val="1420767216"/>
              </p:ext>
            </p:extLst>
          </p:nvPr>
        </p:nvGraphicFramePr>
        <p:xfrm>
          <a:off x="467544" y="1412776"/>
          <a:ext cx="7975798" cy="3718560"/>
        </p:xfrm>
        <a:graphic>
          <a:graphicData uri="http://schemas.openxmlformats.org/drawingml/2006/table">
            <a:tbl>
              <a:tblPr firstRow="1" bandRow="1">
                <a:tableStyleId>{5C22544A-7EE6-4342-B048-85BDC9FD1C3A}</a:tableStyleId>
              </a:tblPr>
              <a:tblGrid>
                <a:gridCol w="3583310"/>
                <a:gridCol w="4392488"/>
              </a:tblGrid>
              <a:tr h="370840">
                <a:tc>
                  <a:txBody>
                    <a:bodyPr/>
                    <a:lstStyle/>
                    <a:p>
                      <a:pPr algn="ctr"/>
                      <a:r>
                        <a:rPr lang="ru-RU" sz="2400" dirty="0" err="1" smtClean="0"/>
                        <a:t>Медиасеть</a:t>
                      </a:r>
                      <a:endParaRPr lang="ru-RU" sz="2400" dirty="0"/>
                    </a:p>
                  </a:txBody>
                  <a:tcPr/>
                </a:tc>
                <a:tc>
                  <a:txBody>
                    <a:bodyPr/>
                    <a:lstStyle/>
                    <a:p>
                      <a:pPr algn="ctr"/>
                      <a:r>
                        <a:rPr lang="ru-RU" sz="2400" dirty="0" smtClean="0"/>
                        <a:t>Месячный доход</a:t>
                      </a:r>
                      <a:endParaRPr lang="ru-RU" sz="2400" dirty="0"/>
                    </a:p>
                  </a:txBody>
                  <a:tcPr/>
                </a:tc>
              </a:tr>
              <a:tr h="370840">
                <a:tc>
                  <a:txBody>
                    <a:bodyPr/>
                    <a:lstStyle/>
                    <a:p>
                      <a:pPr algn="ctr"/>
                      <a:r>
                        <a:rPr lang="en-US" sz="2400" dirty="0" smtClean="0"/>
                        <a:t>YUDK</a:t>
                      </a:r>
                      <a:endParaRPr lang="ru-RU" sz="2400" dirty="0"/>
                    </a:p>
                  </a:txBody>
                  <a:tcPr/>
                </a:tc>
                <a:tc>
                  <a:txBody>
                    <a:bodyPr/>
                    <a:lstStyle/>
                    <a:p>
                      <a:pPr algn="ctr"/>
                      <a:r>
                        <a:rPr lang="en-US" sz="2400" dirty="0" smtClean="0"/>
                        <a:t>0,03≤</a:t>
                      </a:r>
                      <a:r>
                        <a:rPr lang="ru-RU" sz="2400" dirty="0" smtClean="0"/>
                        <a:t> </a:t>
                      </a:r>
                      <a:r>
                        <a:rPr lang="en-US" sz="2400" dirty="0" smtClean="0"/>
                        <a:t>K</a:t>
                      </a:r>
                      <a:r>
                        <a:rPr lang="ru-RU" sz="2400" dirty="0" smtClean="0"/>
                        <a:t> </a:t>
                      </a:r>
                      <a:r>
                        <a:rPr lang="en-US" sz="2400" dirty="0" smtClean="0"/>
                        <a:t>≤0,57</a:t>
                      </a:r>
                      <a:endParaRPr lang="ru-RU" sz="2400" dirty="0"/>
                    </a:p>
                  </a:txBody>
                  <a:tcPr/>
                </a:tc>
              </a:tr>
              <a:tr h="370840">
                <a:tc>
                  <a:txBody>
                    <a:bodyPr/>
                    <a:lstStyle/>
                    <a:p>
                      <a:pPr algn="ctr"/>
                      <a:r>
                        <a:rPr lang="en-US" sz="2400" dirty="0" err="1" smtClean="0"/>
                        <a:t>Scalelab</a:t>
                      </a:r>
                      <a:endParaRPr lang="ru-RU" sz="2400" dirty="0"/>
                    </a:p>
                  </a:txBody>
                  <a:tcPr/>
                </a:tc>
                <a:tc>
                  <a:txBody>
                    <a:bodyPr/>
                    <a:lstStyle/>
                    <a:p>
                      <a:pPr algn="ctr"/>
                      <a:r>
                        <a:rPr lang="en-US" sz="2400" dirty="0" smtClean="0"/>
                        <a:t>0,05≤</a:t>
                      </a:r>
                      <a:r>
                        <a:rPr lang="ru-RU" sz="2400" dirty="0" smtClean="0"/>
                        <a:t> </a:t>
                      </a:r>
                      <a:r>
                        <a:rPr lang="en-US" sz="2400" dirty="0" smtClean="0"/>
                        <a:t>K</a:t>
                      </a:r>
                      <a:r>
                        <a:rPr lang="ru-RU" sz="2400" dirty="0" smtClean="0"/>
                        <a:t> </a:t>
                      </a:r>
                      <a:r>
                        <a:rPr lang="en-US" sz="2400" dirty="0" smtClean="0"/>
                        <a:t>≤0,</a:t>
                      </a:r>
                      <a:r>
                        <a:rPr lang="ru-RU" sz="2400" dirty="0" smtClean="0"/>
                        <a:t>90</a:t>
                      </a:r>
                      <a:endParaRPr lang="ru-RU" sz="2400" dirty="0"/>
                    </a:p>
                  </a:txBody>
                  <a:tcPr/>
                </a:tc>
              </a:tr>
              <a:tr h="370840">
                <a:tc>
                  <a:txBody>
                    <a:bodyPr/>
                    <a:lstStyle/>
                    <a:p>
                      <a:pPr algn="ctr"/>
                      <a:r>
                        <a:rPr lang="en-US" sz="2400" dirty="0" err="1" smtClean="0"/>
                        <a:t>Cobby</a:t>
                      </a:r>
                      <a:endParaRPr lang="ru-RU" sz="2400" dirty="0"/>
                    </a:p>
                  </a:txBody>
                  <a:tcPr/>
                </a:tc>
                <a:tc>
                  <a:txBody>
                    <a:bodyPr/>
                    <a:lstStyle/>
                    <a:p>
                      <a:pPr algn="ctr"/>
                      <a:r>
                        <a:rPr lang="en-US" sz="2400" dirty="0" smtClean="0"/>
                        <a:t>0,0</a:t>
                      </a:r>
                      <a:r>
                        <a:rPr lang="ru-RU" sz="2400" dirty="0" smtClean="0"/>
                        <a:t>3</a:t>
                      </a:r>
                      <a:r>
                        <a:rPr lang="en-US" sz="2400" dirty="0" smtClean="0"/>
                        <a:t>≤</a:t>
                      </a:r>
                      <a:r>
                        <a:rPr lang="ru-RU" sz="2400" dirty="0" smtClean="0"/>
                        <a:t> </a:t>
                      </a:r>
                      <a:r>
                        <a:rPr lang="en-US" sz="2400" dirty="0" smtClean="0"/>
                        <a:t>K</a:t>
                      </a:r>
                      <a:r>
                        <a:rPr lang="ru-RU" sz="2400" dirty="0" smtClean="0"/>
                        <a:t> </a:t>
                      </a:r>
                      <a:r>
                        <a:rPr lang="en-US" sz="2400" dirty="0" smtClean="0"/>
                        <a:t>≤0,41</a:t>
                      </a:r>
                      <a:endParaRPr lang="ru-RU" sz="2400" dirty="0"/>
                    </a:p>
                  </a:txBody>
                  <a:tcPr/>
                </a:tc>
              </a:tr>
              <a:tr h="370840">
                <a:tc>
                  <a:txBody>
                    <a:bodyPr/>
                    <a:lstStyle/>
                    <a:p>
                      <a:pPr algn="ctr"/>
                      <a:r>
                        <a:rPr lang="en-US" sz="2800" b="1" dirty="0" smtClean="0">
                          <a:solidFill>
                            <a:srgbClr val="FF0000"/>
                          </a:solidFill>
                        </a:rPr>
                        <a:t>AIR</a:t>
                      </a:r>
                      <a:endParaRPr lang="ru-RU" sz="2800" b="1" dirty="0">
                        <a:solidFill>
                          <a:srgbClr val="FF0000"/>
                        </a:solidFill>
                      </a:endParaRPr>
                    </a:p>
                  </a:txBody>
                  <a:tcPr/>
                </a:tc>
                <a:tc>
                  <a:txBody>
                    <a:bodyPr/>
                    <a:lstStyle/>
                    <a:p>
                      <a:pPr algn="ctr"/>
                      <a:r>
                        <a:rPr lang="en-US" sz="2800" b="1" dirty="0" smtClean="0">
                          <a:solidFill>
                            <a:srgbClr val="FF0000"/>
                          </a:solidFill>
                        </a:rPr>
                        <a:t>0,0</a:t>
                      </a:r>
                      <a:r>
                        <a:rPr lang="ru-RU" sz="2800" b="1" dirty="0" smtClean="0">
                          <a:solidFill>
                            <a:srgbClr val="FF0000"/>
                          </a:solidFill>
                        </a:rPr>
                        <a:t>6</a:t>
                      </a:r>
                      <a:r>
                        <a:rPr lang="en-US" sz="2800" b="1" dirty="0" smtClean="0">
                          <a:solidFill>
                            <a:srgbClr val="FF0000"/>
                          </a:solidFill>
                        </a:rPr>
                        <a:t>≤</a:t>
                      </a:r>
                      <a:r>
                        <a:rPr lang="ru-RU" sz="2800" b="1" dirty="0" smtClean="0">
                          <a:solidFill>
                            <a:srgbClr val="FF0000"/>
                          </a:solidFill>
                        </a:rPr>
                        <a:t> </a:t>
                      </a:r>
                      <a:r>
                        <a:rPr lang="en-US" sz="2800" b="1" dirty="0" smtClean="0">
                          <a:solidFill>
                            <a:srgbClr val="FF0000"/>
                          </a:solidFill>
                        </a:rPr>
                        <a:t>K</a:t>
                      </a:r>
                      <a:r>
                        <a:rPr lang="ru-RU" sz="2800" b="1" dirty="0" smtClean="0">
                          <a:solidFill>
                            <a:srgbClr val="FF0000"/>
                          </a:solidFill>
                        </a:rPr>
                        <a:t> </a:t>
                      </a:r>
                      <a:r>
                        <a:rPr lang="en-US" sz="2800" b="1" dirty="0" smtClean="0">
                          <a:solidFill>
                            <a:srgbClr val="FF0000"/>
                          </a:solidFill>
                        </a:rPr>
                        <a:t>≤1,01</a:t>
                      </a:r>
                      <a:endParaRPr lang="ru-RU" sz="2800" b="1" dirty="0">
                        <a:solidFill>
                          <a:srgbClr val="FF0000"/>
                        </a:solidFill>
                      </a:endParaRPr>
                    </a:p>
                  </a:txBody>
                  <a:tcPr/>
                </a:tc>
              </a:tr>
              <a:tr h="370840">
                <a:tc>
                  <a:txBody>
                    <a:bodyPr/>
                    <a:lstStyle/>
                    <a:p>
                      <a:pPr algn="ctr"/>
                      <a:r>
                        <a:rPr lang="en-US" sz="2400" dirty="0" smtClean="0"/>
                        <a:t>Quiz Group</a:t>
                      </a:r>
                      <a:endParaRPr lang="ru-RU" sz="2400" dirty="0"/>
                    </a:p>
                  </a:txBody>
                  <a:tcPr/>
                </a:tc>
                <a:tc>
                  <a:txBody>
                    <a:bodyPr/>
                    <a:lstStyle/>
                    <a:p>
                      <a:pPr algn="ctr"/>
                      <a:r>
                        <a:rPr lang="en-US" sz="2400" dirty="0" smtClean="0"/>
                        <a:t>0,0</a:t>
                      </a:r>
                      <a:r>
                        <a:rPr lang="ru-RU" sz="2400" dirty="0" smtClean="0"/>
                        <a:t>2</a:t>
                      </a:r>
                      <a:r>
                        <a:rPr lang="en-US" sz="2400" dirty="0" smtClean="0"/>
                        <a:t>≤</a:t>
                      </a:r>
                      <a:r>
                        <a:rPr lang="ru-RU" sz="2400" dirty="0" smtClean="0"/>
                        <a:t> </a:t>
                      </a:r>
                      <a:r>
                        <a:rPr lang="en-US" sz="2400" dirty="0" smtClean="0"/>
                        <a:t>K</a:t>
                      </a:r>
                      <a:r>
                        <a:rPr lang="ru-RU" sz="2400" dirty="0" smtClean="0"/>
                        <a:t> </a:t>
                      </a:r>
                      <a:r>
                        <a:rPr lang="en-US" sz="2400" dirty="0" smtClean="0"/>
                        <a:t>≤0,25</a:t>
                      </a:r>
                      <a:endParaRPr lang="ru-RU" sz="2400" dirty="0"/>
                    </a:p>
                  </a:txBody>
                  <a:tcPr/>
                </a:tc>
              </a:tr>
              <a:tr h="370840">
                <a:tc>
                  <a:txBody>
                    <a:bodyPr/>
                    <a:lstStyle/>
                    <a:p>
                      <a:pPr algn="ctr"/>
                      <a:r>
                        <a:rPr lang="en-US" sz="2400" dirty="0" smtClean="0"/>
                        <a:t>VSP</a:t>
                      </a:r>
                      <a:endParaRPr lang="ru-RU" sz="2400" dirty="0"/>
                    </a:p>
                  </a:txBody>
                  <a:tcPr/>
                </a:tc>
                <a:tc>
                  <a:txBody>
                    <a:bodyPr/>
                    <a:lstStyle/>
                    <a:p>
                      <a:pPr algn="ctr"/>
                      <a:r>
                        <a:rPr lang="en-US" sz="2400" dirty="0" smtClean="0"/>
                        <a:t>0,04</a:t>
                      </a:r>
                      <a:r>
                        <a:rPr lang="ru-RU" sz="2400" dirty="0" smtClean="0"/>
                        <a:t> </a:t>
                      </a:r>
                      <a:r>
                        <a:rPr lang="en-US" sz="2400" dirty="0" smtClean="0"/>
                        <a:t>≤</a:t>
                      </a:r>
                      <a:r>
                        <a:rPr lang="ru-RU" sz="2400" dirty="0" smtClean="0"/>
                        <a:t> </a:t>
                      </a:r>
                      <a:r>
                        <a:rPr lang="en-US" sz="2400" dirty="0" smtClean="0"/>
                        <a:t>K</a:t>
                      </a:r>
                      <a:r>
                        <a:rPr lang="ru-RU" sz="2400" dirty="0" smtClean="0"/>
                        <a:t> </a:t>
                      </a:r>
                      <a:r>
                        <a:rPr lang="en-US" sz="2400" dirty="0" smtClean="0"/>
                        <a:t>≤0,</a:t>
                      </a:r>
                      <a:r>
                        <a:rPr lang="ru-RU" sz="2400" dirty="0" smtClean="0"/>
                        <a:t>70</a:t>
                      </a:r>
                      <a:endParaRPr lang="ru-RU" sz="2400" dirty="0"/>
                    </a:p>
                  </a:txBody>
                  <a:tcPr/>
                </a:tc>
              </a:tr>
              <a:tr h="370840">
                <a:tc>
                  <a:txBody>
                    <a:bodyPr/>
                    <a:lstStyle/>
                    <a:p>
                      <a:pPr algn="ctr"/>
                      <a:r>
                        <a:rPr lang="en-US" sz="2400" dirty="0" smtClean="0"/>
                        <a:t>ATG</a:t>
                      </a:r>
                      <a:endParaRPr lang="ru-RU" sz="2400" dirty="0"/>
                    </a:p>
                  </a:txBody>
                  <a:tcPr/>
                </a:tc>
                <a:tc>
                  <a:txBody>
                    <a:bodyPr/>
                    <a:lstStyle/>
                    <a:p>
                      <a:pPr algn="ctr"/>
                      <a:r>
                        <a:rPr lang="en-US" sz="2400" dirty="0" smtClean="0"/>
                        <a:t>0,0</a:t>
                      </a:r>
                      <a:r>
                        <a:rPr lang="ru-RU" sz="2400" dirty="0" smtClean="0"/>
                        <a:t>1</a:t>
                      </a:r>
                      <a:r>
                        <a:rPr lang="en-US" sz="2400" dirty="0" smtClean="0"/>
                        <a:t>≤</a:t>
                      </a:r>
                      <a:r>
                        <a:rPr lang="ru-RU" sz="2400" dirty="0" smtClean="0"/>
                        <a:t> </a:t>
                      </a:r>
                      <a:r>
                        <a:rPr lang="en-US" sz="2400" dirty="0" smtClean="0"/>
                        <a:t>K</a:t>
                      </a:r>
                      <a:r>
                        <a:rPr lang="ru-RU" sz="2400" dirty="0" smtClean="0"/>
                        <a:t> </a:t>
                      </a:r>
                      <a:r>
                        <a:rPr lang="en-US" sz="2400" dirty="0" smtClean="0"/>
                        <a:t>≤0,1</a:t>
                      </a:r>
                      <a:r>
                        <a:rPr lang="ru-RU" sz="2400" dirty="0" smtClean="0"/>
                        <a:t>3</a:t>
                      </a:r>
                      <a:endParaRPr lang="ru-RU" sz="2400" dirty="0"/>
                    </a:p>
                  </a:txBody>
                  <a:tcPr/>
                </a:tc>
              </a:tr>
            </a:tbl>
          </a:graphicData>
        </a:graphic>
      </p:graphicFrame>
      <mc:AlternateContent xmlns:mc="http://schemas.openxmlformats.org/markup-compatibility/2006" xmlns:a14="http://schemas.microsoft.com/office/drawing/2010/main">
        <mc:Choice Requires="a14">
          <p:sp>
            <p:nvSpPr>
              <p:cNvPr id="2" name="TextBox 1"/>
              <p:cNvSpPr txBox="1"/>
              <p:nvPr/>
            </p:nvSpPr>
            <p:spPr>
              <a:xfrm>
                <a:off x="539552" y="5589240"/>
                <a:ext cx="7776864" cy="923330"/>
              </a:xfrm>
              <a:prstGeom prst="rect">
                <a:avLst/>
              </a:prstGeom>
              <a:noFill/>
            </p:spPr>
            <p:txBody>
              <a:bodyPr wrap="square" rtlCol="0">
                <a:spAutoFit/>
              </a:bodyPr>
              <a:lstStyle/>
              <a:p>
                <a:r>
                  <a:rPr lang="ru-RU" dirty="0" smtClean="0"/>
                  <a:t>Чистый годовой доход</a:t>
                </a:r>
                <a:r>
                  <a:rPr lang="en-US" dirty="0" smtClean="0"/>
                  <a:t> (</a:t>
                </a:r>
                <a:r>
                  <a:rPr lang="ru-RU" dirty="0" smtClean="0"/>
                  <a:t>К) от подключения </a:t>
                </a:r>
                <a:r>
                  <a:rPr lang="en-US" dirty="0" smtClean="0"/>
                  <a:t>AIR</a:t>
                </a:r>
                <a:r>
                  <a:rPr lang="ru-RU" dirty="0" smtClean="0"/>
                  <a:t> в долларах: </a:t>
                </a:r>
                <a:endParaRPr lang="ru-RU" b="0" i="1" dirty="0" smtClean="0">
                  <a:latin typeface="Cambria Math"/>
                </a:endParaRPr>
              </a:p>
              <a:p>
                <a:pPr/>
                <a14:m>
                  <m:oMathPara xmlns:m="http://schemas.openxmlformats.org/officeDocument/2006/math">
                    <m:oMathParaPr>
                      <m:jc m:val="centerGroup"/>
                    </m:oMathParaPr>
                    <m:oMath xmlns:m="http://schemas.openxmlformats.org/officeDocument/2006/math">
                      <m:r>
                        <a:rPr lang="ru-RU" b="0" i="1" smtClean="0">
                          <a:latin typeface="Cambria Math"/>
                        </a:rPr>
                        <m:t>0,72</m:t>
                      </m:r>
                      <m:r>
                        <a:rPr lang="ru-RU" b="0" i="1" smtClean="0">
                          <a:latin typeface="Cambria Math"/>
                          <a:ea typeface="Cambria Math"/>
                        </a:rPr>
                        <m:t>≤12</m:t>
                      </m:r>
                      <m:r>
                        <a:rPr lang="en-US" b="0" i="1" smtClean="0">
                          <a:latin typeface="Cambria Math"/>
                          <a:ea typeface="Cambria Math"/>
                        </a:rPr>
                        <m:t>𝑘</m:t>
                      </m:r>
                      <m:r>
                        <a:rPr lang="en-US" b="0" i="1" smtClean="0">
                          <a:latin typeface="Cambria Math"/>
                          <a:ea typeface="Cambria Math"/>
                        </a:rPr>
                        <m:t>≤8,73</m:t>
                      </m:r>
                    </m:oMath>
                  </m:oMathPara>
                </a14:m>
                <a:endParaRPr lang="ru-RU" b="0" dirty="0" smtClean="0">
                  <a:ea typeface="Cambria Math"/>
                </a:endParaRPr>
              </a:p>
              <a:p>
                <a:pPr/>
                <a14:m>
                  <m:oMathPara xmlns:m="http://schemas.openxmlformats.org/officeDocument/2006/math">
                    <m:oMathParaPr>
                      <m:jc m:val="centerGroup"/>
                    </m:oMathParaPr>
                    <m:oMath xmlns:m="http://schemas.openxmlformats.org/officeDocument/2006/math">
                      <m:r>
                        <a:rPr lang="ru-RU">
                          <a:latin typeface="Cambria Math"/>
                        </a:rPr>
                        <m:t>0,72</m:t>
                      </m:r>
                      <m:r>
                        <a:rPr lang="ru-RU">
                          <a:latin typeface="Cambria Math"/>
                          <a:ea typeface="Cambria Math"/>
                        </a:rPr>
                        <m:t>≤</m:t>
                      </m:r>
                      <m:r>
                        <a:rPr lang="ru-RU" b="0" i="1" smtClean="0">
                          <a:latin typeface="Cambria Math"/>
                          <a:ea typeface="Cambria Math"/>
                        </a:rPr>
                        <m:t>К</m:t>
                      </m:r>
                      <m:r>
                        <a:rPr lang="en-US">
                          <a:latin typeface="Cambria Math"/>
                          <a:ea typeface="Cambria Math"/>
                        </a:rPr>
                        <m:t>≤8,73</m:t>
                      </m:r>
                    </m:oMath>
                  </m:oMathPara>
                </a14:m>
                <a:endParaRPr lang="ru-RU" b="0" dirty="0" smtClean="0">
                  <a:ea typeface="Cambria Math"/>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39552" y="5589240"/>
                <a:ext cx="7776864" cy="923330"/>
              </a:xfrm>
              <a:prstGeom prst="rect">
                <a:avLst/>
              </a:prstGeom>
              <a:blipFill rotWithShape="1">
                <a:blip r:embed="rId4"/>
                <a:stretch>
                  <a:fillRect l="-706" t="-3311"/>
                </a:stretch>
              </a:blipFill>
            </p:spPr>
            <p:txBody>
              <a:bodyPr/>
              <a:lstStyle/>
              <a:p>
                <a:r>
                  <a:rPr lang="ru-RU">
                    <a:noFill/>
                  </a:rPr>
                  <a:t> </a:t>
                </a:r>
              </a:p>
            </p:txBody>
          </p:sp>
        </mc:Fallback>
      </mc:AlternateContent>
    </p:spTree>
    <p:extLst>
      <p:ext uri="{BB962C8B-B14F-4D97-AF65-F5344CB8AC3E}">
        <p14:creationId xmlns:p14="http://schemas.microsoft.com/office/powerpoint/2010/main" val="1434633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idx="1"/>
          </p:nvPr>
        </p:nvSpPr>
        <p:spPr>
          <a:xfrm>
            <a:off x="202366" y="1322766"/>
            <a:ext cx="5921288" cy="1692188"/>
          </a:xfrm>
        </p:spPr>
        <p:txBody>
          <a:bodyPr>
            <a:normAutofit/>
          </a:bodyPr>
          <a:lstStyle/>
          <a:p>
            <a:pPr marL="258763" indent="0" algn="just">
              <a:lnSpc>
                <a:spcPct val="80000"/>
              </a:lnSpc>
              <a:buNone/>
              <a:tabLst>
                <a:tab pos="87313" algn="l"/>
              </a:tabLst>
            </a:pPr>
            <a:r>
              <a:rPr lang="ru-RU" altLang="ru-RU" sz="2000" dirty="0" smtClean="0">
                <a:latin typeface="Arial" panose="020B0604020202020204" pitchFamily="34" charset="0"/>
                <a:cs typeface="Arial" panose="020B0604020202020204" pitchFamily="34" charset="0"/>
              </a:rPr>
              <a:t>Многие </a:t>
            </a:r>
            <a:r>
              <a:rPr lang="ru-RU" altLang="ru-RU" sz="2000" dirty="0">
                <a:latin typeface="Arial" panose="020B0604020202020204" pitchFamily="34" charset="0"/>
                <a:cs typeface="Arial" panose="020B0604020202020204" pitchFamily="34" charset="0"/>
              </a:rPr>
              <a:t>родители жалуются на то, что </a:t>
            </a:r>
            <a:r>
              <a:rPr lang="ru-RU" altLang="ru-RU" sz="2000" dirty="0" smtClean="0">
                <a:latin typeface="Arial" panose="020B0604020202020204" pitchFamily="34" charset="0"/>
                <a:cs typeface="Arial" panose="020B0604020202020204" pitchFamily="34" charset="0"/>
              </a:rPr>
              <a:t>в семье </a:t>
            </a:r>
            <a:r>
              <a:rPr lang="ru-RU" altLang="ru-RU" sz="2000" dirty="0">
                <a:latin typeface="Arial" panose="020B0604020202020204" pitchFamily="34" charset="0"/>
                <a:cs typeface="Arial" panose="020B0604020202020204" pitchFamily="34" charset="0"/>
              </a:rPr>
              <a:t>возникают конфликты на финансовой почве. Дети не понимают, каким трудом маме и папе достаются деньги, требуют купить </a:t>
            </a:r>
            <a:r>
              <a:rPr lang="ru-RU" altLang="ru-RU" sz="2000" dirty="0" smtClean="0">
                <a:latin typeface="Arial" panose="020B0604020202020204" pitchFamily="34" charset="0"/>
                <a:cs typeface="Arial" panose="020B0604020202020204" pitchFamily="34" charset="0"/>
              </a:rPr>
              <a:t>новый телефон, тратят карманные деньги на компьютерные игры, сладости и </a:t>
            </a:r>
            <a:r>
              <a:rPr lang="ru-RU" altLang="ru-RU" sz="2000" dirty="0">
                <a:latin typeface="Arial" panose="020B0604020202020204" pitchFamily="34" charset="0"/>
                <a:cs typeface="Arial" panose="020B0604020202020204" pitchFamily="34" charset="0"/>
              </a:rPr>
              <a:t>т.д</a:t>
            </a:r>
            <a:r>
              <a:rPr lang="ru-RU" altLang="ru-RU" sz="2000" dirty="0" smtClean="0">
                <a:latin typeface="Arial" panose="020B0604020202020204" pitchFamily="34" charset="0"/>
                <a:cs typeface="Arial" panose="020B0604020202020204" pitchFamily="34" charset="0"/>
              </a:rPr>
              <a:t>.</a:t>
            </a:r>
            <a:endParaRPr lang="ru-RU" altLang="ru-RU" sz="2000" dirty="0">
              <a:latin typeface="Arial" panose="020B0604020202020204" pitchFamily="34" charset="0"/>
              <a:cs typeface="Arial" panose="020B0604020202020204" pitchFamily="34" charset="0"/>
            </a:endParaRPr>
          </a:p>
          <a:p>
            <a:pPr marL="430213" algn="just">
              <a:lnSpc>
                <a:spcPct val="80000"/>
              </a:lnSpc>
              <a:tabLst>
                <a:tab pos="87313" algn="l"/>
              </a:tabLst>
            </a:pPr>
            <a:endParaRPr lang="ru-RU" altLang="ru-RU" sz="2200" dirty="0" smtClean="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412776"/>
            <a:ext cx="263549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779912" y="3429000"/>
            <a:ext cx="5083766" cy="830997"/>
          </a:xfrm>
          <a:prstGeom prst="rect">
            <a:avLst/>
          </a:prstGeom>
        </p:spPr>
        <p:txBody>
          <a:bodyPr wrap="square">
            <a:spAutoFit/>
          </a:bodyPr>
          <a:lstStyle/>
          <a:p>
            <a:pPr marL="258763" algn="just" defTabSz="685800">
              <a:lnSpc>
                <a:spcPct val="80000"/>
              </a:lnSpc>
              <a:spcBef>
                <a:spcPts val="750"/>
              </a:spcBef>
              <a:tabLst>
                <a:tab pos="87313" algn="l"/>
              </a:tabLst>
            </a:pPr>
            <a:r>
              <a:rPr lang="ru-RU" altLang="ru-RU" sz="2000" i="0" dirty="0">
                <a:latin typeface="Arial" panose="020B0604020202020204" pitchFamily="34" charset="0"/>
                <a:cs typeface="Arial" panose="020B0604020202020204" pitchFamily="34" charset="0"/>
              </a:rPr>
              <a:t>Родители говорят: «</a:t>
            </a:r>
            <a:r>
              <a:rPr lang="ru-RU" altLang="ru-RU" sz="2000" i="0" dirty="0" smtClean="0">
                <a:latin typeface="Arial" panose="020B0604020202020204" pitchFamily="34" charset="0"/>
                <a:cs typeface="Arial" panose="020B0604020202020204" pitchFamily="34" charset="0"/>
              </a:rPr>
              <a:t>Вот станешь взрослым, </a:t>
            </a:r>
            <a:r>
              <a:rPr lang="ru-RU" altLang="ru-RU" sz="2000" i="0" dirty="0">
                <a:latin typeface="Arial" panose="020B0604020202020204" pitchFamily="34" charset="0"/>
                <a:cs typeface="Arial" panose="020B0604020202020204" pitchFamily="34" charset="0"/>
              </a:rPr>
              <a:t>начнешь зарабатывать, тогда </a:t>
            </a:r>
            <a:r>
              <a:rPr lang="ru-RU" altLang="ru-RU" sz="2000" i="0" dirty="0" smtClean="0">
                <a:latin typeface="Arial" panose="020B0604020202020204" pitchFamily="34" charset="0"/>
                <a:cs typeface="Arial" panose="020B0604020202020204" pitchFamily="34" charset="0"/>
              </a:rPr>
              <a:t>узнаешь истинную цену денег!» </a:t>
            </a:r>
            <a:endParaRPr lang="ru-RU" altLang="ru-RU" sz="2000" i="0" dirty="0">
              <a:latin typeface="Arial" panose="020B0604020202020204" pitchFamily="34" charset="0"/>
              <a:cs typeface="Arial" panose="020B0604020202020204" pitchFamily="34" charset="0"/>
            </a:endParaRPr>
          </a:p>
        </p:txBody>
      </p:sp>
      <p:pic>
        <p:nvPicPr>
          <p:cNvPr id="1028" name="Picture 4" descr="http://lib2.podelise.ru/tw_files2/urls_556/22/d-21611/21611_html_m50dc458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87" y="3390865"/>
            <a:ext cx="3178324" cy="24091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44821" y="4595450"/>
            <a:ext cx="4651718" cy="1477328"/>
          </a:xfrm>
          <a:prstGeom prst="rect">
            <a:avLst/>
          </a:prstGeom>
          <a:noFill/>
        </p:spPr>
        <p:txBody>
          <a:bodyPr wrap="square" rtlCol="0">
            <a:spAutoFit/>
          </a:bodyPr>
          <a:lstStyle/>
          <a:p>
            <a:r>
              <a:rPr lang="ru-RU" b="1" dirty="0" smtClean="0">
                <a:solidFill>
                  <a:srgbClr val="FF0000"/>
                </a:solidFill>
              </a:rPr>
              <a:t>Ждать мы не можем! </a:t>
            </a:r>
          </a:p>
          <a:p>
            <a:r>
              <a:rPr lang="ru-RU" b="1" dirty="0" smtClean="0">
                <a:solidFill>
                  <a:srgbClr val="FF0000"/>
                </a:solidFill>
              </a:rPr>
              <a:t>Мы хотим узнать цену денег сегодня и сейчас!</a:t>
            </a:r>
          </a:p>
          <a:p>
            <a:r>
              <a:rPr lang="ru-RU" b="1" dirty="0" smtClean="0">
                <a:solidFill>
                  <a:srgbClr val="FF0000"/>
                </a:solidFill>
              </a:rPr>
              <a:t>Мы хотим учиться зарабатывать деньги!</a:t>
            </a:r>
            <a:endParaRPr lang="ru-RU" b="1" dirty="0">
              <a:solidFill>
                <a:srgbClr val="FF0000"/>
              </a:solidFill>
            </a:endParaRPr>
          </a:p>
        </p:txBody>
      </p:sp>
      <p:sp>
        <p:nvSpPr>
          <p:cNvPr id="4" name="Прямоугольник 3"/>
          <p:cNvSpPr/>
          <p:nvPr/>
        </p:nvSpPr>
        <p:spPr>
          <a:xfrm>
            <a:off x="1550789" y="404664"/>
            <a:ext cx="5980355" cy="590931"/>
          </a:xfrm>
          <a:prstGeom prst="rect">
            <a:avLst/>
          </a:prstGeom>
        </p:spPr>
        <p:txBody>
          <a:bodyPr wrap="none">
            <a:spAutoFit/>
          </a:bodyPr>
          <a:lstStyle/>
          <a:p>
            <a:pPr marL="87313" indent="0" algn="ctr" defTabSz="685800">
              <a:lnSpc>
                <a:spcPct val="90000"/>
              </a:lnSpc>
              <a:tabLst>
                <a:tab pos="87313" algn="l"/>
              </a:tabLst>
            </a:pPr>
            <a:r>
              <a:rPr lang="ru-RU" altLang="ru-RU" sz="3600" b="1" i="0" dirty="0">
                <a:latin typeface="Arial" panose="020B0604020202020204" pitchFamily="34" charset="0"/>
                <a:ea typeface="+mj-ea"/>
                <a:cs typeface="Arial" panose="020B0604020202020204" pitchFamily="34" charset="0"/>
              </a:rPr>
              <a:t>Проблема исследования</a:t>
            </a:r>
            <a:endParaRPr lang="en-US" altLang="ru-RU" sz="3600" b="1" i="0" dirty="0">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670574" y="-99282"/>
            <a:ext cx="7888908" cy="920576"/>
          </a:xfrm>
          <a:prstGeom prst="rect">
            <a:avLst/>
          </a:prstGeom>
        </p:spPr>
      </p:pic>
      <mc:AlternateContent xmlns:mc="http://schemas.openxmlformats.org/markup-compatibility/2006" xmlns:a14="http://schemas.microsoft.com/office/drawing/2010/main">
        <mc:Choice Requires="a14">
          <p:sp>
            <p:nvSpPr>
              <p:cNvPr id="3" name="Объект 2"/>
              <p:cNvSpPr>
                <a:spLocks noGrp="1"/>
              </p:cNvSpPr>
              <p:nvPr>
                <p:ph idx="1"/>
              </p:nvPr>
            </p:nvSpPr>
            <p:spPr>
              <a:xfrm>
                <a:off x="366556" y="821294"/>
                <a:ext cx="8496944" cy="2181588"/>
              </a:xfrm>
            </p:spPr>
            <p:txBody>
              <a:bodyPr>
                <a:normAutofit fontScale="85000" lnSpcReduction="20000"/>
              </a:bodyPr>
              <a:lstStyle/>
              <a:p>
                <a:pPr marL="0" indent="0">
                  <a:buNone/>
                </a:pPr>
                <a:r>
                  <a:rPr lang="ru-RU" sz="3100" b="1" dirty="0" smtClean="0">
                    <a:latin typeface="Arial" panose="020B0604020202020204" pitchFamily="34" charset="0"/>
                    <a:cs typeface="Arial" panose="020B0604020202020204" pitchFamily="34" charset="0"/>
                  </a:rPr>
                  <a:t>Задача 2. </a:t>
                </a:r>
                <a:r>
                  <a:rPr lang="ru-RU" sz="3100" dirty="0" smtClean="0">
                    <a:latin typeface="Arial" panose="020B0604020202020204" pitchFamily="34" charset="0"/>
                    <a:cs typeface="Arial" panose="020B0604020202020204" pitchFamily="34" charset="0"/>
                  </a:rPr>
                  <a:t>Мы хотим </a:t>
                </a:r>
                <a:r>
                  <a:rPr lang="ru-RU" sz="3100" dirty="0">
                    <a:latin typeface="Arial" panose="020B0604020202020204" pitchFamily="34" charset="0"/>
                    <a:cs typeface="Arial" panose="020B0604020202020204" pitchFamily="34" charset="0"/>
                  </a:rPr>
                  <a:t>к концу года получить 5000 </a:t>
                </a:r>
                <a:r>
                  <a:rPr lang="ru-RU" sz="3100" dirty="0" smtClean="0">
                    <a:latin typeface="Arial" panose="020B0604020202020204" pitchFamily="34" charset="0"/>
                    <a:cs typeface="Arial" panose="020B0604020202020204" pitchFamily="34" charset="0"/>
                  </a:rPr>
                  <a:t>руб. чистого дохода. Подключение </a:t>
                </a:r>
                <a:r>
                  <a:rPr lang="en-US" sz="3100" dirty="0" smtClean="0">
                    <a:latin typeface="Arial" panose="020B0604020202020204" pitchFamily="34" charset="0"/>
                    <a:cs typeface="Arial" panose="020B0604020202020204" pitchFamily="34" charset="0"/>
                  </a:rPr>
                  <a:t>AIR</a:t>
                </a:r>
                <a:r>
                  <a:rPr lang="ru-RU" sz="3100" dirty="0" smtClean="0">
                    <a:latin typeface="Arial" panose="020B0604020202020204" pitchFamily="34" charset="0"/>
                    <a:cs typeface="Arial" panose="020B0604020202020204" pitchFamily="34" charset="0"/>
                  </a:rPr>
                  <a:t> </a:t>
                </a:r>
                <a:r>
                  <a:rPr lang="en-US" sz="3100" dirty="0" smtClean="0">
                    <a:latin typeface="Arial" panose="020B0604020202020204" pitchFamily="34" charset="0"/>
                    <a:cs typeface="Arial" panose="020B0604020202020204" pitchFamily="34" charset="0"/>
                  </a:rPr>
                  <a:t> </a:t>
                </a:r>
                <a:r>
                  <a:rPr lang="ru-RU" sz="3100" dirty="0" smtClean="0">
                    <a:latin typeface="Arial" panose="020B0604020202020204" pitchFamily="34" charset="0"/>
                    <a:cs typeface="Arial" panose="020B0604020202020204" pitchFamily="34" charset="0"/>
                  </a:rPr>
                  <a:t>позволяет нам с одного  образовательного видеоролика получать чистый годовой доход в пределах </a:t>
                </a:r>
                <a14:m>
                  <m:oMath xmlns:m="http://schemas.openxmlformats.org/officeDocument/2006/math">
                    <m:r>
                      <a:rPr lang="en-US" sz="3100" b="0" i="0" smtClean="0">
                        <a:latin typeface="Cambria Math"/>
                      </a:rPr>
                      <m:t>[</m:t>
                    </m:r>
                    <m:r>
                      <a:rPr lang="ru-RU" sz="3100" i="1">
                        <a:latin typeface="Cambria Math"/>
                      </a:rPr>
                      <m:t>0,72</m:t>
                    </m:r>
                    <m:r>
                      <a:rPr lang="en-US" sz="3100" b="0" i="1" smtClean="0">
                        <a:latin typeface="Cambria Math"/>
                        <a:ea typeface="Cambria Math"/>
                      </a:rPr>
                      <m:t>;</m:t>
                    </m:r>
                    <m:r>
                      <a:rPr lang="en-US" sz="3100" i="1">
                        <a:latin typeface="Cambria Math"/>
                        <a:ea typeface="Cambria Math"/>
                      </a:rPr>
                      <m:t>8,73</m:t>
                    </m:r>
                    <m:r>
                      <a:rPr lang="en-US" sz="3100" b="0" i="1" smtClean="0">
                        <a:latin typeface="Cambria Math"/>
                        <a:ea typeface="Cambria Math"/>
                      </a:rPr>
                      <m:t>]</m:t>
                    </m:r>
                    <m:r>
                      <a:rPr lang="ru-RU" sz="3100" i="1">
                        <a:latin typeface="Cambria Math"/>
                        <a:ea typeface="Cambria Math"/>
                      </a:rPr>
                      <m:t>.</m:t>
                    </m:r>
                  </m:oMath>
                </a14:m>
                <a:r>
                  <a:rPr lang="en-US" sz="3100" dirty="0" smtClean="0">
                    <a:latin typeface="Arial" panose="020B0604020202020204" pitchFamily="34" charset="0"/>
                    <a:ea typeface="Cambria Math"/>
                    <a:cs typeface="Arial" panose="020B0604020202020204" pitchFamily="34" charset="0"/>
                  </a:rPr>
                  <a:t> </a:t>
                </a:r>
                <a:r>
                  <a:rPr lang="ru-RU" sz="3100" dirty="0" smtClean="0">
                    <a:latin typeface="Arial" panose="020B0604020202020204" pitchFamily="34" charset="0"/>
                    <a:ea typeface="Cambria Math"/>
                    <a:cs typeface="Arial" panose="020B0604020202020204" pitchFamily="34" charset="0"/>
                  </a:rPr>
                  <a:t>Какое наименьшее количество видеороликов нам нужно подключить для гарантированного достижения этой цели?</a:t>
                </a:r>
                <a:endParaRPr lang="ru-RU" sz="3100" dirty="0">
                  <a:latin typeface="Arial" panose="020B0604020202020204" pitchFamily="34" charset="0"/>
                  <a:ea typeface="Cambria Math"/>
                  <a:cs typeface="Arial" panose="020B0604020202020204" pitchFamily="34" charset="0"/>
                </a:endParaRPr>
              </a:p>
              <a:p>
                <a:pPr marL="0" indent="0">
                  <a:buNone/>
                </a:pP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366556" y="821294"/>
                <a:ext cx="8496944" cy="2181588"/>
              </a:xfrm>
              <a:blipFill rotWithShape="1">
                <a:blip r:embed="rId4"/>
                <a:stretch>
                  <a:fillRect l="-1220" t="-7821" b="-279"/>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20</a:t>
            </a:fld>
            <a:endParaRPr lang="ru-RU" dirty="0">
              <a:solidFill>
                <a:prstClr val="black">
                  <a:tint val="75000"/>
                </a:prstClr>
              </a:solidFill>
            </a:endParaRPr>
          </a:p>
        </p:txBody>
      </p:sp>
      <p:sp>
        <p:nvSpPr>
          <p:cNvPr id="2" name="Прямоугольник 1"/>
          <p:cNvSpPr/>
          <p:nvPr/>
        </p:nvSpPr>
        <p:spPr>
          <a:xfrm>
            <a:off x="157808" y="2798499"/>
            <a:ext cx="9073008" cy="1569660"/>
          </a:xfrm>
          <a:prstGeom prst="rect">
            <a:avLst/>
          </a:prstGeom>
        </p:spPr>
        <p:txBody>
          <a:bodyPr wrap="square">
            <a:spAutoFit/>
          </a:bodyPr>
          <a:lstStyle/>
          <a:p>
            <a:r>
              <a:rPr lang="ru-RU" sz="2400" i="0" dirty="0" smtClean="0"/>
              <a:t>По </a:t>
            </a:r>
            <a:r>
              <a:rPr lang="ru-RU" sz="2400" i="0" dirty="0"/>
              <a:t>данным  ЦБ </a:t>
            </a:r>
            <a:r>
              <a:rPr lang="ru-RU" sz="2400" i="0" dirty="0" smtClean="0"/>
              <a:t>РФ за 2015 год курс доллара колебался:</a:t>
            </a:r>
          </a:p>
          <a:p>
            <a:r>
              <a:rPr lang="ru-RU" sz="2400" i="0" dirty="0" smtClean="0"/>
              <a:t>Минимальный – 56,23 рубль за 1 доллар </a:t>
            </a:r>
          </a:p>
          <a:p>
            <a:r>
              <a:rPr lang="ru-RU" sz="2400" i="0" dirty="0" smtClean="0"/>
              <a:t>Максимальный </a:t>
            </a:r>
            <a:r>
              <a:rPr lang="ru-RU" sz="2400" i="0" dirty="0"/>
              <a:t>– 72,93 рубль за 1 доллар </a:t>
            </a:r>
            <a:endParaRPr lang="ru-RU" sz="2400" i="0" dirty="0" smtClean="0"/>
          </a:p>
          <a:p>
            <a:r>
              <a:rPr lang="ru-RU" sz="2400" i="0" dirty="0" smtClean="0"/>
              <a:t>Среднее арифметическое -  </a:t>
            </a:r>
            <a:r>
              <a:rPr lang="ru-RU" sz="2400" i="0" dirty="0"/>
              <a:t>60,66 рубль за 1 доллар .</a:t>
            </a:r>
            <a:endParaRPr lang="ru-RU" sz="2400" i="0" dirty="0" smtClean="0"/>
          </a:p>
        </p:txBody>
      </p:sp>
      <p:pic>
        <p:nvPicPr>
          <p:cNvPr id="1028" name="Picture 4" descr="График курса доллара за 2015 год"/>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145" y="4437112"/>
            <a:ext cx="5524500"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05645" y="4653136"/>
            <a:ext cx="3330851" cy="1200329"/>
          </a:xfrm>
          <a:prstGeom prst="rect">
            <a:avLst/>
          </a:prstGeom>
          <a:noFill/>
        </p:spPr>
        <p:txBody>
          <a:bodyPr wrap="square" rtlCol="0">
            <a:spAutoFit/>
          </a:bodyPr>
          <a:lstStyle/>
          <a:p>
            <a:r>
              <a:rPr lang="ru-RU" dirty="0" smtClean="0">
                <a:solidFill>
                  <a:srgbClr val="FF0000"/>
                </a:solidFill>
              </a:rPr>
              <a:t>Допустим, что средний курс доллара в 2016 году будет равен максимальному курсу доллара в 2015 году.</a:t>
            </a:r>
            <a:endParaRPr lang="ru-RU" dirty="0">
              <a:solidFill>
                <a:srgbClr val="FF0000"/>
              </a:solidFill>
            </a:endParaRPr>
          </a:p>
        </p:txBody>
      </p:sp>
    </p:spTree>
    <p:extLst>
      <p:ext uri="{BB962C8B-B14F-4D97-AF65-F5344CB8AC3E}">
        <p14:creationId xmlns:p14="http://schemas.microsoft.com/office/powerpoint/2010/main" val="324891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670574" y="-99282"/>
            <a:ext cx="7888908" cy="920576"/>
          </a:xfrm>
          <a:prstGeom prst="rect">
            <a:avLst/>
          </a:prstGeom>
        </p:spPr>
      </p:pic>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21</a:t>
            </a:fld>
            <a:endParaRPr lang="ru-RU">
              <a:solidFill>
                <a:prstClr val="black">
                  <a:tint val="75000"/>
                </a:prstClr>
              </a:solidFill>
            </a:endParaRPr>
          </a:p>
        </p:txBody>
      </p:sp>
      <mc:AlternateContent xmlns:mc="http://schemas.openxmlformats.org/markup-compatibility/2006" xmlns:a14="http://schemas.microsoft.com/office/drawing/2010/main">
        <mc:Choice Requires="a14">
          <p:sp>
            <p:nvSpPr>
              <p:cNvPr id="3" name="Прямоугольник 2"/>
              <p:cNvSpPr/>
              <p:nvPr/>
            </p:nvSpPr>
            <p:spPr>
              <a:xfrm>
                <a:off x="5004048" y="1340768"/>
                <a:ext cx="18860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a:latin typeface="Cambria Math"/>
                        </a:rPr>
                        <m:t>0,72</m:t>
                      </m:r>
                      <m:r>
                        <a:rPr lang="ru-RU">
                          <a:latin typeface="Cambria Math"/>
                          <a:ea typeface="Cambria Math"/>
                        </a:rPr>
                        <m:t>≤</m:t>
                      </m:r>
                      <m:r>
                        <a:rPr lang="en-US">
                          <a:latin typeface="Cambria Math"/>
                          <a:ea typeface="Cambria Math"/>
                        </a:rPr>
                        <m:t>𝐾</m:t>
                      </m:r>
                      <m:r>
                        <a:rPr lang="en-US">
                          <a:latin typeface="Cambria Math"/>
                          <a:ea typeface="Cambria Math"/>
                        </a:rPr>
                        <m:t>≤8,73</m:t>
                      </m:r>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004048" y="1340768"/>
                <a:ext cx="1886029" cy="369332"/>
              </a:xfrm>
              <a:prstGeom prst="rect">
                <a:avLst/>
              </a:prstGeom>
              <a:blipFill rotWithShape="1">
                <a:blip r:embed="rId4"/>
                <a:stretch>
                  <a:fillRect/>
                </a:stretch>
              </a:blipFill>
            </p:spPr>
            <p:txBody>
              <a:bodyPr/>
              <a:lstStyle/>
              <a:p>
                <a:r>
                  <a:rPr lang="ru-RU">
                    <a:noFill/>
                  </a:rPr>
                  <a:t> </a:t>
                </a:r>
              </a:p>
            </p:txBody>
          </p:sp>
        </mc:Fallback>
      </mc:AlternateContent>
      <p:sp>
        <p:nvSpPr>
          <p:cNvPr id="6" name="TextBox 5"/>
          <p:cNvSpPr txBox="1"/>
          <p:nvPr/>
        </p:nvSpPr>
        <p:spPr>
          <a:xfrm>
            <a:off x="179512" y="1725761"/>
            <a:ext cx="4051376" cy="923330"/>
          </a:xfrm>
          <a:prstGeom prst="rect">
            <a:avLst/>
          </a:prstGeom>
          <a:noFill/>
        </p:spPr>
        <p:txBody>
          <a:bodyPr wrap="square" rtlCol="0">
            <a:spAutoFit/>
          </a:bodyPr>
          <a:lstStyle/>
          <a:p>
            <a:r>
              <a:rPr lang="ru-RU" dirty="0" smtClean="0"/>
              <a:t>Переведем эти данный в рубли, используя допущение о среднем курсе доллара в 2016 году</a:t>
            </a:r>
            <a:endParaRPr lang="ru-RU" dirty="0"/>
          </a:p>
        </p:txBody>
      </p:sp>
      <mc:AlternateContent xmlns:mc="http://schemas.openxmlformats.org/markup-compatibility/2006" xmlns:a14="http://schemas.microsoft.com/office/drawing/2010/main">
        <mc:Choice Requires="a14">
          <p:sp>
            <p:nvSpPr>
              <p:cNvPr id="8" name="Прямоугольник 7"/>
              <p:cNvSpPr/>
              <p:nvPr/>
            </p:nvSpPr>
            <p:spPr>
              <a:xfrm>
                <a:off x="4587335" y="2002760"/>
                <a:ext cx="40500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smtClean="0">
                          <a:latin typeface="Cambria Math"/>
                        </a:rPr>
                        <m:t>0,72</m:t>
                      </m:r>
                      <m:r>
                        <a:rPr lang="ru-RU" i="1" smtClean="0">
                          <a:latin typeface="Cambria Math"/>
                          <a:ea typeface="Cambria Math"/>
                        </a:rPr>
                        <m:t>∙</m:t>
                      </m:r>
                      <m:r>
                        <a:rPr lang="ru-RU" b="0" i="1" smtClean="0">
                          <a:latin typeface="Cambria Math"/>
                          <a:ea typeface="Cambria Math"/>
                        </a:rPr>
                        <m:t>72,93</m:t>
                      </m:r>
                      <m:r>
                        <a:rPr lang="ru-RU">
                          <a:latin typeface="Cambria Math"/>
                          <a:ea typeface="Cambria Math"/>
                        </a:rPr>
                        <m:t>≤</m:t>
                      </m:r>
                      <m:r>
                        <a:rPr lang="en-US">
                          <a:latin typeface="Cambria Math"/>
                          <a:ea typeface="Cambria Math"/>
                        </a:rPr>
                        <m:t>𝐾</m:t>
                      </m:r>
                      <m:r>
                        <a:rPr lang="ru-RU">
                          <a:latin typeface="Cambria Math"/>
                          <a:ea typeface="Cambria Math"/>
                        </a:rPr>
                        <m:t>∙72,93</m:t>
                      </m:r>
                      <m:r>
                        <a:rPr lang="en-US">
                          <a:latin typeface="Cambria Math"/>
                          <a:ea typeface="Cambria Math"/>
                        </a:rPr>
                        <m:t>≤8,73</m:t>
                      </m:r>
                      <m:r>
                        <a:rPr lang="ru-RU">
                          <a:latin typeface="Cambria Math"/>
                          <a:ea typeface="Cambria Math"/>
                        </a:rPr>
                        <m:t>∙72,93</m:t>
                      </m:r>
                    </m:oMath>
                  </m:oMathPara>
                </a14:m>
                <a:endParaRPr lang="ru-RU" dirty="0"/>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4587335" y="2002760"/>
                <a:ext cx="4050083" cy="369332"/>
              </a:xfrm>
              <a:prstGeom prst="rect">
                <a:avLst/>
              </a:prstGeom>
              <a:blipFill rotWithShape="1">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p:cNvSpPr/>
              <p:nvPr/>
            </p:nvSpPr>
            <p:spPr>
              <a:xfrm>
                <a:off x="5004048" y="2530737"/>
                <a:ext cx="33864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rPr>
                        <m:t>5</m:t>
                      </m:r>
                      <m:r>
                        <a:rPr lang="ru-RU" b="0" i="1" smtClean="0">
                          <a:latin typeface="Cambria Math"/>
                        </a:rPr>
                        <m:t>2, 509</m:t>
                      </m:r>
                      <m:r>
                        <a:rPr lang="ru-RU">
                          <a:latin typeface="Cambria Math"/>
                          <a:ea typeface="Cambria Math"/>
                        </a:rPr>
                        <m:t>≤</m:t>
                      </m:r>
                      <m:r>
                        <a:rPr lang="en-US">
                          <a:latin typeface="Cambria Math"/>
                          <a:ea typeface="Cambria Math"/>
                        </a:rPr>
                        <m:t>𝐾</m:t>
                      </m:r>
                      <m:r>
                        <a:rPr lang="ru-RU" b="0" i="1" smtClean="0">
                          <a:latin typeface="Cambria Math"/>
                          <a:ea typeface="Cambria Math"/>
                        </a:rPr>
                        <m:t>(в руб.)</m:t>
                      </m:r>
                      <m:r>
                        <a:rPr lang="en-US">
                          <a:latin typeface="Cambria Math"/>
                          <a:ea typeface="Cambria Math"/>
                        </a:rPr>
                        <m:t>≤</m:t>
                      </m:r>
                      <m:r>
                        <a:rPr lang="ru-RU" b="0" i="1" smtClean="0">
                          <a:latin typeface="Cambria Math"/>
                          <a:ea typeface="Cambria Math"/>
                        </a:rPr>
                        <m:t>636,680</m:t>
                      </m:r>
                    </m:oMath>
                  </m:oMathPara>
                </a14:m>
                <a:endParaRPr lang="ru-RU"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5004048" y="2530737"/>
                <a:ext cx="3386440" cy="369332"/>
              </a:xfrm>
              <a:prstGeom prst="rect">
                <a:avLst/>
              </a:prstGeom>
              <a:blipFill rotWithShape="1">
                <a:blip r:embed="rId6"/>
                <a:stretch>
                  <a:fillRect b="-13115"/>
                </a:stretch>
              </a:blipFill>
            </p:spPr>
            <p:txBody>
              <a:bodyPr/>
              <a:lstStyle/>
              <a:p>
                <a:r>
                  <a:rPr lang="ru-RU">
                    <a:noFill/>
                  </a:rPr>
                  <a:t> </a:t>
                </a:r>
              </a:p>
            </p:txBody>
          </p:sp>
        </mc:Fallback>
      </mc:AlternateContent>
      <p:sp>
        <p:nvSpPr>
          <p:cNvPr id="10" name="TextBox 9"/>
          <p:cNvSpPr txBox="1"/>
          <p:nvPr/>
        </p:nvSpPr>
        <p:spPr>
          <a:xfrm>
            <a:off x="186045" y="2996952"/>
            <a:ext cx="7129580" cy="923330"/>
          </a:xfrm>
          <a:prstGeom prst="rect">
            <a:avLst/>
          </a:prstGeom>
          <a:noFill/>
        </p:spPr>
        <p:txBody>
          <a:bodyPr wrap="none" rtlCol="0">
            <a:spAutoFit/>
          </a:bodyPr>
          <a:lstStyle/>
          <a:p>
            <a:r>
              <a:rPr lang="ru-RU" dirty="0" smtClean="0"/>
              <a:t>Пусть мы разместили </a:t>
            </a:r>
            <a:r>
              <a:rPr lang="en-US" dirty="0" smtClean="0"/>
              <a:t>x </a:t>
            </a:r>
            <a:r>
              <a:rPr lang="ru-RU" dirty="0" smtClean="0"/>
              <a:t>роликов на своем канале.</a:t>
            </a:r>
          </a:p>
          <a:p>
            <a:r>
              <a:rPr lang="ru-RU" dirty="0" smtClean="0"/>
              <a:t>Тогда для гарантированного получения 5000 руб. необходимо, </a:t>
            </a:r>
          </a:p>
          <a:p>
            <a:r>
              <a:rPr lang="ru-RU" dirty="0" smtClean="0"/>
              <a:t>чтобы выполнялось неравенство</a:t>
            </a:r>
            <a:r>
              <a:rPr lang="en-US" dirty="0"/>
              <a:t>:</a:t>
            </a:r>
            <a:endParaRPr lang="ru-RU" dirty="0"/>
          </a:p>
        </p:txBody>
      </p:sp>
      <mc:AlternateContent xmlns:mc="http://schemas.openxmlformats.org/markup-compatibility/2006" xmlns:a14="http://schemas.microsoft.com/office/drawing/2010/main">
        <mc:Choice Requires="a14">
          <p:sp>
            <p:nvSpPr>
              <p:cNvPr id="11" name="TextBox 10"/>
              <p:cNvSpPr txBox="1"/>
              <p:nvPr/>
            </p:nvSpPr>
            <p:spPr>
              <a:xfrm>
                <a:off x="4505129" y="3914622"/>
                <a:ext cx="3905556"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ru-RU" b="0" i="1" smtClean="0">
                          <a:solidFill>
                            <a:srgbClr val="FF0000"/>
                          </a:solidFill>
                          <a:latin typeface="Cambria Math"/>
                        </a:rPr>
                        <m:t>5000</m:t>
                      </m:r>
                      <m:r>
                        <a:rPr lang="en-US" b="0" i="1" smtClean="0">
                          <a:solidFill>
                            <a:srgbClr val="FF0000"/>
                          </a:solidFill>
                          <a:latin typeface="Cambria Math"/>
                          <a:ea typeface="Cambria Math"/>
                        </a:rPr>
                        <m:t>≤</m:t>
                      </m:r>
                      <m:r>
                        <a:rPr lang="ru-RU">
                          <a:solidFill>
                            <a:srgbClr val="FF0000"/>
                          </a:solidFill>
                          <a:latin typeface="Cambria Math"/>
                        </a:rPr>
                        <m:t>52, 509</m:t>
                      </m:r>
                      <m:r>
                        <a:rPr lang="en-US" b="0" i="1" smtClean="0">
                          <a:solidFill>
                            <a:srgbClr val="FF0000"/>
                          </a:solidFill>
                          <a:latin typeface="Cambria Math"/>
                        </a:rPr>
                        <m:t>𝑥</m:t>
                      </m:r>
                      <m:r>
                        <a:rPr lang="ru-RU">
                          <a:latin typeface="Cambria Math"/>
                          <a:ea typeface="Cambria Math"/>
                        </a:rPr>
                        <m:t>≤</m:t>
                      </m:r>
                      <m:r>
                        <a:rPr lang="en-US">
                          <a:latin typeface="Cambria Math"/>
                          <a:ea typeface="Cambria Math"/>
                        </a:rPr>
                        <m:t>𝐾</m:t>
                      </m:r>
                      <m:r>
                        <a:rPr lang="en-US" b="0" i="1" smtClean="0">
                          <a:latin typeface="Cambria Math"/>
                          <a:ea typeface="Cambria Math"/>
                        </a:rPr>
                        <m:t>𝑥</m:t>
                      </m:r>
                      <m:r>
                        <a:rPr lang="en-US">
                          <a:latin typeface="Cambria Math"/>
                          <a:ea typeface="Cambria Math"/>
                        </a:rPr>
                        <m:t>≤</m:t>
                      </m:r>
                      <m:r>
                        <a:rPr lang="ru-RU">
                          <a:latin typeface="Cambria Math"/>
                          <a:ea typeface="Cambria Math"/>
                        </a:rPr>
                        <m:t>636,68</m:t>
                      </m:r>
                      <m:r>
                        <a:rPr lang="en-US" b="0" i="1" smtClean="0">
                          <a:latin typeface="Cambria Math"/>
                          <a:ea typeface="Cambria Math"/>
                        </a:rPr>
                        <m:t>0</m:t>
                      </m:r>
                      <m:r>
                        <a:rPr lang="en-US" b="0" i="1" smtClean="0">
                          <a:latin typeface="Cambria Math"/>
                          <a:ea typeface="Cambria Math"/>
                        </a:rPr>
                        <m:t>𝑥</m:t>
                      </m:r>
                    </m:oMath>
                  </m:oMathPara>
                </a14:m>
                <a:endParaRPr lang="ru-RU" dirty="0"/>
              </a:p>
              <a:p>
                <a:endParaRPr lang="ru-RU" dirty="0"/>
              </a:p>
            </p:txBody>
          </p:sp>
        </mc:Choice>
        <mc:Fallback xmlns="">
          <p:sp>
            <p:nvSpPr>
              <p:cNvPr id="11" name="TextBox 10"/>
              <p:cNvSpPr txBox="1">
                <a:spLocks noRot="1" noChangeAspect="1" noMove="1" noResize="1" noEditPoints="1" noAdjustHandles="1" noChangeArrowheads="1" noChangeShapeType="1" noTextEdit="1"/>
              </p:cNvSpPr>
              <p:nvPr/>
            </p:nvSpPr>
            <p:spPr>
              <a:xfrm>
                <a:off x="4505129" y="3914622"/>
                <a:ext cx="3905556" cy="646331"/>
              </a:xfrm>
              <a:prstGeom prst="rect">
                <a:avLst/>
              </a:prstGeom>
              <a:blipFill rotWithShape="1">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932040" y="4653136"/>
                <a:ext cx="3096344" cy="510653"/>
              </a:xfrm>
              <a:prstGeom prst="rect">
                <a:avLst/>
              </a:prstGeom>
              <a:noFill/>
            </p:spPr>
            <p:txBody>
              <a:bodyPr wrap="square" rtlCol="0">
                <a:spAutoFit/>
              </a:bodyPr>
              <a:lstStyle/>
              <a:p>
                <a14:m>
                  <m:oMath xmlns:m="http://schemas.openxmlformats.org/officeDocument/2006/math">
                    <m:r>
                      <a:rPr lang="en-US" b="0" i="1" smtClean="0">
                        <a:latin typeface="Cambria Math"/>
                      </a:rPr>
                      <m:t>𝑥</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5000</m:t>
                        </m:r>
                      </m:num>
                      <m:den>
                        <m:r>
                          <a:rPr lang="en-US" b="0" i="1" smtClean="0">
                            <a:latin typeface="Cambria Math"/>
                            <a:ea typeface="Cambria Math"/>
                          </a:rPr>
                          <m:t>52,509</m:t>
                        </m:r>
                      </m:den>
                    </m:f>
                  </m:oMath>
                </a14:m>
                <a:r>
                  <a:rPr lang="en-US" dirty="0" smtClean="0"/>
                  <a:t> </a:t>
                </a:r>
                <a:r>
                  <a:rPr lang="ru-RU" i="0" dirty="0" smtClean="0"/>
                  <a:t>и</a:t>
                </a:r>
                <a:r>
                  <a:rPr lang="en-US" i="0" dirty="0" smtClean="0"/>
                  <a:t> </a:t>
                </a:r>
                <a14:m>
                  <m:oMath xmlns:m="http://schemas.openxmlformats.org/officeDocument/2006/math">
                    <m:r>
                      <a:rPr lang="en-US" b="0" i="1" smtClean="0">
                        <a:latin typeface="Cambria Math"/>
                      </a:rPr>
                      <m:t>𝑥</m:t>
                    </m:r>
                    <m:r>
                      <a:rPr lang="en-US" b="0" i="1" smtClean="0">
                        <a:latin typeface="Cambria Math"/>
                      </a:rPr>
                      <m:t> −целое число</m:t>
                    </m:r>
                  </m:oMath>
                </a14:m>
                <a:r>
                  <a:rPr lang="ru-RU" dirty="0" smtClean="0"/>
                  <a:t> </a:t>
                </a:r>
                <a:endParaRPr lang="ru-RU" dirty="0"/>
              </a:p>
            </p:txBody>
          </p:sp>
        </mc:Choice>
        <mc:Fallback xmlns="">
          <p:sp>
            <p:nvSpPr>
              <p:cNvPr id="12" name="TextBox 11"/>
              <p:cNvSpPr txBox="1">
                <a:spLocks noRot="1" noChangeAspect="1" noMove="1" noResize="1" noEditPoints="1" noAdjustHandles="1" noChangeArrowheads="1" noChangeShapeType="1" noTextEdit="1"/>
              </p:cNvSpPr>
              <p:nvPr/>
            </p:nvSpPr>
            <p:spPr>
              <a:xfrm>
                <a:off x="4932040" y="4653136"/>
                <a:ext cx="3096344" cy="510653"/>
              </a:xfrm>
              <a:prstGeom prst="rect">
                <a:avLst/>
              </a:prstGeom>
              <a:blipFill rotWithShape="1">
                <a:blip r:embed="rId8"/>
                <a:stretch>
                  <a:fillRect b="-1190"/>
                </a:stretch>
              </a:blipFill>
            </p:spPr>
            <p:txBody>
              <a:bodyPr/>
              <a:lstStyle/>
              <a:p>
                <a:r>
                  <a:rPr lang="ru-RU">
                    <a:noFill/>
                  </a:rPr>
                  <a:t> </a:t>
                </a:r>
              </a:p>
            </p:txBody>
          </p:sp>
        </mc:Fallback>
      </mc:AlternateContent>
      <p:sp>
        <p:nvSpPr>
          <p:cNvPr id="13" name="TextBox 12"/>
          <p:cNvSpPr txBox="1"/>
          <p:nvPr/>
        </p:nvSpPr>
        <p:spPr>
          <a:xfrm>
            <a:off x="4678506" y="5548590"/>
            <a:ext cx="4141965" cy="646331"/>
          </a:xfrm>
          <a:prstGeom prst="rect">
            <a:avLst/>
          </a:prstGeom>
          <a:noFill/>
        </p:spPr>
        <p:txBody>
          <a:bodyPr wrap="square" rtlCol="0">
            <a:spAutoFit/>
          </a:bodyPr>
          <a:lstStyle/>
          <a:p>
            <a:r>
              <a:rPr lang="ru-RU" dirty="0" smtClean="0">
                <a:solidFill>
                  <a:srgbClr val="FF0000"/>
                </a:solidFill>
              </a:rPr>
              <a:t>В</a:t>
            </a:r>
            <a:r>
              <a:rPr lang="ru-RU" dirty="0" smtClean="0"/>
              <a:t> </a:t>
            </a:r>
            <a:r>
              <a:rPr lang="ru-RU" dirty="0" smtClean="0">
                <a:solidFill>
                  <a:srgbClr val="FF0000"/>
                </a:solidFill>
              </a:rPr>
              <a:t>коллекции достаточно иметь 96  не очень популярных видеороликов</a:t>
            </a:r>
            <a:endParaRPr lang="ru-RU" dirty="0">
              <a:solidFill>
                <a:srgbClr val="FF0000"/>
              </a:solidFill>
            </a:endParaRPr>
          </a:p>
        </p:txBody>
      </p:sp>
      <mc:AlternateContent xmlns:mc="http://schemas.openxmlformats.org/markup-compatibility/2006" xmlns:a14="http://schemas.microsoft.com/office/drawing/2010/main">
        <mc:Choice Requires="a14">
          <p:sp>
            <p:nvSpPr>
              <p:cNvPr id="14" name="Прямоугольник 13"/>
              <p:cNvSpPr/>
              <p:nvPr/>
            </p:nvSpPr>
            <p:spPr>
              <a:xfrm>
                <a:off x="296170" y="4077072"/>
                <a:ext cx="2079287"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ru-RU" b="0" i="1" smtClean="0">
                              <a:latin typeface="Cambria Math"/>
                              <a:ea typeface="Cambria Math"/>
                            </a:rPr>
                          </m:ctrlPr>
                        </m:dPr>
                        <m:e>
                          <m:f>
                            <m:fPr>
                              <m:ctrlPr>
                                <a:rPr lang="ru-RU" i="1">
                                  <a:latin typeface="Cambria Math"/>
                                  <a:ea typeface="Cambria Math"/>
                                </a:rPr>
                              </m:ctrlPr>
                            </m:fPr>
                            <m:num>
                              <m:r>
                                <a:rPr lang="en-US">
                                  <a:latin typeface="Cambria Math"/>
                                  <a:ea typeface="Cambria Math"/>
                                </a:rPr>
                                <m:t>5000</m:t>
                              </m:r>
                            </m:num>
                            <m:den>
                              <m:r>
                                <a:rPr lang="ru-RU">
                                  <a:latin typeface="Cambria Math"/>
                                  <a:ea typeface="Cambria Math"/>
                                </a:rPr>
                                <m:t>636,68</m:t>
                              </m:r>
                              <m:r>
                                <a:rPr lang="en-US">
                                  <a:latin typeface="Cambria Math"/>
                                  <a:ea typeface="Cambria Math"/>
                                </a:rPr>
                                <m:t>0</m:t>
                              </m:r>
                            </m:den>
                          </m:f>
                        </m:e>
                      </m:d>
                      <m:r>
                        <a:rPr lang="en-US" b="0" i="1" smtClean="0">
                          <a:latin typeface="Cambria Math"/>
                          <a:ea typeface="Cambria Math"/>
                        </a:rPr>
                        <m:t>+1=</m:t>
                      </m:r>
                      <m:r>
                        <a:rPr lang="en-US">
                          <a:latin typeface="Cambria Math"/>
                          <a:ea typeface="Cambria Math"/>
                        </a:rPr>
                        <m:t>𝑥</m:t>
                      </m:r>
                    </m:oMath>
                  </m:oMathPara>
                </a14:m>
                <a:endParaRPr lang="ru-RU" dirty="0" smtClean="0">
                  <a:ea typeface="Cambria Math"/>
                </a:endParaRPr>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296170" y="4077072"/>
                <a:ext cx="2079287" cy="708720"/>
              </a:xfrm>
              <a:prstGeom prst="rect">
                <a:avLst/>
              </a:prstGeom>
              <a:blipFill rotWithShape="1">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555776" y="4227788"/>
                <a:ext cx="8601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=8 </m:t>
                      </m:r>
                    </m:oMath>
                  </m:oMathPara>
                </a14:m>
                <a:endParaRPr lang="ru-RU" dirty="0"/>
              </a:p>
            </p:txBody>
          </p:sp>
        </mc:Choice>
        <mc:Fallback xmlns="">
          <p:sp>
            <p:nvSpPr>
              <p:cNvPr id="15" name="TextBox 14"/>
              <p:cNvSpPr txBox="1">
                <a:spLocks noRot="1" noChangeAspect="1" noMove="1" noResize="1" noEditPoints="1" noAdjustHandles="1" noChangeArrowheads="1" noChangeShapeType="1" noTextEdit="1"/>
              </p:cNvSpPr>
              <p:nvPr/>
            </p:nvSpPr>
            <p:spPr>
              <a:xfrm>
                <a:off x="2555776" y="4227788"/>
                <a:ext cx="860107" cy="369332"/>
              </a:xfrm>
              <a:prstGeom prst="rect">
                <a:avLst/>
              </a:prstGeom>
              <a:blipFill rotWithShape="1">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p:cNvSpPr/>
              <p:nvPr/>
            </p:nvSpPr>
            <p:spPr>
              <a:xfrm>
                <a:off x="448569" y="4938192"/>
                <a:ext cx="3478709"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ru-RU" b="0" i="1" smtClean="0">
                              <a:latin typeface="Cambria Math"/>
                              <a:ea typeface="Cambria Math"/>
                            </a:rPr>
                          </m:ctrlPr>
                        </m:dPr>
                        <m:e>
                          <m:f>
                            <m:fPr>
                              <m:ctrlPr>
                                <a:rPr lang="ru-RU" i="1">
                                  <a:latin typeface="Cambria Math"/>
                                  <a:ea typeface="Cambria Math"/>
                                </a:rPr>
                              </m:ctrlPr>
                            </m:fPr>
                            <m:num>
                              <m:r>
                                <a:rPr lang="en-US">
                                  <a:latin typeface="Cambria Math"/>
                                  <a:ea typeface="Cambria Math"/>
                                </a:rPr>
                                <m:t>5000</m:t>
                              </m:r>
                            </m:num>
                            <m:den>
                              <m:r>
                                <a:rPr lang="ru-RU" b="0" i="1" smtClean="0">
                                  <a:latin typeface="Cambria Math"/>
                                  <a:ea typeface="Cambria Math"/>
                                </a:rPr>
                                <m:t>(</m:t>
                              </m:r>
                              <m:r>
                                <a:rPr lang="ru-RU">
                                  <a:latin typeface="Cambria Math"/>
                                  <a:ea typeface="Cambria Math"/>
                                </a:rPr>
                                <m:t>636,68</m:t>
                              </m:r>
                              <m:r>
                                <a:rPr lang="en-US">
                                  <a:latin typeface="Cambria Math"/>
                                  <a:ea typeface="Cambria Math"/>
                                </a:rPr>
                                <m:t>0</m:t>
                              </m:r>
                              <m:r>
                                <a:rPr lang="ru-RU" b="0" i="1" smtClean="0">
                                  <a:latin typeface="Cambria Math"/>
                                  <a:ea typeface="Cambria Math"/>
                                </a:rPr>
                                <m:t>+52,509)/2</m:t>
                              </m:r>
                            </m:den>
                          </m:f>
                        </m:e>
                      </m:d>
                      <m:r>
                        <a:rPr lang="en-US" b="0" i="1" smtClean="0">
                          <a:latin typeface="Cambria Math"/>
                          <a:ea typeface="Cambria Math"/>
                        </a:rPr>
                        <m:t>+1=</m:t>
                      </m:r>
                      <m:r>
                        <a:rPr lang="en-US">
                          <a:latin typeface="Cambria Math"/>
                          <a:ea typeface="Cambria Math"/>
                        </a:rPr>
                        <m:t>𝑥</m:t>
                      </m:r>
                    </m:oMath>
                  </m:oMathPara>
                </a14:m>
                <a:endParaRPr lang="ru-RU" dirty="0" smtClean="0">
                  <a:ea typeface="Cambria Math"/>
                </a:endParaRPr>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448569" y="4938192"/>
                <a:ext cx="3478709" cy="708720"/>
              </a:xfrm>
              <a:prstGeom prst="rect">
                <a:avLst/>
              </a:prstGeom>
              <a:blipFill rotWithShape="1">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848069" y="5742334"/>
                <a:ext cx="9883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=15 </m:t>
                      </m:r>
                    </m:oMath>
                  </m:oMathPara>
                </a14:m>
                <a:endParaRPr lang="ru-RU" dirty="0"/>
              </a:p>
            </p:txBody>
          </p:sp>
        </mc:Choice>
        <mc:Fallback xmlns="">
          <p:sp>
            <p:nvSpPr>
              <p:cNvPr id="17" name="TextBox 16"/>
              <p:cNvSpPr txBox="1">
                <a:spLocks noRot="1" noChangeAspect="1" noMove="1" noResize="1" noEditPoints="1" noAdjustHandles="1" noChangeArrowheads="1" noChangeShapeType="1" noTextEdit="1"/>
              </p:cNvSpPr>
              <p:nvPr/>
            </p:nvSpPr>
            <p:spPr>
              <a:xfrm>
                <a:off x="1848069" y="5742334"/>
                <a:ext cx="988347" cy="369332"/>
              </a:xfrm>
              <a:prstGeom prst="rect">
                <a:avLst/>
              </a:prstGeom>
              <a:blipFill rotWithShape="1">
                <a:blip r:embed="rId1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26575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22</a:t>
            </a:fld>
            <a:endParaRPr lang="ru-RU">
              <a:solidFill>
                <a:prstClr val="black">
                  <a:tint val="75000"/>
                </a:prstClr>
              </a:solidFill>
            </a:endParaRPr>
          </a:p>
        </p:txBody>
      </p:sp>
      <p:sp>
        <p:nvSpPr>
          <p:cNvPr id="5" name="Объект 4"/>
          <p:cNvSpPr txBox="1">
            <a:spLocks noGrp="1"/>
          </p:cNvSpPr>
          <p:nvPr>
            <p:ph idx="1"/>
          </p:nvPr>
        </p:nvSpPr>
        <p:spPr>
          <a:xfrm>
            <a:off x="539552" y="791035"/>
            <a:ext cx="7886700" cy="2709973"/>
          </a:xfrm>
          <a:prstGeom prst="rect">
            <a:avLst/>
          </a:prstGeom>
          <a:noFill/>
        </p:spPr>
        <p:txBody>
          <a:bodyPr wrap="square" rtlCol="0">
            <a:spAutoFit/>
          </a:bodyPr>
          <a:lstStyle/>
          <a:p>
            <a:r>
              <a:rPr lang="ru-RU" b="1" dirty="0" smtClean="0"/>
              <a:t>Задача 3. </a:t>
            </a:r>
            <a:r>
              <a:rPr lang="ru-RU" dirty="0" smtClean="0"/>
              <a:t>Пусть коллекция образовательных видео роликов </a:t>
            </a:r>
            <a:r>
              <a:rPr lang="ru-RU" dirty="0"/>
              <a:t>«С чистого листа</a:t>
            </a:r>
            <a:r>
              <a:rPr lang="ru-RU" dirty="0" smtClean="0"/>
              <a:t>» состоит из  </a:t>
            </a:r>
            <a:r>
              <a:rPr lang="en-US" dirty="0" smtClean="0"/>
              <a:t>m</a:t>
            </a:r>
            <a:r>
              <a:rPr lang="ru-RU" dirty="0" smtClean="0"/>
              <a:t> роликов</a:t>
            </a:r>
            <a:r>
              <a:rPr lang="ru-RU" dirty="0"/>
              <a:t>. </a:t>
            </a:r>
            <a:r>
              <a:rPr lang="ru-RU" dirty="0" smtClean="0"/>
              <a:t>Считается, что один подписчик по одному разу просматривает все ролики коллекции. Для увеличения числа подписчиков мы решили реализовывать следующую схему. </a:t>
            </a:r>
            <a:r>
              <a:rPr lang="ru-RU" dirty="0"/>
              <a:t>Отправить </a:t>
            </a:r>
            <a:r>
              <a:rPr lang="en-US" dirty="0" smtClean="0"/>
              <a:t>s</a:t>
            </a:r>
            <a:r>
              <a:rPr lang="ru-RU" dirty="0" smtClean="0"/>
              <a:t> своим</a:t>
            </a:r>
            <a:r>
              <a:rPr lang="en-US" dirty="0" smtClean="0"/>
              <a:t> </a:t>
            </a:r>
            <a:r>
              <a:rPr lang="ru-RU" dirty="0"/>
              <a:t>друзьям в Контакте просьбу подписаться на коллекцию и </a:t>
            </a:r>
            <a:r>
              <a:rPr lang="ru-RU" dirty="0" smtClean="0"/>
              <a:t>попросить </a:t>
            </a:r>
            <a:r>
              <a:rPr lang="ru-RU" dirty="0"/>
              <a:t>в течение месяца </a:t>
            </a:r>
            <a:r>
              <a:rPr lang="en-US" dirty="0" smtClean="0"/>
              <a:t>s</a:t>
            </a:r>
            <a:r>
              <a:rPr lang="ru-RU" dirty="0" smtClean="0"/>
              <a:t>  своих друзей сделать тоже самое.  Как</a:t>
            </a:r>
            <a:r>
              <a:rPr lang="en-US" dirty="0" smtClean="0"/>
              <a:t> </a:t>
            </a:r>
            <a:r>
              <a:rPr lang="ru-RU" dirty="0" smtClean="0"/>
              <a:t>зависит  минимальное значение </a:t>
            </a:r>
            <a:r>
              <a:rPr lang="en-US" dirty="0" smtClean="0"/>
              <a:t>s</a:t>
            </a:r>
            <a:r>
              <a:rPr lang="ru-RU" dirty="0" smtClean="0"/>
              <a:t> от </a:t>
            </a:r>
            <a:r>
              <a:rPr lang="en-US" dirty="0" smtClean="0"/>
              <a:t>m</a:t>
            </a:r>
            <a:r>
              <a:rPr lang="ru-RU" dirty="0" smtClean="0"/>
              <a:t>,</a:t>
            </a:r>
            <a:r>
              <a:rPr lang="en-US" dirty="0" smtClean="0"/>
              <a:t> </a:t>
            </a:r>
            <a:r>
              <a:rPr lang="ru-RU" dirty="0" smtClean="0"/>
              <a:t>если мы хотим  через 12 месяцев получить 5000 руб. от подключенной к каналу медиа </a:t>
            </a:r>
            <a:r>
              <a:rPr lang="ru-RU" dirty="0"/>
              <a:t>сети </a:t>
            </a:r>
            <a:r>
              <a:rPr lang="ru-RU" dirty="0" smtClean="0"/>
              <a:t>AIR? </a:t>
            </a:r>
          </a:p>
        </p:txBody>
      </p:sp>
      <p:sp>
        <p:nvSpPr>
          <p:cNvPr id="6" name="Заголовок 1"/>
          <p:cNvSpPr>
            <a:spLocks noGrp="1"/>
          </p:cNvSpPr>
          <p:nvPr>
            <p:ph type="title"/>
          </p:nvPr>
        </p:nvSpPr>
        <p:spPr>
          <a:xfrm>
            <a:off x="539552" y="0"/>
            <a:ext cx="7886700" cy="903634"/>
          </a:xfrm>
        </p:spPr>
        <p:txBody>
          <a:bodyPr>
            <a:normAutofit/>
          </a:bodyPr>
          <a:lstStyle/>
          <a:p>
            <a:pPr algn="ctr">
              <a:spcBef>
                <a:spcPct val="20000"/>
              </a:spcBef>
            </a:pPr>
            <a:r>
              <a:rPr lang="ru-RU" sz="3200" b="1" dirty="0">
                <a:latin typeface="Arial" panose="020B0604020202020204" pitchFamily="34" charset="0"/>
                <a:ea typeface="+mn-ea"/>
                <a:cs typeface="Arial" panose="020B0604020202020204" pitchFamily="34" charset="0"/>
              </a:rPr>
              <a:t>Результаты решения задачи 3</a:t>
            </a:r>
          </a:p>
        </p:txBody>
      </p:sp>
      <p:pic>
        <p:nvPicPr>
          <p:cNvPr id="2050" name="Picture 2" descr="http://s00.yaplakal.com/pics/pics_original/5/4/1/69281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42" y="3519264"/>
            <a:ext cx="4716070" cy="23161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5903640" y="3501008"/>
                <a:ext cx="2916832" cy="646331"/>
              </a:xfrm>
              <a:prstGeom prst="rect">
                <a:avLst/>
              </a:prstGeom>
              <a:noFill/>
            </p:spPr>
            <p:txBody>
              <a:bodyPr wrap="square" rtlCol="0">
                <a:spAutoFit/>
              </a:bodyPr>
              <a:lstStyle/>
              <a:p>
                <a:r>
                  <a:rPr lang="ru-RU" dirty="0" smtClean="0"/>
                  <a:t>Если </a:t>
                </a:r>
                <a14:m>
                  <m:oMath xmlns:m="http://schemas.openxmlformats.org/officeDocument/2006/math">
                    <m:r>
                      <a:rPr lang="en-US" b="0" i="1" smtClean="0">
                        <a:latin typeface="Cambria Math"/>
                      </a:rPr>
                      <m:t>𝑠</m:t>
                    </m:r>
                    <m:r>
                      <a:rPr lang="en-US" b="0" i="1" smtClean="0">
                        <a:latin typeface="Cambria Math"/>
                      </a:rPr>
                      <m:t>=2, </m:t>
                    </m:r>
                  </m:oMath>
                </a14:m>
                <a:r>
                  <a:rPr lang="ru-RU" dirty="0" smtClean="0"/>
                  <a:t> то получим схему на рисунке.</a:t>
                </a:r>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5903640" y="3501008"/>
                <a:ext cx="2916832" cy="646331"/>
              </a:xfrm>
              <a:prstGeom prst="rect">
                <a:avLst/>
              </a:prstGeom>
              <a:blipFill rotWithShape="1">
                <a:blip r:embed="rId4"/>
                <a:stretch>
                  <a:fillRect l="-1670" t="-4717" b="-14151"/>
                </a:stretch>
              </a:blipFill>
            </p:spPr>
            <p:txBody>
              <a:bodyPr/>
              <a:lstStyle/>
              <a:p>
                <a:r>
                  <a:rPr lang="ru-RU">
                    <a:noFill/>
                  </a:rPr>
                  <a:t> </a:t>
                </a:r>
              </a:p>
            </p:txBody>
          </p:sp>
        </mc:Fallback>
      </mc:AlternateContent>
      <p:graphicFrame>
        <p:nvGraphicFramePr>
          <p:cNvPr id="3" name="Таблица 2"/>
          <p:cNvGraphicFramePr>
            <a:graphicFrameLocks noGrp="1"/>
          </p:cNvGraphicFramePr>
          <p:nvPr>
            <p:extLst>
              <p:ext uri="{D42A27DB-BD31-4B8C-83A1-F6EECF244321}">
                <p14:modId xmlns:p14="http://schemas.microsoft.com/office/powerpoint/2010/main" val="1785036473"/>
              </p:ext>
            </p:extLst>
          </p:nvPr>
        </p:nvGraphicFramePr>
        <p:xfrm>
          <a:off x="5933746" y="4222239"/>
          <a:ext cx="2831976" cy="1783080"/>
        </p:xfrm>
        <a:graphic>
          <a:graphicData uri="http://schemas.openxmlformats.org/drawingml/2006/table">
            <a:tbl>
              <a:tblPr firstRow="1" bandRow="1">
                <a:tableStyleId>{BC89EF96-8CEA-46FF-86C4-4CE0E7609802}</a:tableStyleId>
              </a:tblPr>
              <a:tblGrid>
                <a:gridCol w="707994"/>
                <a:gridCol w="707994"/>
                <a:gridCol w="707994"/>
                <a:gridCol w="707994"/>
              </a:tblGrid>
              <a:tr h="188191">
                <a:tc>
                  <a:txBody>
                    <a:bodyPr/>
                    <a:lstStyle/>
                    <a:p>
                      <a:pPr algn="ctr"/>
                      <a:r>
                        <a:rPr lang="en-US" dirty="0" smtClean="0"/>
                        <a:t>I</a:t>
                      </a:r>
                      <a:endParaRPr lang="ru-RU" dirty="0"/>
                    </a:p>
                  </a:txBody>
                  <a:tcPr/>
                </a:tc>
                <a:tc>
                  <a:txBody>
                    <a:bodyPr/>
                    <a:lstStyle/>
                    <a:p>
                      <a:pPr algn="ctr"/>
                      <a:r>
                        <a:rPr lang="en-US" dirty="0" smtClean="0"/>
                        <a:t>II</a:t>
                      </a:r>
                      <a:endParaRPr lang="ru-RU" dirty="0"/>
                    </a:p>
                  </a:txBody>
                  <a:tcPr/>
                </a:tc>
                <a:tc>
                  <a:txBody>
                    <a:bodyPr/>
                    <a:lstStyle/>
                    <a:p>
                      <a:pPr algn="ctr"/>
                      <a:r>
                        <a:rPr lang="en-US" dirty="0" smtClean="0"/>
                        <a:t>III</a:t>
                      </a:r>
                      <a:endParaRPr lang="ru-RU" dirty="0"/>
                    </a:p>
                  </a:txBody>
                  <a:tcPr/>
                </a:tc>
                <a:tc>
                  <a:txBody>
                    <a:bodyPr/>
                    <a:lstStyle/>
                    <a:p>
                      <a:pPr algn="ctr"/>
                      <a:r>
                        <a:rPr lang="en-US" dirty="0" smtClean="0"/>
                        <a:t>IV</a:t>
                      </a:r>
                      <a:endParaRPr lang="ru-RU" dirty="0"/>
                    </a:p>
                  </a:txBody>
                  <a:tcPr/>
                </a:tc>
              </a:tr>
              <a:tr h="188191">
                <a:tc>
                  <a:txBody>
                    <a:bodyPr/>
                    <a:lstStyle/>
                    <a:p>
                      <a:pPr algn="ctr"/>
                      <a:r>
                        <a:rPr lang="en-US" dirty="0" smtClean="0"/>
                        <a:t>2</a:t>
                      </a:r>
                      <a:endParaRPr lang="ru-RU" dirty="0"/>
                    </a:p>
                  </a:txBody>
                  <a:tcPr/>
                </a:tc>
                <a:tc>
                  <a:txBody>
                    <a:bodyPr/>
                    <a:lstStyle/>
                    <a:p>
                      <a:pPr algn="ctr"/>
                      <a:r>
                        <a:rPr lang="en-US" dirty="0" smtClean="0"/>
                        <a:t>4</a:t>
                      </a:r>
                      <a:endParaRPr lang="ru-RU" dirty="0"/>
                    </a:p>
                  </a:txBody>
                  <a:tcPr/>
                </a:tc>
                <a:tc>
                  <a:txBody>
                    <a:bodyPr/>
                    <a:lstStyle/>
                    <a:p>
                      <a:pPr algn="ctr"/>
                      <a:r>
                        <a:rPr lang="en-US" dirty="0" smtClean="0"/>
                        <a:t>8</a:t>
                      </a:r>
                      <a:endParaRPr lang="ru-RU" dirty="0"/>
                    </a:p>
                  </a:txBody>
                  <a:tcPr/>
                </a:tc>
                <a:tc>
                  <a:txBody>
                    <a:bodyPr/>
                    <a:lstStyle/>
                    <a:p>
                      <a:pPr algn="ctr"/>
                      <a:r>
                        <a:rPr lang="en-US" dirty="0" smtClean="0"/>
                        <a:t>16</a:t>
                      </a:r>
                      <a:endParaRPr lang="ru-RU" dirty="0"/>
                    </a:p>
                  </a:txBody>
                  <a:tcPr/>
                </a:tc>
              </a:tr>
              <a:tr h="188191">
                <a:tc>
                  <a:txBody>
                    <a:bodyPr/>
                    <a:lstStyle/>
                    <a:p>
                      <a:pPr algn="ctr"/>
                      <a:r>
                        <a:rPr lang="en-US" b="1" dirty="0" smtClean="0"/>
                        <a:t>V</a:t>
                      </a:r>
                      <a:endParaRPr lang="ru-RU" b="1" dirty="0"/>
                    </a:p>
                  </a:txBody>
                  <a:tcPr/>
                </a:tc>
                <a:tc>
                  <a:txBody>
                    <a:bodyPr/>
                    <a:lstStyle/>
                    <a:p>
                      <a:pPr algn="ctr"/>
                      <a:r>
                        <a:rPr lang="en-US" b="1" dirty="0" smtClean="0"/>
                        <a:t>VI</a:t>
                      </a:r>
                      <a:endParaRPr lang="ru-RU" b="1" dirty="0"/>
                    </a:p>
                  </a:txBody>
                  <a:tcPr/>
                </a:tc>
                <a:tc>
                  <a:txBody>
                    <a:bodyPr/>
                    <a:lstStyle/>
                    <a:p>
                      <a:pPr algn="ctr"/>
                      <a:r>
                        <a:rPr lang="en-US" b="1" dirty="0" smtClean="0"/>
                        <a:t>VII</a:t>
                      </a:r>
                      <a:endParaRPr lang="ru-RU" b="1" dirty="0"/>
                    </a:p>
                  </a:txBody>
                  <a:tcPr/>
                </a:tc>
                <a:tc>
                  <a:txBody>
                    <a:bodyPr/>
                    <a:lstStyle/>
                    <a:p>
                      <a:pPr algn="ctr"/>
                      <a:r>
                        <a:rPr lang="en-US" b="1" dirty="0" smtClean="0"/>
                        <a:t>VIII</a:t>
                      </a:r>
                      <a:endParaRPr lang="ru-RU" b="1" dirty="0"/>
                    </a:p>
                  </a:txBody>
                  <a:tcPr/>
                </a:tc>
              </a:tr>
              <a:tr h="188191">
                <a:tc>
                  <a:txBody>
                    <a:bodyPr/>
                    <a:lstStyle/>
                    <a:p>
                      <a:pPr algn="ctr"/>
                      <a:r>
                        <a:rPr lang="en-US" dirty="0" smtClean="0"/>
                        <a:t>32</a:t>
                      </a:r>
                      <a:endParaRPr lang="ru-RU" dirty="0"/>
                    </a:p>
                  </a:txBody>
                  <a:tcPr/>
                </a:tc>
                <a:tc>
                  <a:txBody>
                    <a:bodyPr/>
                    <a:lstStyle/>
                    <a:p>
                      <a:pPr algn="ctr"/>
                      <a:r>
                        <a:rPr lang="en-US" dirty="0" smtClean="0"/>
                        <a:t>64</a:t>
                      </a:r>
                      <a:endParaRPr lang="ru-RU" dirty="0"/>
                    </a:p>
                  </a:txBody>
                  <a:tcPr/>
                </a:tc>
                <a:tc>
                  <a:txBody>
                    <a:bodyPr/>
                    <a:lstStyle/>
                    <a:p>
                      <a:pPr algn="ctr"/>
                      <a:r>
                        <a:rPr lang="en-US" dirty="0" smtClean="0"/>
                        <a:t>128</a:t>
                      </a:r>
                      <a:endParaRPr lang="ru-RU" dirty="0"/>
                    </a:p>
                  </a:txBody>
                  <a:tcPr/>
                </a:tc>
                <a:tc>
                  <a:txBody>
                    <a:bodyPr/>
                    <a:lstStyle/>
                    <a:p>
                      <a:pPr algn="ctr"/>
                      <a:r>
                        <a:rPr lang="en-US" dirty="0" smtClean="0"/>
                        <a:t>256</a:t>
                      </a:r>
                      <a:endParaRPr lang="ru-RU" dirty="0"/>
                    </a:p>
                  </a:txBody>
                  <a:tcPr/>
                </a:tc>
              </a:tr>
              <a:tr h="188191">
                <a:tc>
                  <a:txBody>
                    <a:bodyPr/>
                    <a:lstStyle/>
                    <a:p>
                      <a:pPr algn="ctr"/>
                      <a:r>
                        <a:rPr lang="en-US" b="1" dirty="0" smtClean="0"/>
                        <a:t>IX</a:t>
                      </a:r>
                      <a:endParaRPr lang="ru-RU" b="1" dirty="0"/>
                    </a:p>
                  </a:txBody>
                  <a:tcPr/>
                </a:tc>
                <a:tc>
                  <a:txBody>
                    <a:bodyPr/>
                    <a:lstStyle/>
                    <a:p>
                      <a:pPr algn="ctr"/>
                      <a:r>
                        <a:rPr lang="en-US" b="1" dirty="0" smtClean="0"/>
                        <a:t>X</a:t>
                      </a:r>
                      <a:endParaRPr lang="ru-RU" b="1" dirty="0"/>
                    </a:p>
                  </a:txBody>
                  <a:tcPr/>
                </a:tc>
                <a:tc>
                  <a:txBody>
                    <a:bodyPr/>
                    <a:lstStyle/>
                    <a:p>
                      <a:pPr algn="ctr"/>
                      <a:r>
                        <a:rPr lang="en-US" b="1" dirty="0" smtClean="0"/>
                        <a:t>XI</a:t>
                      </a:r>
                      <a:endParaRPr lang="ru-RU" b="1" dirty="0"/>
                    </a:p>
                  </a:txBody>
                  <a:tcPr/>
                </a:tc>
                <a:tc>
                  <a:txBody>
                    <a:bodyPr/>
                    <a:lstStyle/>
                    <a:p>
                      <a:pPr algn="ctr"/>
                      <a:r>
                        <a:rPr lang="en-US" b="1" dirty="0" smtClean="0"/>
                        <a:t>XII</a:t>
                      </a:r>
                      <a:endParaRPr lang="ru-RU" b="1" dirty="0"/>
                    </a:p>
                  </a:txBody>
                  <a:tcPr/>
                </a:tc>
              </a:tr>
              <a:tr h="188191">
                <a:tc>
                  <a:txBody>
                    <a:bodyPr/>
                    <a:lstStyle/>
                    <a:p>
                      <a:pPr algn="ctr"/>
                      <a:r>
                        <a:rPr lang="en-US" dirty="0" smtClean="0"/>
                        <a:t>512</a:t>
                      </a:r>
                      <a:endParaRPr lang="ru-RU" dirty="0"/>
                    </a:p>
                  </a:txBody>
                  <a:tcPr/>
                </a:tc>
                <a:tc>
                  <a:txBody>
                    <a:bodyPr/>
                    <a:lstStyle/>
                    <a:p>
                      <a:pPr algn="ctr"/>
                      <a:r>
                        <a:rPr lang="en-US" dirty="0" smtClean="0"/>
                        <a:t>1024</a:t>
                      </a:r>
                      <a:endParaRPr lang="ru-RU" dirty="0"/>
                    </a:p>
                  </a:txBody>
                  <a:tcPr/>
                </a:tc>
                <a:tc>
                  <a:txBody>
                    <a:bodyPr/>
                    <a:lstStyle/>
                    <a:p>
                      <a:pPr algn="ctr"/>
                      <a:r>
                        <a:rPr lang="en-US" dirty="0" smtClean="0"/>
                        <a:t>2048</a:t>
                      </a:r>
                      <a:endParaRPr lang="ru-RU" dirty="0"/>
                    </a:p>
                  </a:txBody>
                  <a:tcPr/>
                </a:tc>
                <a:tc>
                  <a:txBody>
                    <a:bodyPr/>
                    <a:lstStyle/>
                    <a:p>
                      <a:pPr algn="ctr"/>
                      <a:r>
                        <a:rPr lang="en-US" dirty="0" smtClean="0"/>
                        <a:t>4096</a:t>
                      </a:r>
                      <a:endParaRPr lang="ru-RU" dirty="0"/>
                    </a:p>
                  </a:txBody>
                  <a:tcPr/>
                </a:tc>
              </a:tr>
            </a:tbl>
          </a:graphicData>
        </a:graphic>
      </p:graphicFrame>
      <mc:AlternateContent xmlns:mc="http://schemas.openxmlformats.org/markup-compatibility/2006" xmlns:a14="http://schemas.microsoft.com/office/drawing/2010/main">
        <mc:Choice Requires="a14">
          <p:sp>
            <p:nvSpPr>
              <p:cNvPr id="7" name="TextBox 6"/>
              <p:cNvSpPr txBox="1"/>
              <p:nvPr/>
            </p:nvSpPr>
            <p:spPr>
              <a:xfrm>
                <a:off x="395536" y="6165304"/>
                <a:ext cx="8283037" cy="369332"/>
              </a:xfrm>
              <a:prstGeom prst="rect">
                <a:avLst/>
              </a:prstGeom>
              <a:noFill/>
            </p:spPr>
            <p:txBody>
              <a:bodyPr wrap="none" rtlCol="0">
                <a:spAutoFit/>
              </a:bodyPr>
              <a:lstStyle/>
              <a:p>
                <a14:m>
                  <m:oMath xmlns:m="http://schemas.openxmlformats.org/officeDocument/2006/math">
                    <m:r>
                      <a:rPr lang="en-US" b="0" i="1" smtClean="0">
                        <a:latin typeface="Cambria Math"/>
                      </a:rPr>
                      <m:t>1+2+4+8+16+32+64+128+256+512+1024+2048+4096=</m:t>
                    </m:r>
                  </m:oMath>
                </a14:m>
                <a:r>
                  <a:rPr lang="en-US" dirty="0" smtClean="0"/>
                  <a:t> 8175</a:t>
                </a:r>
                <a:endParaRPr lang="ru-RU"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6165304"/>
                <a:ext cx="8283037" cy="369332"/>
              </a:xfrm>
              <a:prstGeom prst="rect">
                <a:avLst/>
              </a:prstGeom>
              <a:blipFill rotWithShape="1">
                <a:blip r:embed="rId5"/>
                <a:stretch>
                  <a:fillRect t="-8197" b="-24590"/>
                </a:stretch>
              </a:blipFill>
            </p:spPr>
            <p:txBody>
              <a:bodyPr/>
              <a:lstStyle/>
              <a:p>
                <a:r>
                  <a:rPr lang="ru-RU">
                    <a:noFill/>
                  </a:rPr>
                  <a:t> </a:t>
                </a:r>
              </a:p>
            </p:txBody>
          </p:sp>
        </mc:Fallback>
      </mc:AlternateContent>
    </p:spTree>
    <p:extLst>
      <p:ext uri="{BB962C8B-B14F-4D97-AF65-F5344CB8AC3E}">
        <p14:creationId xmlns:p14="http://schemas.microsoft.com/office/powerpoint/2010/main" val="2578077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1301212" y="116632"/>
            <a:ext cx="6541575" cy="853514"/>
          </a:xfrm>
          <a:prstGeom prst="rect">
            <a:avLst/>
          </a:prstGeom>
        </p:spPr>
      </p:pic>
      <mc:AlternateContent xmlns:mc="http://schemas.openxmlformats.org/markup-compatibility/2006" xmlns:a14="http://schemas.microsoft.com/office/drawing/2010/main">
        <mc:Choice Requires="a14">
          <p:sp>
            <p:nvSpPr>
              <p:cNvPr id="3" name="Объект 2"/>
              <p:cNvSpPr>
                <a:spLocks noGrp="1"/>
              </p:cNvSpPr>
              <p:nvPr>
                <p:ph idx="1"/>
              </p:nvPr>
            </p:nvSpPr>
            <p:spPr>
              <a:xfrm>
                <a:off x="692914" y="836712"/>
                <a:ext cx="7886700" cy="4351338"/>
              </a:xfrm>
            </p:spPr>
            <p:txBody>
              <a:bodyPr>
                <a:normAutofit fontScale="92500"/>
              </a:bodyPr>
              <a:lstStyle/>
              <a:p>
                <a:pPr marL="0" indent="0">
                  <a:buNone/>
                </a:pPr>
                <a:r>
                  <a:rPr lang="ru-RU" dirty="0" smtClean="0"/>
                  <a:t>Пусть мы попросили подписаться </a:t>
                </a:r>
                <a14:m>
                  <m:oMath xmlns:m="http://schemas.openxmlformats.org/officeDocument/2006/math">
                    <m:r>
                      <a:rPr lang="en-US" b="0" i="1" smtClean="0">
                        <a:latin typeface="Cambria Math"/>
                      </a:rPr>
                      <m:t>𝑥</m:t>
                    </m:r>
                  </m:oMath>
                </a14:m>
                <a:r>
                  <a:rPr lang="en-US" dirty="0" smtClean="0"/>
                  <a:t> </a:t>
                </a:r>
                <a:r>
                  <a:rPr lang="ru-RU" dirty="0" smtClean="0"/>
                  <a:t>друзей. Тогда количество  подписчиков - функция вида: </a:t>
                </a:r>
                <a:endParaRPr lang="en-US" dirty="0" smtClean="0"/>
              </a:p>
              <a:p>
                <a:pPr marL="0" indent="0">
                  <a:buNone/>
                </a:pPr>
                <a:r>
                  <a:rPr lang="en-US" dirty="0" smtClean="0"/>
                  <a:t> </a:t>
                </a:r>
                <a:endParaRPr lang="ru-RU" dirty="0" smtClean="0"/>
              </a:p>
              <a:p>
                <a:pPr marL="0" indent="0">
                  <a:spcBef>
                    <a:spcPts val="1200"/>
                  </a:spcBef>
                  <a:spcAft>
                    <a:spcPts val="1200"/>
                  </a:spcAft>
                  <a:buNone/>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m:t>
                      </m:r>
                      <m:sSup>
                        <m:sSupPr>
                          <m:ctrlPr>
                            <a:rPr lang="en-US" b="0" i="1" smtClean="0">
                              <a:latin typeface="Cambria Math"/>
                            </a:rPr>
                          </m:ctrlPr>
                        </m:sSupPr>
                        <m:e>
                          <m:r>
                            <a:rPr lang="en-US" b="0" i="1" smtClean="0">
                              <a:latin typeface="Cambria Math"/>
                            </a:rPr>
                            <m:t>1+</m:t>
                          </m:r>
                          <m:r>
                            <a:rPr lang="en-US" b="0" i="1" smtClean="0">
                              <a:latin typeface="Cambria Math"/>
                            </a:rPr>
                            <m:t>𝑥</m:t>
                          </m:r>
                          <m:r>
                            <a:rPr lang="en-US" b="0" i="1" smtClean="0">
                              <a:latin typeface="Cambria Math"/>
                            </a:rPr>
                            <m:t>+</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m:t>
                          </m:r>
                          <m:sSup>
                            <m:sSupPr>
                              <m:ctrlPr>
                                <a:rPr lang="en-US" b="0" i="1" smtClean="0">
                                  <a:latin typeface="Cambria Math"/>
                                </a:rPr>
                              </m:ctrlPr>
                            </m:sSupPr>
                            <m:e>
                              <m:r>
                                <a:rPr lang="en-US" b="0" i="1" smtClean="0">
                                  <a:latin typeface="Cambria Math"/>
                                </a:rPr>
                                <m:t>𝑥</m:t>
                              </m:r>
                            </m:e>
                            <m:sup>
                              <m:r>
                                <a:rPr lang="en-US" b="0" i="1" smtClean="0">
                                  <a:latin typeface="Cambria Math"/>
                                </a:rPr>
                                <m:t>3</m:t>
                              </m:r>
                            </m:sup>
                          </m:sSup>
                          <m:r>
                            <a:rPr lang="en-US" b="0" i="1" smtClean="0">
                              <a:latin typeface="Cambria Math"/>
                            </a:rPr>
                            <m:t>+</m:t>
                          </m:r>
                          <m:sSup>
                            <m:sSupPr>
                              <m:ctrlPr>
                                <a:rPr lang="en-US" b="0" i="1" smtClean="0">
                                  <a:latin typeface="Cambria Math"/>
                                </a:rPr>
                              </m:ctrlPr>
                            </m:sSupPr>
                            <m:e>
                              <m:r>
                                <a:rPr lang="en-US" b="0" i="1" smtClean="0">
                                  <a:latin typeface="Cambria Math"/>
                                </a:rPr>
                                <m:t>𝑥</m:t>
                              </m:r>
                            </m:e>
                            <m:sup>
                              <m:r>
                                <a:rPr lang="en-US" b="0" i="1" smtClean="0">
                                  <a:latin typeface="Cambria Math"/>
                                </a:rPr>
                                <m:t>4</m:t>
                              </m:r>
                            </m:sup>
                          </m:sSup>
                          <m:r>
                            <a:rPr lang="en-US" b="0" i="1" smtClean="0">
                              <a:latin typeface="Cambria Math"/>
                            </a:rPr>
                            <m:t>+</m:t>
                          </m:r>
                          <m:sSup>
                            <m:sSupPr>
                              <m:ctrlPr>
                                <a:rPr lang="en-US" b="0" i="1" smtClean="0">
                                  <a:latin typeface="Cambria Math"/>
                                </a:rPr>
                              </m:ctrlPr>
                            </m:sSupPr>
                            <m:e>
                              <m:r>
                                <a:rPr lang="en-US" b="0" i="1" smtClean="0">
                                  <a:latin typeface="Cambria Math"/>
                                </a:rPr>
                                <m:t>𝑥</m:t>
                              </m:r>
                            </m:e>
                            <m:sup>
                              <m:r>
                                <a:rPr lang="en-US" b="0" i="1" smtClean="0">
                                  <a:latin typeface="Cambria Math"/>
                                </a:rPr>
                                <m:t>5</m:t>
                              </m:r>
                            </m:sup>
                          </m:sSup>
                          <m:r>
                            <a:rPr lang="en-US" b="0" i="1" smtClean="0">
                              <a:latin typeface="Cambria Math"/>
                            </a:rPr>
                            <m:t>+</m:t>
                          </m:r>
                          <m:sSup>
                            <m:sSupPr>
                              <m:ctrlPr>
                                <a:rPr lang="en-US" b="0" i="1" smtClean="0">
                                  <a:latin typeface="Cambria Math"/>
                                </a:rPr>
                              </m:ctrlPr>
                            </m:sSupPr>
                            <m:e>
                              <m:r>
                                <a:rPr lang="en-US" b="0" i="1" smtClean="0">
                                  <a:latin typeface="Cambria Math"/>
                                </a:rPr>
                                <m:t>𝑥</m:t>
                              </m:r>
                            </m:e>
                            <m:sup>
                              <m:r>
                                <a:rPr lang="en-US" b="0" i="1" smtClean="0">
                                  <a:latin typeface="Cambria Math"/>
                                </a:rPr>
                                <m:t>6</m:t>
                              </m:r>
                            </m:sup>
                          </m:sSup>
                          <m:r>
                            <a:rPr lang="en-US" b="0" i="1" smtClean="0">
                              <a:latin typeface="Cambria Math"/>
                            </a:rPr>
                            <m:t>+</m:t>
                          </m:r>
                          <m:sSup>
                            <m:sSupPr>
                              <m:ctrlPr>
                                <a:rPr lang="en-US" i="1" smtClean="0">
                                  <a:latin typeface="Cambria Math"/>
                                </a:rPr>
                              </m:ctrlPr>
                            </m:sSupPr>
                            <m:e>
                              <m:r>
                                <a:rPr lang="en-US" i="1">
                                  <a:latin typeface="Cambria Math"/>
                                </a:rPr>
                                <m:t>+</m:t>
                              </m:r>
                              <m:sSup>
                                <m:sSupPr>
                                  <m:ctrlPr>
                                    <a:rPr lang="en-US" i="1">
                                      <a:latin typeface="Cambria Math"/>
                                    </a:rPr>
                                  </m:ctrlPr>
                                </m:sSupPr>
                                <m:e>
                                  <m:r>
                                    <a:rPr lang="en-US" i="1">
                                      <a:latin typeface="Cambria Math"/>
                                    </a:rPr>
                                    <m:t>𝑥</m:t>
                                  </m:r>
                                </m:e>
                                <m:sup>
                                  <m:r>
                                    <a:rPr lang="en-US" b="0" i="1" smtClean="0">
                                      <a:latin typeface="Cambria Math"/>
                                    </a:rPr>
                                    <m:t>7</m:t>
                                  </m:r>
                                </m:sup>
                              </m:sSup>
                              <m:r>
                                <a:rPr lang="en-US" i="1">
                                  <a:latin typeface="Cambria Math"/>
                                </a:rPr>
                                <m:t>+</m:t>
                              </m:r>
                              <m:sSup>
                                <m:sSupPr>
                                  <m:ctrlPr>
                                    <a:rPr lang="en-US" i="1">
                                      <a:latin typeface="Cambria Math"/>
                                    </a:rPr>
                                  </m:ctrlPr>
                                </m:sSupPr>
                                <m:e>
                                  <m:r>
                                    <a:rPr lang="en-US" i="1">
                                      <a:latin typeface="Cambria Math"/>
                                    </a:rPr>
                                    <m:t>𝑥</m:t>
                                  </m:r>
                                </m:e>
                                <m:sup>
                                  <m:r>
                                    <a:rPr lang="en-US" b="0" i="1" smtClean="0">
                                      <a:latin typeface="Cambria Math"/>
                                    </a:rPr>
                                    <m:t>8</m:t>
                                  </m:r>
                                </m:sup>
                              </m:sSup>
                              <m:r>
                                <a:rPr lang="en-US" i="1">
                                  <a:latin typeface="Cambria Math"/>
                                </a:rPr>
                                <m:t>+</m:t>
                              </m:r>
                              <m:sSup>
                                <m:sSupPr>
                                  <m:ctrlPr>
                                    <a:rPr lang="en-US" i="1">
                                      <a:latin typeface="Cambria Math"/>
                                    </a:rPr>
                                  </m:ctrlPr>
                                </m:sSupPr>
                                <m:e>
                                  <m:r>
                                    <a:rPr lang="en-US" i="1">
                                      <a:latin typeface="Cambria Math"/>
                                    </a:rPr>
                                    <m:t>𝑥</m:t>
                                  </m:r>
                                </m:e>
                                <m:sup>
                                  <m:r>
                                    <a:rPr lang="en-US" b="0" i="1" smtClean="0">
                                      <a:latin typeface="Cambria Math"/>
                                    </a:rPr>
                                    <m:t>9</m:t>
                                  </m:r>
                                </m:sup>
                              </m:sSup>
                              <m:r>
                                <a:rPr lang="en-US" i="1">
                                  <a:latin typeface="Cambria Math"/>
                                </a:rPr>
                                <m:t>+</m:t>
                              </m:r>
                              <m:sSup>
                                <m:sSupPr>
                                  <m:ctrlPr>
                                    <a:rPr lang="en-US" i="1">
                                      <a:latin typeface="Cambria Math"/>
                                    </a:rPr>
                                  </m:ctrlPr>
                                </m:sSupPr>
                                <m:e>
                                  <m:r>
                                    <a:rPr lang="en-US" i="1">
                                      <a:latin typeface="Cambria Math"/>
                                    </a:rPr>
                                    <m:t>𝑥</m:t>
                                  </m:r>
                                </m:e>
                                <m:sup>
                                  <m:r>
                                    <a:rPr lang="en-US" b="0" i="1" smtClean="0">
                                      <a:latin typeface="Cambria Math"/>
                                    </a:rPr>
                                    <m:t>10</m:t>
                                  </m:r>
                                </m:sup>
                              </m:sSup>
                              <m:r>
                                <a:rPr lang="en-US" i="1">
                                  <a:latin typeface="Cambria Math"/>
                                </a:rPr>
                                <m:t>+</m:t>
                              </m:r>
                              <m:sSup>
                                <m:sSupPr>
                                  <m:ctrlPr>
                                    <a:rPr lang="en-US" i="1">
                                      <a:latin typeface="Cambria Math"/>
                                    </a:rPr>
                                  </m:ctrlPr>
                                </m:sSupPr>
                                <m:e>
                                  <m:r>
                                    <a:rPr lang="en-US" i="1">
                                      <a:latin typeface="Cambria Math"/>
                                    </a:rPr>
                                    <m:t>𝑥</m:t>
                                  </m:r>
                                </m:e>
                                <m:sup>
                                  <m:r>
                                    <a:rPr lang="en-US" b="0" i="1" smtClean="0">
                                      <a:latin typeface="Cambria Math"/>
                                    </a:rPr>
                                    <m:t>11</m:t>
                                  </m:r>
                                </m:sup>
                              </m:sSup>
                              <m:r>
                                <a:rPr lang="en-US" i="1" smtClean="0">
                                  <a:latin typeface="Cambria Math"/>
                                </a:rPr>
                                <m:t>+</m:t>
                              </m:r>
                              <m:r>
                                <a:rPr lang="en-US" i="1" smtClean="0">
                                  <a:latin typeface="Cambria Math"/>
                                </a:rPr>
                                <m:t>𝑥</m:t>
                              </m:r>
                            </m:e>
                            <m:sup>
                              <m:r>
                                <a:rPr lang="en-US" i="1" smtClean="0">
                                  <a:latin typeface="Cambria Math"/>
                                </a:rPr>
                                <m:t>12</m:t>
                              </m:r>
                            </m:sup>
                          </m:sSup>
                        </m:e>
                        <m:sup/>
                      </m:sSup>
                    </m:oMath>
                  </m:oMathPara>
                </a14:m>
                <a:endParaRPr lang="ru-RU" dirty="0"/>
              </a:p>
              <a:p>
                <a:pPr marL="0" indent="0">
                  <a:buNone/>
                </a:pPr>
                <a:r>
                  <a:rPr lang="ru-RU" dirty="0" smtClean="0"/>
                  <a:t>Определим необходимое нам количество просмотров коллекции за год из формулы </a:t>
                </a:r>
                <a14:m>
                  <m:oMath xmlns:m="http://schemas.openxmlformats.org/officeDocument/2006/math">
                    <m:r>
                      <m:rPr>
                        <m:sty m:val="p"/>
                      </m:rPr>
                      <a:rPr lang="en-US" dirty="0">
                        <a:latin typeface="Cambria Math"/>
                      </a:rPr>
                      <m:t>K</m:t>
                    </m:r>
                    <m:r>
                      <a:rPr lang="en-US" i="1" dirty="0">
                        <a:latin typeface="Cambria Math"/>
                      </a:rPr>
                      <m:t>=</m:t>
                    </m:r>
                    <m:f>
                      <m:fPr>
                        <m:ctrlPr>
                          <a:rPr lang="en-US" i="1" dirty="0">
                            <a:latin typeface="Cambria Math"/>
                          </a:rPr>
                        </m:ctrlPr>
                      </m:fPr>
                      <m:num>
                        <m:r>
                          <a:rPr lang="en-US" b="0" i="1" dirty="0" smtClean="0">
                            <a:latin typeface="Cambria Math"/>
                          </a:rPr>
                          <m:t>12 </m:t>
                        </m:r>
                        <m:r>
                          <a:rPr lang="en-US" i="1" dirty="0">
                            <a:latin typeface="Cambria Math"/>
                          </a:rPr>
                          <m:t>𝑁</m:t>
                        </m:r>
                      </m:num>
                      <m:den>
                        <m:r>
                          <a:rPr lang="en-US" i="1" dirty="0">
                            <a:latin typeface="Cambria Math"/>
                          </a:rPr>
                          <m:t>1000</m:t>
                        </m:r>
                      </m:den>
                    </m:f>
                    <m:r>
                      <a:rPr lang="en-US" i="1" dirty="0">
                        <a:latin typeface="Cambria Math"/>
                        <a:ea typeface="Cambria Math"/>
                      </a:rPr>
                      <m:t>∙</m:t>
                    </m:r>
                    <m:r>
                      <a:rPr lang="en-US" i="1" dirty="0">
                        <a:latin typeface="Cambria Math"/>
                        <a:ea typeface="Cambria Math"/>
                      </a:rPr>
                      <m:t>𝑧</m:t>
                    </m:r>
                    <m:r>
                      <a:rPr lang="en-US" i="1" dirty="0">
                        <a:latin typeface="Cambria Math"/>
                        <a:ea typeface="Cambria Math"/>
                      </a:rPr>
                      <m:t>∙</m:t>
                    </m:r>
                    <m:d>
                      <m:dPr>
                        <m:ctrlPr>
                          <a:rPr lang="en-US" i="1" dirty="0">
                            <a:latin typeface="Cambria Math"/>
                            <a:ea typeface="Cambria Math"/>
                          </a:rPr>
                        </m:ctrlPr>
                      </m:dPr>
                      <m:e>
                        <m:r>
                          <a:rPr lang="en-US" i="1" dirty="0">
                            <a:latin typeface="Cambria Math"/>
                            <a:ea typeface="Cambria Math"/>
                          </a:rPr>
                          <m:t>1−</m:t>
                        </m:r>
                        <m:f>
                          <m:fPr>
                            <m:ctrlPr>
                              <a:rPr lang="en-US" i="1" dirty="0">
                                <a:latin typeface="Cambria Math"/>
                                <a:ea typeface="Cambria Math"/>
                              </a:rPr>
                            </m:ctrlPr>
                          </m:fPr>
                          <m:num>
                            <m:r>
                              <a:rPr lang="en-US" i="1" dirty="0">
                                <a:latin typeface="Cambria Math"/>
                                <a:ea typeface="Cambria Math"/>
                              </a:rPr>
                              <m:t>𝑝</m:t>
                            </m:r>
                          </m:num>
                          <m:den>
                            <m:r>
                              <a:rPr lang="en-US" i="1" dirty="0">
                                <a:latin typeface="Cambria Math"/>
                                <a:ea typeface="Cambria Math"/>
                              </a:rPr>
                              <m:t>100</m:t>
                            </m:r>
                          </m:den>
                        </m:f>
                      </m:e>
                    </m:d>
                    <m:r>
                      <a:rPr lang="en-US" b="0" i="0" dirty="0" smtClean="0">
                        <a:latin typeface="Cambria Math"/>
                        <a:ea typeface="Cambria Math"/>
                      </a:rPr>
                      <m:t>.</m:t>
                    </m:r>
                  </m:oMath>
                </a14:m>
                <a:r>
                  <a:rPr lang="ru-RU" dirty="0" smtClean="0"/>
                  <a:t> Будем считать, что </a:t>
                </a:r>
                <a14:m>
                  <m:oMath xmlns:m="http://schemas.openxmlformats.org/officeDocument/2006/math">
                    <m:r>
                      <a:rPr lang="en-US" b="0" i="0" smtClean="0">
                        <a:latin typeface="Cambria Math"/>
                      </a:rPr>
                      <m:t>12</m:t>
                    </m:r>
                    <m:r>
                      <a:rPr lang="en-US" b="0" i="1" smtClean="0">
                        <a:latin typeface="Cambria Math"/>
                      </a:rPr>
                      <m:t>𝑁</m:t>
                    </m:r>
                    <m:r>
                      <a:rPr lang="en-US" b="0" i="1" smtClean="0">
                        <a:latin typeface="Cambria Math"/>
                      </a:rPr>
                      <m:t>=</m:t>
                    </m:r>
                    <m:r>
                      <a:rPr lang="en-US" b="0" i="1" smtClean="0">
                        <a:latin typeface="Cambria Math"/>
                      </a:rPr>
                      <m:t>𝑦</m:t>
                    </m:r>
                    <m:r>
                      <a:rPr lang="en-US" b="0" i="1" smtClean="0">
                        <a:latin typeface="Cambria Math"/>
                        <a:ea typeface="Cambria Math"/>
                      </a:rPr>
                      <m:t>∙</m:t>
                    </m:r>
                    <m:r>
                      <a:rPr lang="en-US" b="0" i="1" smtClean="0">
                        <a:latin typeface="Cambria Math"/>
                        <a:ea typeface="Cambria Math"/>
                      </a:rPr>
                      <m:t>𝑚</m:t>
                    </m:r>
                  </m:oMath>
                </a14:m>
                <a:r>
                  <a:rPr lang="en-US" dirty="0" smtClean="0"/>
                  <a:t>, </a:t>
                </a:r>
                <a:r>
                  <a:rPr lang="ru-RU" dirty="0" smtClean="0"/>
                  <a:t>где </a:t>
                </a:r>
                <a:r>
                  <a:rPr lang="en-US" dirty="0" smtClean="0"/>
                  <a:t>m – </a:t>
                </a:r>
                <a:r>
                  <a:rPr lang="ru-RU" dirty="0" smtClean="0"/>
                  <a:t>количество роликов в коллекции</a:t>
                </a:r>
                <a:r>
                  <a:rPr lang="en-US" dirty="0" smtClean="0"/>
                  <a:t>, z – </a:t>
                </a:r>
                <a:r>
                  <a:rPr lang="ru-RU" dirty="0" smtClean="0"/>
                  <a:t>цена 1000 просмотров в AIR</a:t>
                </a:r>
                <a:r>
                  <a:rPr lang="en-US" dirty="0" smtClean="0"/>
                  <a:t> (</a:t>
                </a:r>
                <a14:m>
                  <m:oMath xmlns:m="http://schemas.openxmlformats.org/officeDocument/2006/math">
                    <m:r>
                      <a:rPr lang="en-US" b="0" i="1" smtClean="0">
                        <a:latin typeface="Cambria Math"/>
                      </a:rPr>
                      <m:t>𝑧</m:t>
                    </m:r>
                    <m:r>
                      <a:rPr lang="en-US" b="0" i="1" smtClean="0">
                        <a:latin typeface="Cambria Math"/>
                      </a:rPr>
                      <m:t>=8$)</m:t>
                    </m:r>
                  </m:oMath>
                </a14:m>
                <a:r>
                  <a:rPr lang="ru-RU" dirty="0" smtClean="0"/>
                  <a:t>, </a:t>
                </a:r>
                <a:r>
                  <a:rPr lang="en-US" dirty="0" smtClean="0"/>
                  <a:t>p – </a:t>
                </a:r>
                <a:r>
                  <a:rPr lang="ru-RU" dirty="0" smtClean="0"/>
                  <a:t>комиссия AIR (</a:t>
                </a:r>
                <a14:m>
                  <m:oMath xmlns:m="http://schemas.openxmlformats.org/officeDocument/2006/math">
                    <m:r>
                      <a:rPr lang="en-US" b="0" i="1" smtClean="0">
                        <a:latin typeface="Cambria Math"/>
                      </a:rPr>
                      <m:t>𝑝</m:t>
                    </m:r>
                    <m:r>
                      <a:rPr lang="en-US" b="0" i="1" smtClean="0">
                        <a:latin typeface="Cambria Math"/>
                      </a:rPr>
                      <m:t>=30%)</m:t>
                    </m:r>
                  </m:oMath>
                </a14:m>
                <a:endParaRPr lang="en-US" b="0" i="1" dirty="0" smtClean="0">
                  <a:latin typeface="Cambria Math"/>
                </a:endParaRPr>
              </a:p>
              <a:p>
                <a:pPr marL="0" indent="0">
                  <a:buNone/>
                </a:pPr>
                <a14:m>
                  <m:oMathPara xmlns:m="http://schemas.openxmlformats.org/officeDocument/2006/math">
                    <m:oMathParaPr>
                      <m:jc m:val="left"/>
                    </m:oMathParaPr>
                    <m:oMath xmlns:m="http://schemas.openxmlformats.org/officeDocument/2006/math">
                      <m:r>
                        <a:rPr lang="ru-RU" b="0" i="1" smtClean="0">
                          <a:latin typeface="Cambria Math"/>
                        </a:rPr>
                        <m:t>5000</m:t>
                      </m:r>
                      <m:r>
                        <a:rPr lang="ru-RU" b="0" i="1" smtClean="0">
                          <a:latin typeface="Cambria Math"/>
                          <a:ea typeface="Cambria Math"/>
                        </a:rPr>
                        <m:t>≤</m:t>
                      </m:r>
                      <m:f>
                        <m:fPr>
                          <m:ctrlPr>
                            <a:rPr lang="ru-RU" b="0" i="1" smtClean="0">
                              <a:latin typeface="Cambria Math"/>
                              <a:ea typeface="Cambria Math"/>
                            </a:rPr>
                          </m:ctrlPr>
                        </m:fPr>
                        <m:num>
                          <m:r>
                            <a:rPr lang="en-US" b="0" i="1" smtClean="0">
                              <a:latin typeface="Cambria Math"/>
                              <a:ea typeface="Cambria Math"/>
                            </a:rPr>
                            <m:t>𝑦</m:t>
                          </m:r>
                          <m:r>
                            <a:rPr lang="en-US" b="0" i="1" smtClean="0">
                              <a:latin typeface="Cambria Math"/>
                              <a:ea typeface="Cambria Math"/>
                            </a:rPr>
                            <m:t>∙</m:t>
                          </m:r>
                          <m:r>
                            <a:rPr lang="en-US" b="0" i="1" smtClean="0">
                              <a:latin typeface="Cambria Math"/>
                              <a:ea typeface="Cambria Math"/>
                            </a:rPr>
                            <m:t>𝑚</m:t>
                          </m:r>
                        </m:num>
                        <m:den>
                          <m:r>
                            <a:rPr lang="en-US" b="0" i="1" smtClean="0">
                              <a:latin typeface="Cambria Math"/>
                              <a:ea typeface="Cambria Math"/>
                            </a:rPr>
                            <m:t>1000</m:t>
                          </m:r>
                        </m:den>
                      </m:f>
                      <m:r>
                        <a:rPr lang="ru-RU" b="0" i="1" smtClean="0">
                          <a:latin typeface="Cambria Math"/>
                          <a:ea typeface="Cambria Math"/>
                        </a:rPr>
                        <m:t>∙</m:t>
                      </m:r>
                      <m:r>
                        <a:rPr lang="en-US" b="0" i="1" smtClean="0">
                          <a:latin typeface="Cambria Math"/>
                          <a:ea typeface="Cambria Math"/>
                        </a:rPr>
                        <m:t>(8∙72,93)∙(1−</m:t>
                      </m:r>
                      <m:f>
                        <m:fPr>
                          <m:ctrlPr>
                            <a:rPr lang="en-US" b="0" i="1" smtClean="0">
                              <a:latin typeface="Cambria Math"/>
                              <a:ea typeface="Cambria Math"/>
                            </a:rPr>
                          </m:ctrlPr>
                        </m:fPr>
                        <m:num>
                          <m:r>
                            <a:rPr lang="en-US" b="0" i="1" smtClean="0">
                              <a:latin typeface="Cambria Math"/>
                              <a:ea typeface="Cambria Math"/>
                            </a:rPr>
                            <m:t>30</m:t>
                          </m:r>
                        </m:num>
                        <m:den>
                          <m:r>
                            <a:rPr lang="en-US" b="0" i="1" smtClean="0">
                              <a:latin typeface="Cambria Math"/>
                              <a:ea typeface="Cambria Math"/>
                            </a:rPr>
                            <m:t>100</m:t>
                          </m:r>
                        </m:den>
                      </m:f>
                      <m:r>
                        <a:rPr lang="en-US" b="0" i="1" smtClean="0">
                          <a:latin typeface="Cambria Math"/>
                          <a:ea typeface="Cambria Math"/>
                        </a:rPr>
                        <m:t>)</m:t>
                      </m:r>
                    </m:oMath>
                  </m:oMathPara>
                </a14:m>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692914" y="836712"/>
                <a:ext cx="7886700" cy="4351338"/>
              </a:xfrm>
              <a:blipFill rotWithShape="0">
                <a:blip r:embed="rId4"/>
                <a:stretch>
                  <a:fillRect l="-773" t="-1401" r="-1005"/>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23</a:t>
            </a:fld>
            <a:endParaRPr lang="ru-RU">
              <a:solidFill>
                <a:prstClr val="black">
                  <a:tint val="75000"/>
                </a:prstClr>
              </a:solidFill>
            </a:endParaRPr>
          </a:p>
        </p:txBody>
      </p:sp>
      <mc:AlternateContent xmlns:mc="http://schemas.openxmlformats.org/markup-compatibility/2006" xmlns:a14="http://schemas.microsoft.com/office/drawing/2010/main">
        <mc:Choice Requires="a14">
          <p:sp>
            <p:nvSpPr>
              <p:cNvPr id="2" name="TextBox 1"/>
              <p:cNvSpPr txBox="1"/>
              <p:nvPr/>
            </p:nvSpPr>
            <p:spPr>
              <a:xfrm>
                <a:off x="541645" y="4293096"/>
                <a:ext cx="15191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𝑦𝑚</m:t>
                      </m:r>
                      <m:r>
                        <a:rPr lang="en-US" b="0" i="1" smtClean="0">
                          <a:latin typeface="Cambria Math"/>
                          <a:ea typeface="Cambria Math"/>
                        </a:rPr>
                        <m:t>≥12255</m:t>
                      </m:r>
                    </m:oMath>
                  </m:oMathPara>
                </a14:m>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541645" y="4293096"/>
                <a:ext cx="1519134" cy="369332"/>
              </a:xfrm>
              <a:prstGeom prst="rect">
                <a:avLst/>
              </a:prstGeom>
              <a:blipFill rotWithShape="1">
                <a:blip r:embed="rId5"/>
                <a:stretch>
                  <a:fillRect b="-6557"/>
                </a:stretch>
              </a:blipFill>
            </p:spPr>
            <p:txBody>
              <a:bodyPr/>
              <a:lstStyle/>
              <a:p>
                <a:r>
                  <a:rPr lang="ru-RU">
                    <a:noFill/>
                  </a:rPr>
                  <a:t> </a:t>
                </a:r>
              </a:p>
            </p:txBody>
          </p:sp>
        </mc:Fallback>
      </mc:AlternateContent>
      <p:pic>
        <p:nvPicPr>
          <p:cNvPr id="307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00"/>
          <a:stretch/>
        </p:blipFill>
        <p:spPr bwMode="auto">
          <a:xfrm>
            <a:off x="5292080" y="3551139"/>
            <a:ext cx="3240360" cy="322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Таблица 5"/>
          <p:cNvGraphicFramePr>
            <a:graphicFrameLocks noGrp="1"/>
          </p:cNvGraphicFramePr>
          <p:nvPr>
            <p:extLst>
              <p:ext uri="{D42A27DB-BD31-4B8C-83A1-F6EECF244321}">
                <p14:modId xmlns:p14="http://schemas.microsoft.com/office/powerpoint/2010/main" val="4260487412"/>
              </p:ext>
            </p:extLst>
          </p:nvPr>
        </p:nvGraphicFramePr>
        <p:xfrm>
          <a:off x="2267744" y="4325561"/>
          <a:ext cx="3120346" cy="1112520"/>
        </p:xfrm>
        <a:graphic>
          <a:graphicData uri="http://schemas.openxmlformats.org/drawingml/2006/table">
            <a:tbl>
              <a:tblPr firstRow="1" bandRow="1">
                <a:tableStyleId>{5C22544A-7EE6-4342-B048-85BDC9FD1C3A}</a:tableStyleId>
              </a:tblPr>
              <a:tblGrid>
                <a:gridCol w="1728192"/>
                <a:gridCol w="1392154"/>
              </a:tblGrid>
              <a:tr h="370840">
                <a:tc>
                  <a:txBody>
                    <a:bodyPr/>
                    <a:lstStyle/>
                    <a:p>
                      <a:pPr algn="ctr"/>
                      <a:r>
                        <a:rPr lang="en-US" dirty="0" smtClean="0"/>
                        <a:t>m</a:t>
                      </a:r>
                      <a:endParaRPr lang="ru-RU" dirty="0"/>
                    </a:p>
                  </a:txBody>
                  <a:tcPr/>
                </a:tc>
                <a:tc>
                  <a:txBody>
                    <a:bodyPr/>
                    <a:lstStyle/>
                    <a:p>
                      <a:r>
                        <a:rPr lang="ru-RU" dirty="0" smtClean="0"/>
                        <a:t>по х друзей</a:t>
                      </a:r>
                      <a:endParaRPr lang="ru-RU" dirty="0"/>
                    </a:p>
                  </a:txBody>
                  <a:tcPr/>
                </a:tc>
              </a:tr>
              <a:tr h="370840">
                <a:tc>
                  <a:txBody>
                    <a:bodyPr/>
                    <a:lstStyle/>
                    <a:p>
                      <a:r>
                        <a:rPr lang="ru-RU" dirty="0" smtClean="0"/>
                        <a:t>От</a:t>
                      </a:r>
                      <a:r>
                        <a:rPr lang="ru-RU" baseline="0" dirty="0" smtClean="0"/>
                        <a:t> 2 до 96 роликов</a:t>
                      </a:r>
                      <a:endParaRPr lang="ru-RU" dirty="0"/>
                    </a:p>
                  </a:txBody>
                  <a:tcPr/>
                </a:tc>
                <a:tc>
                  <a:txBody>
                    <a:bodyPr/>
                    <a:lstStyle/>
                    <a:p>
                      <a:r>
                        <a:rPr lang="ru-RU" dirty="0" smtClean="0"/>
                        <a:t>2</a:t>
                      </a:r>
                      <a:endParaRPr lang="ru-RU" dirty="0"/>
                    </a:p>
                  </a:txBody>
                  <a:tcPr/>
                </a:tc>
              </a:tr>
              <a:tr h="370840">
                <a:tc>
                  <a:txBody>
                    <a:bodyPr/>
                    <a:lstStyle/>
                    <a:p>
                      <a:r>
                        <a:rPr lang="ru-RU" dirty="0" smtClean="0"/>
                        <a:t>1 ролик</a:t>
                      </a:r>
                      <a:endParaRPr lang="ru-RU" dirty="0"/>
                    </a:p>
                  </a:txBody>
                  <a:tcPr/>
                </a:tc>
                <a:tc>
                  <a:txBody>
                    <a:bodyPr/>
                    <a:lstStyle/>
                    <a:p>
                      <a:r>
                        <a:rPr lang="ru-RU" dirty="0" smtClean="0"/>
                        <a:t>3</a:t>
                      </a:r>
                      <a:endParaRPr lang="ru-RU" dirty="0"/>
                    </a:p>
                  </a:txBody>
                  <a:tcPr/>
                </a:tc>
              </a:tr>
            </a:tbl>
          </a:graphicData>
        </a:graphic>
      </p:graphicFrame>
      <p:sp>
        <p:nvSpPr>
          <p:cNvPr id="7" name="TextBox 6"/>
          <p:cNvSpPr txBox="1"/>
          <p:nvPr/>
        </p:nvSpPr>
        <p:spPr>
          <a:xfrm>
            <a:off x="522662" y="5631631"/>
            <a:ext cx="4265361" cy="923330"/>
          </a:xfrm>
          <a:prstGeom prst="rect">
            <a:avLst/>
          </a:prstGeom>
          <a:noFill/>
        </p:spPr>
        <p:txBody>
          <a:bodyPr wrap="square" rtlCol="0">
            <a:spAutoFit/>
          </a:bodyPr>
          <a:lstStyle/>
          <a:p>
            <a:r>
              <a:rPr lang="ru-RU" dirty="0" smtClean="0">
                <a:solidFill>
                  <a:srgbClr val="FF0000"/>
                </a:solidFill>
              </a:rPr>
              <a:t>Нам достаточно попросить, чтобы они порекомендовали 2 своим друзьям.</a:t>
            </a:r>
            <a:endParaRPr lang="ru-RU" dirty="0">
              <a:solidFill>
                <a:srgbClr val="FF0000"/>
              </a:solidFill>
            </a:endParaRPr>
          </a:p>
        </p:txBody>
      </p:sp>
    </p:spTree>
    <p:extLst>
      <p:ext uri="{BB962C8B-B14F-4D97-AF65-F5344CB8AC3E}">
        <p14:creationId xmlns:p14="http://schemas.microsoft.com/office/powerpoint/2010/main" val="51373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6803"/>
            <a:ext cx="7886700" cy="1325563"/>
          </a:xfrm>
        </p:spPr>
        <p:txBody>
          <a:bodyPr/>
          <a:lstStyle/>
          <a:p>
            <a:pPr algn="ctr"/>
            <a:r>
              <a:rPr lang="ru-RU" b="1" dirty="0" smtClean="0"/>
              <a:t>Результаты решения задачи 4</a:t>
            </a:r>
            <a:endParaRPr lang="ru-RU" b="1" dirty="0"/>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24</a:t>
            </a:fld>
            <a:endParaRPr lang="ru-RU">
              <a:solidFill>
                <a:prstClr val="black">
                  <a:tint val="75000"/>
                </a:prstClr>
              </a:solidFill>
            </a:endParaRPr>
          </a:p>
        </p:txBody>
      </p:sp>
      <p:sp>
        <p:nvSpPr>
          <p:cNvPr id="5" name="Объект 4"/>
          <p:cNvSpPr>
            <a:spLocks noGrp="1"/>
          </p:cNvSpPr>
          <p:nvPr>
            <p:ph idx="1"/>
          </p:nvPr>
        </p:nvSpPr>
        <p:spPr>
          <a:xfrm>
            <a:off x="278067" y="1052736"/>
            <a:ext cx="5662085" cy="5112568"/>
          </a:xfrm>
        </p:spPr>
        <p:txBody>
          <a:bodyPr>
            <a:normAutofit fontScale="92500" lnSpcReduction="10000"/>
          </a:bodyPr>
          <a:lstStyle/>
          <a:p>
            <a:pPr marL="0" lvl="0" indent="0">
              <a:buNone/>
            </a:pPr>
            <a:r>
              <a:rPr lang="ru-RU" sz="2200" b="1" dirty="0" smtClean="0"/>
              <a:t>Бизнес-план</a:t>
            </a:r>
            <a:r>
              <a:rPr lang="ru-RU" sz="2200" dirty="0" smtClean="0"/>
              <a:t> – это часть бизнес-проекта, документ</a:t>
            </a:r>
            <a:r>
              <a:rPr lang="ru-RU" sz="2200" dirty="0"/>
              <a:t>, </a:t>
            </a:r>
            <a:r>
              <a:rPr lang="ru-RU" sz="2200" dirty="0" smtClean="0"/>
              <a:t>дающий </a:t>
            </a:r>
            <a:r>
              <a:rPr lang="ru-RU" sz="2200" dirty="0"/>
              <a:t>развернутое обоснование проекта и возможность всесторонне оценить эффективность принятых </a:t>
            </a:r>
            <a:r>
              <a:rPr lang="ru-RU" sz="2200" dirty="0" smtClean="0"/>
              <a:t>решений и </a:t>
            </a:r>
            <a:r>
              <a:rPr lang="ru-RU" sz="2200" dirty="0"/>
              <a:t>планируемых </a:t>
            </a:r>
            <a:r>
              <a:rPr lang="ru-RU" sz="2200" dirty="0" smtClean="0"/>
              <a:t>мероприятий </a:t>
            </a:r>
            <a:r>
              <a:rPr lang="en-US" sz="2200" dirty="0" smtClean="0"/>
              <a:t>[</a:t>
            </a:r>
            <a:r>
              <a:rPr lang="ru-RU" sz="2200" dirty="0" smtClean="0"/>
              <a:t>8</a:t>
            </a:r>
            <a:r>
              <a:rPr lang="en-US" sz="2200" dirty="0" smtClean="0"/>
              <a:t>]</a:t>
            </a:r>
            <a:r>
              <a:rPr lang="ru-RU" sz="2200" dirty="0" smtClean="0"/>
              <a:t>.</a:t>
            </a:r>
          </a:p>
          <a:p>
            <a:pPr marL="0" lvl="0" indent="0">
              <a:buNone/>
            </a:pPr>
            <a:r>
              <a:rPr lang="ru-RU" sz="2200" b="1" dirty="0" smtClean="0"/>
              <a:t>Бизнес-план включает в себя:</a:t>
            </a:r>
          </a:p>
          <a:p>
            <a:pPr marL="0" lvl="0" indent="0">
              <a:buNone/>
            </a:pPr>
            <a:r>
              <a:rPr lang="ru-RU" sz="2200" dirty="0"/>
              <a:t>1. Резюме</a:t>
            </a:r>
          </a:p>
          <a:p>
            <a:pPr marL="0" lvl="0" indent="0">
              <a:buNone/>
            </a:pPr>
            <a:r>
              <a:rPr lang="ru-RU" sz="2200" dirty="0"/>
              <a:t>2. Цели и задачи проекта (описание продукта)</a:t>
            </a:r>
          </a:p>
          <a:p>
            <a:pPr marL="0" indent="0">
              <a:buNone/>
            </a:pPr>
            <a:r>
              <a:rPr lang="ru-RU" sz="2200" dirty="0"/>
              <a:t>3. Финансовый план (расчет дохода, графики достижения эффективности)</a:t>
            </a:r>
          </a:p>
          <a:p>
            <a:pPr marL="0" lvl="0" indent="0">
              <a:buNone/>
            </a:pPr>
            <a:r>
              <a:rPr lang="ru-RU" sz="2200" dirty="0" smtClean="0"/>
              <a:t>4</a:t>
            </a:r>
            <a:r>
              <a:rPr lang="ru-RU" sz="2200" dirty="0"/>
              <a:t>. Анализ целевого рынка</a:t>
            </a:r>
            <a:r>
              <a:rPr lang="ru-RU" sz="2200" dirty="0" smtClean="0"/>
              <a:t>. </a:t>
            </a:r>
          </a:p>
          <a:p>
            <a:pPr marL="0" lvl="0" indent="0">
              <a:buNone/>
            </a:pPr>
            <a:r>
              <a:rPr lang="ru-RU" sz="2200" dirty="0" smtClean="0"/>
              <a:t>5</a:t>
            </a:r>
            <a:r>
              <a:rPr lang="ru-RU" sz="2200" dirty="0"/>
              <a:t>. </a:t>
            </a:r>
            <a:r>
              <a:rPr lang="ru-RU" sz="2200" dirty="0" smtClean="0"/>
              <a:t>Маркетинговый план </a:t>
            </a:r>
            <a:endParaRPr lang="ru-RU" sz="2200" dirty="0"/>
          </a:p>
          <a:p>
            <a:pPr marL="0" indent="0">
              <a:buNone/>
            </a:pPr>
            <a:r>
              <a:rPr lang="ru-RU" sz="2200" dirty="0" smtClean="0"/>
              <a:t>6</a:t>
            </a:r>
            <a:r>
              <a:rPr lang="ru-RU" sz="2200" dirty="0"/>
              <a:t>. Организационный план (распределение обязанностей, план действий участников  проекта)</a:t>
            </a:r>
          </a:p>
          <a:p>
            <a:pPr marL="0" lvl="0" indent="0">
              <a:buNone/>
            </a:pPr>
            <a:r>
              <a:rPr lang="ru-RU" sz="2200" dirty="0" smtClean="0"/>
              <a:t>7</a:t>
            </a:r>
            <a:r>
              <a:rPr lang="ru-RU" sz="2200" dirty="0"/>
              <a:t>. Приложения</a:t>
            </a:r>
          </a:p>
          <a:p>
            <a:pPr marL="0" lvl="0" indent="0">
              <a:buNone/>
            </a:pPr>
            <a:endParaRPr lang="ru-RU" sz="22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83" t="9582" r="51438" b="3533"/>
          <a:stretch/>
        </p:blipFill>
        <p:spPr bwMode="auto">
          <a:xfrm>
            <a:off x="5940152" y="1268760"/>
            <a:ext cx="2719137" cy="4066674"/>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41573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6803"/>
            <a:ext cx="7886700" cy="1325563"/>
          </a:xfrm>
        </p:spPr>
        <p:txBody>
          <a:bodyPr/>
          <a:lstStyle/>
          <a:p>
            <a:pPr algn="ctr"/>
            <a:r>
              <a:rPr lang="ru-RU" b="1" dirty="0"/>
              <a:t>Анализ целевого </a:t>
            </a:r>
            <a:r>
              <a:rPr lang="ru-RU" b="1" dirty="0" smtClean="0"/>
              <a:t>рынка</a:t>
            </a:r>
            <a:endParaRPr lang="ru-RU" b="1" dirty="0"/>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25</a:t>
            </a:fld>
            <a:endParaRPr lang="ru-RU">
              <a:solidFill>
                <a:prstClr val="black">
                  <a:tint val="75000"/>
                </a:prstClr>
              </a:solidFill>
            </a:endParaRPr>
          </a:p>
        </p:txBody>
      </p:sp>
      <p:sp>
        <p:nvSpPr>
          <p:cNvPr id="5" name="Объект 4"/>
          <p:cNvSpPr>
            <a:spLocks noGrp="1"/>
          </p:cNvSpPr>
          <p:nvPr>
            <p:ph idx="1"/>
          </p:nvPr>
        </p:nvSpPr>
        <p:spPr>
          <a:xfrm>
            <a:off x="278067" y="1052736"/>
            <a:ext cx="8110357" cy="720080"/>
          </a:xfrm>
        </p:spPr>
        <p:txBody>
          <a:bodyPr>
            <a:normAutofit/>
          </a:bodyPr>
          <a:lstStyle/>
          <a:p>
            <a:pPr marL="0" lvl="0" indent="0">
              <a:buNone/>
            </a:pPr>
            <a:r>
              <a:rPr lang="ru-RU" sz="2200" b="1" dirty="0" smtClean="0"/>
              <a:t>Целевая аудитория</a:t>
            </a:r>
            <a:r>
              <a:rPr lang="en-US" sz="2200" b="1" dirty="0" smtClean="0"/>
              <a:t> -</a:t>
            </a:r>
            <a:r>
              <a:rPr lang="ru-RU" sz="2200" dirty="0" smtClean="0"/>
              <a:t> </a:t>
            </a:r>
            <a:r>
              <a:rPr lang="ru-RU" sz="2200" dirty="0"/>
              <a:t>группа людей, </a:t>
            </a:r>
            <a:r>
              <a:rPr lang="ru-RU" sz="2200" dirty="0" smtClean="0"/>
              <a:t>на интерес которых мы рассчитываем, создавая продукт.</a:t>
            </a:r>
          </a:p>
          <a:p>
            <a:pPr marL="0" lvl="0" indent="0">
              <a:buNone/>
            </a:pPr>
            <a:endParaRPr lang="ru-RU" sz="2200" dirty="0"/>
          </a:p>
        </p:txBody>
      </p:sp>
      <p:pic>
        <p:nvPicPr>
          <p:cNvPr id="4100" name="Picture 4" descr="http://zanny.ru/tw_files2/urls_1/10/d-9237/9237_html_m5b1be8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819437"/>
            <a:ext cx="3292166" cy="22816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1795192"/>
            <a:ext cx="5184576" cy="646331"/>
          </a:xfrm>
          <a:prstGeom prst="rect">
            <a:avLst/>
          </a:prstGeom>
        </p:spPr>
        <p:txBody>
          <a:bodyPr wrap="square">
            <a:spAutoFit/>
          </a:bodyPr>
          <a:lstStyle/>
          <a:p>
            <a:pPr marL="0" lvl="0" indent="0">
              <a:buNone/>
            </a:pPr>
            <a:r>
              <a:rPr lang="ru-RU" dirty="0"/>
              <a:t>1. Пол, возраст </a:t>
            </a:r>
            <a:r>
              <a:rPr lang="ru-RU" i="0" dirty="0"/>
              <a:t>– подростки (мальчики и девочки) 12 – 15 лет.</a:t>
            </a:r>
          </a:p>
        </p:txBody>
      </p:sp>
      <p:sp>
        <p:nvSpPr>
          <p:cNvPr id="6" name="TextBox 5"/>
          <p:cNvSpPr txBox="1"/>
          <p:nvPr/>
        </p:nvSpPr>
        <p:spPr>
          <a:xfrm>
            <a:off x="539552" y="2441523"/>
            <a:ext cx="5400600" cy="646331"/>
          </a:xfrm>
          <a:prstGeom prst="rect">
            <a:avLst/>
          </a:prstGeom>
          <a:noFill/>
        </p:spPr>
        <p:txBody>
          <a:bodyPr wrap="square" rtlCol="0">
            <a:spAutoFit/>
          </a:bodyPr>
          <a:lstStyle/>
          <a:p>
            <a:r>
              <a:rPr lang="ru-RU" dirty="0" smtClean="0"/>
              <a:t>2. Образование </a:t>
            </a:r>
            <a:r>
              <a:rPr lang="ru-RU" i="0" dirty="0" smtClean="0"/>
              <a:t>– учащиеся 5-9 классов общеобразовательной школы.</a:t>
            </a:r>
            <a:endParaRPr lang="ru-RU" i="0" dirty="0"/>
          </a:p>
        </p:txBody>
      </p:sp>
      <p:sp>
        <p:nvSpPr>
          <p:cNvPr id="7" name="TextBox 6"/>
          <p:cNvSpPr txBox="1"/>
          <p:nvPr/>
        </p:nvSpPr>
        <p:spPr>
          <a:xfrm>
            <a:off x="554977" y="3076367"/>
            <a:ext cx="4824536" cy="1200329"/>
          </a:xfrm>
          <a:prstGeom prst="rect">
            <a:avLst/>
          </a:prstGeom>
          <a:noFill/>
        </p:spPr>
        <p:txBody>
          <a:bodyPr wrap="square" rtlCol="0">
            <a:spAutoFit/>
          </a:bodyPr>
          <a:lstStyle/>
          <a:p>
            <a:r>
              <a:rPr lang="ru-RU" dirty="0" smtClean="0"/>
              <a:t>3. Интересы -  </a:t>
            </a:r>
            <a:r>
              <a:rPr lang="ru-RU" i="0" dirty="0" smtClean="0"/>
              <a:t>увлекается поделками из бумаги, оригами, проявляет интерес к головоломкам, математическим задачам на сообразительность</a:t>
            </a:r>
            <a:endParaRPr lang="ru-RU" i="0" dirty="0"/>
          </a:p>
        </p:txBody>
      </p:sp>
      <p:sp>
        <p:nvSpPr>
          <p:cNvPr id="8" name="TextBox 7"/>
          <p:cNvSpPr txBox="1"/>
          <p:nvPr/>
        </p:nvSpPr>
        <p:spPr>
          <a:xfrm>
            <a:off x="573178" y="4276696"/>
            <a:ext cx="7959261" cy="646331"/>
          </a:xfrm>
          <a:prstGeom prst="rect">
            <a:avLst/>
          </a:prstGeom>
          <a:noFill/>
        </p:spPr>
        <p:txBody>
          <a:bodyPr wrap="square" rtlCol="0">
            <a:spAutoFit/>
          </a:bodyPr>
          <a:lstStyle/>
          <a:p>
            <a:r>
              <a:rPr lang="ru-RU" dirty="0" smtClean="0"/>
              <a:t>4. Мотивация к просмотру роликов – </a:t>
            </a:r>
            <a:r>
              <a:rPr lang="ru-RU" i="0" dirty="0" smtClean="0"/>
              <a:t>любознательность, поиск идей для творчества. </a:t>
            </a:r>
            <a:endParaRPr lang="ru-RU" i="0" dirty="0"/>
          </a:p>
        </p:txBody>
      </p:sp>
    </p:spTree>
    <p:extLst>
      <p:ext uri="{BB962C8B-B14F-4D97-AF65-F5344CB8AC3E}">
        <p14:creationId xmlns:p14="http://schemas.microsoft.com/office/powerpoint/2010/main" val="3598758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6803"/>
            <a:ext cx="7886700" cy="1325563"/>
          </a:xfrm>
        </p:spPr>
        <p:txBody>
          <a:bodyPr/>
          <a:lstStyle/>
          <a:p>
            <a:pPr algn="ctr"/>
            <a:r>
              <a:rPr lang="ru-RU" b="1" dirty="0" smtClean="0"/>
              <a:t>Маркетинговый план</a:t>
            </a:r>
            <a:endParaRPr lang="ru-RU" b="1" dirty="0"/>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26</a:t>
            </a:fld>
            <a:endParaRPr lang="ru-RU" dirty="0">
              <a:solidFill>
                <a:prstClr val="black">
                  <a:tint val="75000"/>
                </a:prstClr>
              </a:solidFill>
            </a:endParaRPr>
          </a:p>
        </p:txBody>
      </p:sp>
      <p:sp>
        <p:nvSpPr>
          <p:cNvPr id="5" name="Объект 4"/>
          <p:cNvSpPr>
            <a:spLocks noGrp="1"/>
          </p:cNvSpPr>
          <p:nvPr>
            <p:ph idx="1"/>
          </p:nvPr>
        </p:nvSpPr>
        <p:spPr>
          <a:xfrm>
            <a:off x="179512" y="1124744"/>
            <a:ext cx="5472608" cy="5616624"/>
          </a:xfrm>
        </p:spPr>
        <p:txBody>
          <a:bodyPr>
            <a:normAutofit/>
          </a:bodyPr>
          <a:lstStyle/>
          <a:p>
            <a:pPr marL="0" lvl="0" indent="0">
              <a:buNone/>
            </a:pPr>
            <a:r>
              <a:rPr lang="ru-RU" sz="2200" b="1" dirty="0" smtClean="0"/>
              <a:t>Маркетинговый план </a:t>
            </a:r>
            <a:r>
              <a:rPr lang="ru-RU" sz="2200" dirty="0" smtClean="0"/>
              <a:t>– это план создания и продвижения продукта на рынке.</a:t>
            </a:r>
          </a:p>
          <a:p>
            <a:pPr marL="0" lvl="0" indent="0">
              <a:buNone/>
            </a:pPr>
            <a:r>
              <a:rPr lang="ru-RU" sz="2200" b="1" dirty="0" smtClean="0"/>
              <a:t>Создание коллекции:</a:t>
            </a:r>
          </a:p>
          <a:p>
            <a:pPr marL="0" lvl="0" indent="0">
              <a:buNone/>
            </a:pPr>
            <a:r>
              <a:rPr lang="ru-RU" sz="2200" dirty="0" smtClean="0"/>
              <a:t>1. Вид продукта – образовательные видеоролики, ра</a:t>
            </a:r>
            <a:r>
              <a:rPr lang="ru-RU" sz="2200" dirty="0"/>
              <a:t>с</a:t>
            </a:r>
            <a:r>
              <a:rPr lang="ru-RU" sz="2200" dirty="0" smtClean="0"/>
              <a:t>сказывающие об особенностях применения экспериментальных методов в математике.</a:t>
            </a:r>
          </a:p>
          <a:p>
            <a:pPr marL="0" lvl="0" indent="0">
              <a:buNone/>
            </a:pPr>
            <a:r>
              <a:rPr lang="ru-RU" sz="2200" dirty="0" smtClean="0"/>
              <a:t>2. Коллекция  видеороликов должна содержать – от 8 до 96 сюжетов.</a:t>
            </a:r>
          </a:p>
          <a:p>
            <a:pPr marL="0" lvl="0" indent="0">
              <a:buNone/>
            </a:pPr>
            <a:r>
              <a:rPr lang="ru-RU" sz="2200" dirty="0" smtClean="0"/>
              <a:t>3. Основные виды видеороликов: оригами,  задачи на разрезание и складывание.</a:t>
            </a:r>
          </a:p>
          <a:p>
            <a:pPr marL="0" lvl="0" indent="0">
              <a:buNone/>
            </a:pPr>
            <a:r>
              <a:rPr lang="ru-RU" sz="2200" dirty="0" smtClean="0"/>
              <a:t>4. Для решения задач и разгадки головоломок достаточно знаний школьной программы по математике.</a:t>
            </a:r>
            <a:endParaRPr lang="ru-RU" sz="22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6755" y="3356990"/>
            <a:ext cx="2964228"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6755" y="836712"/>
            <a:ext cx="2882838" cy="240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92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759618"/>
          </a:xfrm>
        </p:spPr>
        <p:txBody>
          <a:bodyPr>
            <a:normAutofit/>
          </a:bodyPr>
          <a:lstStyle/>
          <a:p>
            <a:pPr algn="ctr"/>
            <a:r>
              <a:rPr lang="ru-RU" b="1" dirty="0" smtClean="0"/>
              <a:t>Маркетинговый план</a:t>
            </a:r>
            <a:endParaRPr lang="ru-RU" b="1" dirty="0"/>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27</a:t>
            </a:fld>
            <a:endParaRPr lang="ru-RU">
              <a:solidFill>
                <a:prstClr val="black">
                  <a:tint val="75000"/>
                </a:prstClr>
              </a:solidFill>
            </a:endParaRPr>
          </a:p>
        </p:txBody>
      </p:sp>
      <p:pic>
        <p:nvPicPr>
          <p:cNvPr id="6" name="Объект 5"/>
          <p:cNvPicPr>
            <a:picLocks noGrp="1" noChangeAspect="1"/>
          </p:cNvPicPr>
          <p:nvPr>
            <p:ph idx="1"/>
          </p:nvPr>
        </p:nvPicPr>
        <p:blipFill rotWithShape="1">
          <a:blip r:embed="rId2">
            <a:extLst>
              <a:ext uri="{28A0092B-C50C-407E-A947-70E740481C1C}">
                <a14:useLocalDpi xmlns:a14="http://schemas.microsoft.com/office/drawing/2010/main" val="0"/>
              </a:ext>
            </a:extLst>
          </a:blip>
          <a:srcRect l="20060" t="5566" r="21906" b="5008"/>
          <a:stretch/>
        </p:blipFill>
        <p:spPr>
          <a:xfrm>
            <a:off x="4860032" y="1988840"/>
            <a:ext cx="3986768" cy="3434072"/>
          </a:xfrm>
          <a:ln>
            <a:solidFill>
              <a:schemeClr val="tx1"/>
            </a:solidFill>
          </a:ln>
        </p:spPr>
      </p:pic>
      <p:sp>
        <p:nvSpPr>
          <p:cNvPr id="3" name="TextBox 2"/>
          <p:cNvSpPr txBox="1"/>
          <p:nvPr/>
        </p:nvSpPr>
        <p:spPr>
          <a:xfrm>
            <a:off x="467544" y="1411979"/>
            <a:ext cx="4248472" cy="4801314"/>
          </a:xfrm>
          <a:prstGeom prst="rect">
            <a:avLst/>
          </a:prstGeom>
          <a:noFill/>
        </p:spPr>
        <p:txBody>
          <a:bodyPr wrap="square" rtlCol="0">
            <a:spAutoFit/>
          </a:bodyPr>
          <a:lstStyle/>
          <a:p>
            <a:r>
              <a:rPr lang="ru-RU" b="1" i="0" dirty="0" smtClean="0"/>
              <a:t>Продвижение коллекции:</a:t>
            </a:r>
          </a:p>
          <a:p>
            <a:pPr marL="342900" indent="-342900">
              <a:buAutoNum type="arabicPeriod"/>
            </a:pPr>
            <a:r>
              <a:rPr lang="ru-RU" i="0" dirty="0" smtClean="0"/>
              <a:t>Создание группы «</a:t>
            </a:r>
            <a:r>
              <a:rPr lang="en-US" i="0" dirty="0" err="1" smtClean="0"/>
              <a:t>CatHat</a:t>
            </a:r>
            <a:r>
              <a:rPr lang="ru-RU" i="0" dirty="0" smtClean="0"/>
              <a:t>»</a:t>
            </a:r>
            <a:r>
              <a:rPr lang="en-US" i="0" dirty="0" smtClean="0"/>
              <a:t> </a:t>
            </a:r>
            <a:r>
              <a:rPr lang="ru-RU" i="0" dirty="0" smtClean="0"/>
              <a:t>в социальных сетях.</a:t>
            </a:r>
          </a:p>
          <a:p>
            <a:pPr marL="342900" indent="-342900">
              <a:buAutoNum type="arabicPeriod"/>
            </a:pPr>
            <a:r>
              <a:rPr lang="ru-RU" i="0" dirty="0" smtClean="0"/>
              <a:t>Размещение на персональных страницах членов группы и странице группы комментариев к роликам.</a:t>
            </a:r>
          </a:p>
          <a:p>
            <a:pPr marL="342900" indent="-342900">
              <a:buAutoNum type="arabicPeriod"/>
            </a:pPr>
            <a:r>
              <a:rPr lang="ru-RU" i="0" dirty="0" smtClean="0"/>
              <a:t>Размещение анонсов о планах размещения новых роликов на канале.</a:t>
            </a:r>
          </a:p>
          <a:p>
            <a:pPr marL="342900" indent="-342900">
              <a:buAutoNum type="arabicPeriod"/>
            </a:pPr>
            <a:r>
              <a:rPr lang="ru-RU" i="0" dirty="0" smtClean="0"/>
              <a:t>Подключение членов группы к созданию идей новых роликов.</a:t>
            </a:r>
          </a:p>
          <a:p>
            <a:pPr marL="342900" indent="-342900">
              <a:buAutoNum type="arabicPeriod"/>
            </a:pPr>
            <a:r>
              <a:rPr lang="ru-RU" i="0" dirty="0" smtClean="0"/>
              <a:t>Организация игры «Посмотри сам и передай другому» среди участников группы (рекомендовать двум своим друзьям подписаться на канал).</a:t>
            </a:r>
          </a:p>
        </p:txBody>
      </p:sp>
    </p:spTree>
    <p:extLst>
      <p:ext uri="{BB962C8B-B14F-4D97-AF65-F5344CB8AC3E}">
        <p14:creationId xmlns:p14="http://schemas.microsoft.com/office/powerpoint/2010/main" val="400783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76672"/>
            <a:ext cx="8191822" cy="5700291"/>
          </a:xfrm>
        </p:spPr>
        <p:txBody>
          <a:bodyPr>
            <a:normAutofit/>
          </a:bodyPr>
          <a:lstStyle/>
          <a:p>
            <a:pPr marL="0" lvl="0" indent="0" algn="ctr">
              <a:buNone/>
            </a:pPr>
            <a:r>
              <a:rPr lang="ru-RU" sz="3200" b="1" dirty="0" smtClean="0">
                <a:solidFill>
                  <a:prstClr val="black"/>
                </a:solidFill>
              </a:rPr>
              <a:t>Организационный </a:t>
            </a:r>
            <a:r>
              <a:rPr lang="ru-RU" sz="3200" b="1" dirty="0">
                <a:solidFill>
                  <a:prstClr val="black"/>
                </a:solidFill>
              </a:rPr>
              <a:t>план </a:t>
            </a:r>
            <a:endParaRPr lang="ru-RU" sz="3200" b="1" dirty="0" smtClean="0">
              <a:solidFill>
                <a:prstClr val="black"/>
              </a:solidFill>
            </a:endParaRPr>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28</a:t>
            </a:fld>
            <a:endParaRPr lang="ru-RU">
              <a:solidFill>
                <a:prstClr val="black">
                  <a:tint val="75000"/>
                </a:prst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186477527"/>
              </p:ext>
            </p:extLst>
          </p:nvPr>
        </p:nvGraphicFramePr>
        <p:xfrm>
          <a:off x="467544" y="1124743"/>
          <a:ext cx="7560840" cy="4313016"/>
        </p:xfrm>
        <a:graphic>
          <a:graphicData uri="http://schemas.openxmlformats.org/drawingml/2006/table">
            <a:tbl>
              <a:tblPr firstRow="1" firstCol="1" bandRow="1">
                <a:tableStyleId>{5C22544A-7EE6-4342-B048-85BDC9FD1C3A}</a:tableStyleId>
              </a:tblPr>
              <a:tblGrid>
                <a:gridCol w="3780025"/>
                <a:gridCol w="3780815"/>
              </a:tblGrid>
              <a:tr h="148814">
                <a:tc>
                  <a:txBody>
                    <a:bodyPr/>
                    <a:lstStyle/>
                    <a:p>
                      <a:pPr marL="457200" algn="ctr">
                        <a:spcAft>
                          <a:spcPts val="0"/>
                        </a:spcAft>
                      </a:pPr>
                      <a:r>
                        <a:rPr lang="ru-RU" sz="1400">
                          <a:effectLst/>
                        </a:rPr>
                        <a:t>Мероприятие</a:t>
                      </a:r>
                      <a:endParaRPr lang="ru-RU" sz="1000">
                        <a:effectLst/>
                        <a:latin typeface="Times New Roman"/>
                        <a:ea typeface="Times New Roman"/>
                      </a:endParaRPr>
                    </a:p>
                  </a:txBody>
                  <a:tcPr marL="68580" marR="68580" marT="0" marB="0"/>
                </a:tc>
                <a:tc>
                  <a:txBody>
                    <a:bodyPr/>
                    <a:lstStyle/>
                    <a:p>
                      <a:pPr marL="457200" algn="ctr">
                        <a:spcAft>
                          <a:spcPts val="0"/>
                        </a:spcAft>
                      </a:pPr>
                      <a:r>
                        <a:rPr lang="ru-RU" sz="1400">
                          <a:effectLst/>
                        </a:rPr>
                        <a:t>Участник проекта</a:t>
                      </a:r>
                      <a:endParaRPr lang="ru-RU" sz="1000">
                        <a:effectLst/>
                        <a:latin typeface="Times New Roman"/>
                        <a:ea typeface="Times New Roman"/>
                      </a:endParaRPr>
                    </a:p>
                  </a:txBody>
                  <a:tcPr marL="68580" marR="68580" marT="0" marB="0"/>
                </a:tc>
              </a:tr>
              <a:tr h="585665">
                <a:tc>
                  <a:txBody>
                    <a:bodyPr/>
                    <a:lstStyle/>
                    <a:p>
                      <a:pPr>
                        <a:spcAft>
                          <a:spcPts val="0"/>
                        </a:spcAft>
                      </a:pPr>
                      <a:r>
                        <a:rPr lang="ru-RU" sz="1800">
                          <a:effectLst/>
                        </a:rPr>
                        <a:t>Отбор сюжета для видеоролика (идейный замысел).</a:t>
                      </a:r>
                      <a:endParaRPr lang="ru-RU" sz="1800">
                        <a:effectLst/>
                        <a:latin typeface="Times New Roman"/>
                        <a:ea typeface="Times New Roman"/>
                      </a:endParaRPr>
                    </a:p>
                  </a:txBody>
                  <a:tcPr marL="68580" marR="68580" marT="0" marB="0"/>
                </a:tc>
                <a:tc>
                  <a:txBody>
                    <a:bodyPr/>
                    <a:lstStyle/>
                    <a:p>
                      <a:pPr marL="457200">
                        <a:spcAft>
                          <a:spcPts val="0"/>
                        </a:spcAft>
                      </a:pPr>
                      <a:r>
                        <a:rPr lang="ru-RU" sz="1800">
                          <a:effectLst/>
                        </a:rPr>
                        <a:t>Цыпнятова Вероника, Петров Георгий</a:t>
                      </a:r>
                      <a:endParaRPr lang="ru-RU" sz="1800">
                        <a:effectLst/>
                        <a:latin typeface="Times New Roman"/>
                        <a:ea typeface="Times New Roman"/>
                      </a:endParaRPr>
                    </a:p>
                  </a:txBody>
                  <a:tcPr marL="68580" marR="68580" marT="0" marB="0"/>
                </a:tc>
              </a:tr>
              <a:tr h="585665">
                <a:tc>
                  <a:txBody>
                    <a:bodyPr/>
                    <a:lstStyle/>
                    <a:p>
                      <a:pPr>
                        <a:spcAft>
                          <a:spcPts val="0"/>
                        </a:spcAft>
                      </a:pPr>
                      <a:r>
                        <a:rPr lang="ru-RU" sz="1800">
                          <a:effectLst/>
                        </a:rPr>
                        <a:t>Сбор и обработка требуемой информации, написание текста.</a:t>
                      </a:r>
                      <a:endParaRPr lang="ru-RU" sz="1800">
                        <a:effectLst/>
                        <a:latin typeface="Times New Roman"/>
                        <a:ea typeface="Times New Roman"/>
                      </a:endParaRPr>
                    </a:p>
                  </a:txBody>
                  <a:tcPr marL="68580" marR="68580" marT="0" marB="0"/>
                </a:tc>
                <a:tc>
                  <a:txBody>
                    <a:bodyPr/>
                    <a:lstStyle/>
                    <a:p>
                      <a:pPr marL="457200">
                        <a:spcAft>
                          <a:spcPts val="0"/>
                        </a:spcAft>
                      </a:pPr>
                      <a:r>
                        <a:rPr lang="ru-RU" sz="1800">
                          <a:effectLst/>
                        </a:rPr>
                        <a:t>Цыпнятова Вероника</a:t>
                      </a:r>
                      <a:endParaRPr lang="ru-RU" sz="1800">
                        <a:effectLst/>
                        <a:latin typeface="Times New Roman"/>
                        <a:ea typeface="Times New Roman"/>
                      </a:endParaRPr>
                    </a:p>
                  </a:txBody>
                  <a:tcPr marL="68580" marR="68580" marT="0" marB="0"/>
                </a:tc>
              </a:tr>
              <a:tr h="585665">
                <a:tc>
                  <a:txBody>
                    <a:bodyPr/>
                    <a:lstStyle/>
                    <a:p>
                      <a:pPr>
                        <a:spcAft>
                          <a:spcPts val="0"/>
                        </a:spcAft>
                      </a:pPr>
                      <a:r>
                        <a:rPr lang="ru-RU" sz="1800">
                          <a:effectLst/>
                        </a:rPr>
                        <a:t>Подготовка необходимых материалов, оборудования.</a:t>
                      </a:r>
                      <a:endParaRPr lang="ru-RU" sz="1800">
                        <a:effectLst/>
                        <a:latin typeface="Times New Roman"/>
                        <a:ea typeface="Times New Roman"/>
                      </a:endParaRPr>
                    </a:p>
                  </a:txBody>
                  <a:tcPr marL="68580" marR="68580" marT="0" marB="0"/>
                </a:tc>
                <a:tc>
                  <a:txBody>
                    <a:bodyPr/>
                    <a:lstStyle/>
                    <a:p>
                      <a:pPr marL="457200">
                        <a:spcAft>
                          <a:spcPts val="0"/>
                        </a:spcAft>
                      </a:pPr>
                      <a:r>
                        <a:rPr lang="ru-RU" sz="1800">
                          <a:effectLst/>
                        </a:rPr>
                        <a:t>Цыпнятова Вероника, Петров Георгий</a:t>
                      </a:r>
                      <a:endParaRPr lang="ru-RU" sz="1800">
                        <a:effectLst/>
                        <a:latin typeface="Times New Roman"/>
                        <a:ea typeface="Times New Roman"/>
                      </a:endParaRPr>
                    </a:p>
                  </a:txBody>
                  <a:tcPr marL="68580" marR="68580" marT="0" marB="0"/>
                </a:tc>
              </a:tr>
              <a:tr h="585665">
                <a:tc>
                  <a:txBody>
                    <a:bodyPr/>
                    <a:lstStyle/>
                    <a:p>
                      <a:pPr>
                        <a:spcAft>
                          <a:spcPts val="0"/>
                        </a:spcAft>
                      </a:pPr>
                      <a:r>
                        <a:rPr lang="ru-RU" sz="1800">
                          <a:effectLst/>
                        </a:rPr>
                        <a:t>Запись видеоролика.</a:t>
                      </a:r>
                      <a:endParaRPr lang="ru-RU" sz="1800">
                        <a:effectLst/>
                        <a:latin typeface="Times New Roman"/>
                        <a:ea typeface="Times New Roman"/>
                      </a:endParaRPr>
                    </a:p>
                  </a:txBody>
                  <a:tcPr marL="68580" marR="68580" marT="0" marB="0"/>
                </a:tc>
                <a:tc>
                  <a:txBody>
                    <a:bodyPr/>
                    <a:lstStyle/>
                    <a:p>
                      <a:pPr marL="457200">
                        <a:spcAft>
                          <a:spcPts val="0"/>
                        </a:spcAft>
                      </a:pPr>
                      <a:r>
                        <a:rPr lang="ru-RU" sz="1800">
                          <a:effectLst/>
                        </a:rPr>
                        <a:t>Цыпнятова Вероника, Петров Георгий</a:t>
                      </a:r>
                      <a:endParaRPr lang="ru-RU" sz="1800">
                        <a:effectLst/>
                        <a:latin typeface="Times New Roman"/>
                        <a:ea typeface="Times New Roman"/>
                      </a:endParaRPr>
                    </a:p>
                  </a:txBody>
                  <a:tcPr marL="68580" marR="68580" marT="0" marB="0"/>
                </a:tc>
              </a:tr>
              <a:tr h="292833">
                <a:tc>
                  <a:txBody>
                    <a:bodyPr/>
                    <a:lstStyle/>
                    <a:p>
                      <a:pPr>
                        <a:spcAft>
                          <a:spcPts val="0"/>
                        </a:spcAft>
                      </a:pPr>
                      <a:r>
                        <a:rPr lang="ru-RU" sz="1800">
                          <a:effectLst/>
                        </a:rPr>
                        <a:t>Монтирование видео.</a:t>
                      </a:r>
                      <a:endParaRPr lang="ru-RU" sz="1800">
                        <a:effectLst/>
                        <a:latin typeface="Times New Roman"/>
                        <a:ea typeface="Times New Roman"/>
                      </a:endParaRPr>
                    </a:p>
                  </a:txBody>
                  <a:tcPr marL="68580" marR="68580" marT="0" marB="0"/>
                </a:tc>
                <a:tc>
                  <a:txBody>
                    <a:bodyPr/>
                    <a:lstStyle/>
                    <a:p>
                      <a:pPr marL="457200">
                        <a:spcAft>
                          <a:spcPts val="0"/>
                        </a:spcAft>
                      </a:pPr>
                      <a:r>
                        <a:rPr lang="ru-RU" sz="1800">
                          <a:effectLst/>
                        </a:rPr>
                        <a:t>Петров Георгий</a:t>
                      </a:r>
                      <a:endParaRPr lang="ru-RU" sz="1800">
                        <a:effectLst/>
                        <a:latin typeface="Times New Roman"/>
                        <a:ea typeface="Times New Roman"/>
                      </a:endParaRPr>
                    </a:p>
                  </a:txBody>
                  <a:tcPr marL="68580" marR="68580" marT="0" marB="0"/>
                </a:tc>
              </a:tr>
              <a:tr h="292833">
                <a:tc>
                  <a:txBody>
                    <a:bodyPr/>
                    <a:lstStyle/>
                    <a:p>
                      <a:pPr>
                        <a:spcAft>
                          <a:spcPts val="0"/>
                        </a:spcAft>
                      </a:pPr>
                      <a:r>
                        <a:rPr lang="ru-RU" sz="1800">
                          <a:effectLst/>
                        </a:rPr>
                        <a:t>Загрузка видео на канал.</a:t>
                      </a:r>
                      <a:endParaRPr lang="ru-RU" sz="1800">
                        <a:effectLst/>
                        <a:latin typeface="Times New Roman"/>
                        <a:ea typeface="Times New Roman"/>
                      </a:endParaRPr>
                    </a:p>
                  </a:txBody>
                  <a:tcPr marL="68580" marR="68580" marT="0" marB="0"/>
                </a:tc>
                <a:tc>
                  <a:txBody>
                    <a:bodyPr/>
                    <a:lstStyle/>
                    <a:p>
                      <a:pPr marL="457200">
                        <a:spcAft>
                          <a:spcPts val="0"/>
                        </a:spcAft>
                      </a:pPr>
                      <a:r>
                        <a:rPr lang="ru-RU" sz="1800">
                          <a:effectLst/>
                        </a:rPr>
                        <a:t>Петров Георгий</a:t>
                      </a:r>
                      <a:endParaRPr lang="ru-RU" sz="1800">
                        <a:effectLst/>
                        <a:latin typeface="Times New Roman"/>
                        <a:ea typeface="Times New Roman"/>
                      </a:endParaRPr>
                    </a:p>
                  </a:txBody>
                  <a:tcPr marL="68580" marR="68580" marT="0" marB="0"/>
                </a:tc>
              </a:tr>
              <a:tr h="585665">
                <a:tc>
                  <a:txBody>
                    <a:bodyPr/>
                    <a:lstStyle/>
                    <a:p>
                      <a:pPr>
                        <a:spcAft>
                          <a:spcPts val="0"/>
                        </a:spcAft>
                      </a:pPr>
                      <a:r>
                        <a:rPr lang="ru-RU" sz="1800">
                          <a:effectLst/>
                        </a:rPr>
                        <a:t>Мониторинг статистики канала.</a:t>
                      </a:r>
                    </a:p>
                    <a:p>
                      <a:pPr>
                        <a:spcAft>
                          <a:spcPts val="0"/>
                        </a:spcAft>
                      </a:pPr>
                      <a:r>
                        <a:rPr lang="ru-RU" sz="1800">
                          <a:effectLst/>
                        </a:rPr>
                        <a:t> </a:t>
                      </a:r>
                      <a:endParaRPr lang="ru-RU" sz="1800">
                        <a:effectLst/>
                        <a:latin typeface="Times New Roman"/>
                        <a:ea typeface="Times New Roman"/>
                      </a:endParaRPr>
                    </a:p>
                  </a:txBody>
                  <a:tcPr marL="68580" marR="68580" marT="0" marB="0"/>
                </a:tc>
                <a:tc>
                  <a:txBody>
                    <a:bodyPr/>
                    <a:lstStyle/>
                    <a:p>
                      <a:pPr marL="457200">
                        <a:spcAft>
                          <a:spcPts val="0"/>
                        </a:spcAft>
                      </a:pPr>
                      <a:r>
                        <a:rPr lang="ru-RU" sz="1800">
                          <a:effectLst/>
                        </a:rPr>
                        <a:t>Цыпнятова Вероника, Петров Георгий</a:t>
                      </a:r>
                      <a:endParaRPr lang="ru-RU" sz="1800">
                        <a:effectLst/>
                        <a:latin typeface="Times New Roman"/>
                        <a:ea typeface="Times New Roman"/>
                      </a:endParaRPr>
                    </a:p>
                  </a:txBody>
                  <a:tcPr marL="68580" marR="68580" marT="0" marB="0"/>
                </a:tc>
              </a:tr>
              <a:tr h="585665">
                <a:tc>
                  <a:txBody>
                    <a:bodyPr/>
                    <a:lstStyle/>
                    <a:p>
                      <a:pPr>
                        <a:spcAft>
                          <a:spcPts val="0"/>
                        </a:spcAft>
                      </a:pPr>
                      <a:r>
                        <a:rPr lang="ru-RU" sz="1800">
                          <a:effectLst/>
                        </a:rPr>
                        <a:t>Работа с целевой аудиторией.</a:t>
                      </a:r>
                      <a:endParaRPr lang="ru-RU" sz="1800">
                        <a:effectLst/>
                        <a:latin typeface="Times New Roman"/>
                        <a:ea typeface="Times New Roman"/>
                      </a:endParaRPr>
                    </a:p>
                  </a:txBody>
                  <a:tcPr marL="68580" marR="68580" marT="0" marB="0"/>
                </a:tc>
                <a:tc>
                  <a:txBody>
                    <a:bodyPr/>
                    <a:lstStyle/>
                    <a:p>
                      <a:pPr marL="457200">
                        <a:spcAft>
                          <a:spcPts val="0"/>
                        </a:spcAft>
                      </a:pPr>
                      <a:r>
                        <a:rPr lang="ru-RU" sz="1800" dirty="0" err="1">
                          <a:effectLst/>
                        </a:rPr>
                        <a:t>Цыпнятова</a:t>
                      </a:r>
                      <a:r>
                        <a:rPr lang="ru-RU" sz="1800" dirty="0">
                          <a:effectLst/>
                        </a:rPr>
                        <a:t> Вероника, Петров Георгий</a:t>
                      </a:r>
                      <a:endParaRPr lang="ru-RU"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274967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Выводы</a:t>
            </a:r>
            <a:endParaRPr lang="ru-RU" b="1" dirty="0"/>
          </a:p>
        </p:txBody>
      </p:sp>
      <p:sp>
        <p:nvSpPr>
          <p:cNvPr id="3" name="Объект 2"/>
          <p:cNvSpPr>
            <a:spLocks noGrp="1"/>
          </p:cNvSpPr>
          <p:nvPr>
            <p:ph idx="1"/>
          </p:nvPr>
        </p:nvSpPr>
        <p:spPr>
          <a:xfrm>
            <a:off x="611560" y="1340768"/>
            <a:ext cx="7886700" cy="4351338"/>
          </a:xfrm>
        </p:spPr>
        <p:txBody>
          <a:bodyPr>
            <a:normAutofit/>
          </a:bodyPr>
          <a:lstStyle/>
          <a:p>
            <a:pPr lvl="0"/>
            <a:r>
              <a:rPr lang="ru-RU" sz="2400" dirty="0" smtClean="0"/>
              <a:t>Полученные расчёты подтверждают гипотезу,</a:t>
            </a:r>
            <a:r>
              <a:rPr lang="ru-RU" sz="2400" dirty="0" smtClean="0">
                <a:solidFill>
                  <a:prstClr val="black"/>
                </a:solidFill>
              </a:rPr>
              <a:t> что можно зарабатывать деньги </a:t>
            </a:r>
            <a:r>
              <a:rPr lang="ru-RU" sz="2400" dirty="0">
                <a:solidFill>
                  <a:prstClr val="black"/>
                </a:solidFill>
              </a:rPr>
              <a:t>в интернете </a:t>
            </a:r>
            <a:r>
              <a:rPr lang="ru-RU" sz="2400" dirty="0" smtClean="0">
                <a:solidFill>
                  <a:prstClr val="black"/>
                </a:solidFill>
              </a:rPr>
              <a:t>за </a:t>
            </a:r>
            <a:r>
              <a:rPr lang="ru-RU" sz="2400" dirty="0">
                <a:solidFill>
                  <a:prstClr val="black"/>
                </a:solidFill>
              </a:rPr>
              <a:t>счет </a:t>
            </a:r>
            <a:r>
              <a:rPr lang="ru-RU" sz="2400" dirty="0" smtClean="0">
                <a:solidFill>
                  <a:prstClr val="black"/>
                </a:solidFill>
              </a:rPr>
              <a:t>создания и размещения </a:t>
            </a:r>
            <a:r>
              <a:rPr lang="ru-RU" sz="2400" dirty="0">
                <a:solidFill>
                  <a:prstClr val="black"/>
                </a:solidFill>
              </a:rPr>
              <a:t>в </a:t>
            </a:r>
            <a:r>
              <a:rPr lang="ru-RU" sz="2400" dirty="0" err="1">
                <a:solidFill>
                  <a:prstClr val="black"/>
                </a:solidFill>
              </a:rPr>
              <a:t>YouTube</a:t>
            </a:r>
            <a:r>
              <a:rPr lang="ru-RU" sz="2400" dirty="0">
                <a:solidFill>
                  <a:prstClr val="black"/>
                </a:solidFill>
              </a:rPr>
              <a:t> </a:t>
            </a:r>
            <a:r>
              <a:rPr lang="ru-RU" sz="2400" dirty="0" smtClean="0">
                <a:solidFill>
                  <a:prstClr val="black"/>
                </a:solidFill>
              </a:rPr>
              <a:t>образовательных видеороликов</a:t>
            </a:r>
            <a:r>
              <a:rPr lang="ru-RU" sz="2400" dirty="0">
                <a:solidFill>
                  <a:prstClr val="black"/>
                </a:solidFill>
              </a:rPr>
              <a:t>,</a:t>
            </a:r>
            <a:r>
              <a:rPr lang="ru-RU" sz="2400" dirty="0" smtClean="0">
                <a:solidFill>
                  <a:prstClr val="black"/>
                </a:solidFill>
              </a:rPr>
              <a:t> не </a:t>
            </a:r>
            <a:r>
              <a:rPr lang="ru-RU" sz="2400" dirty="0">
                <a:solidFill>
                  <a:prstClr val="black"/>
                </a:solidFill>
              </a:rPr>
              <a:t>отвлекаясь от учебы. </a:t>
            </a:r>
          </a:p>
          <a:p>
            <a:r>
              <a:rPr lang="ru-RU" sz="2400" dirty="0"/>
              <a:t>Если строго </a:t>
            </a:r>
            <a:r>
              <a:rPr lang="ru-RU" sz="2400" dirty="0" smtClean="0"/>
              <a:t>следовать бизнес-плану, </a:t>
            </a:r>
            <a:r>
              <a:rPr lang="ru-RU" sz="2400" dirty="0"/>
              <a:t>развивая начатое дело, совершенствуя свои навыки работы над видеоматериалами и навыки маркетинга, продвигая </a:t>
            </a:r>
            <a:r>
              <a:rPr lang="ru-RU" sz="2400" dirty="0" smtClean="0"/>
              <a:t>образовательные </a:t>
            </a:r>
            <a:r>
              <a:rPr lang="ru-RU" sz="2400" dirty="0"/>
              <a:t>видеоролики в различных социальных сетях, то в течение года мы получим чистый доход в 5000 рублей.</a:t>
            </a:r>
            <a:endParaRPr lang="ru-RU" sz="2400" dirty="0" smtClean="0"/>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29</a:t>
            </a:fld>
            <a:endParaRPr lang="ru-RU">
              <a:solidFill>
                <a:prstClr val="black">
                  <a:tint val="75000"/>
                </a:prstClr>
              </a:solidFill>
            </a:endParaRPr>
          </a:p>
        </p:txBody>
      </p:sp>
    </p:spTree>
    <p:extLst>
      <p:ext uri="{BB962C8B-B14F-4D97-AF65-F5344CB8AC3E}">
        <p14:creationId xmlns:p14="http://schemas.microsoft.com/office/powerpoint/2010/main" val="4281511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759618"/>
          </a:xfrm>
        </p:spPr>
        <p:txBody>
          <a:bodyPr/>
          <a:lstStyle/>
          <a:p>
            <a:pPr algn="ctr"/>
            <a:r>
              <a:rPr lang="ru-RU" altLang="ru-RU" sz="3600" b="1" dirty="0">
                <a:latin typeface="Arial" panose="020B0604020202020204" pitchFamily="34" charset="0"/>
                <a:cs typeface="Arial" panose="020B0604020202020204" pitchFamily="34" charset="0"/>
              </a:rPr>
              <a:t>Проблема </a:t>
            </a:r>
            <a:r>
              <a:rPr lang="ru-RU" altLang="ru-RU" sz="3600" b="1" dirty="0" smtClean="0">
                <a:latin typeface="Arial" panose="020B0604020202020204" pitchFamily="34" charset="0"/>
                <a:cs typeface="Arial" panose="020B0604020202020204" pitchFamily="34" charset="0"/>
              </a:rPr>
              <a:t>исследования</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3</a:t>
            </a:fld>
            <a:endParaRPr lang="ru-RU">
              <a:solidFill>
                <a:prstClr val="black">
                  <a:tint val="75000"/>
                </a:prstClr>
              </a:solidFill>
            </a:endParaRPr>
          </a:p>
        </p:txBody>
      </p:sp>
      <p:sp>
        <p:nvSpPr>
          <p:cNvPr id="5" name="TextBox 4"/>
          <p:cNvSpPr txBox="1"/>
          <p:nvPr/>
        </p:nvSpPr>
        <p:spPr>
          <a:xfrm>
            <a:off x="467544" y="2048074"/>
            <a:ext cx="7776864" cy="707886"/>
          </a:xfrm>
          <a:prstGeom prst="rect">
            <a:avLst/>
          </a:prstGeom>
          <a:noFill/>
        </p:spPr>
        <p:txBody>
          <a:bodyPr wrap="square" rtlCol="0">
            <a:spAutoFit/>
          </a:bodyPr>
          <a:lstStyle/>
          <a:p>
            <a:r>
              <a:rPr lang="ru-RU" sz="2000" i="0" dirty="0" smtClean="0"/>
              <a:t>Но, где и как современный подросток  может заработать?</a:t>
            </a:r>
          </a:p>
          <a:p>
            <a:r>
              <a:rPr lang="ru-RU" sz="2000" i="0" dirty="0" smtClean="0"/>
              <a:t>Интернет полон советов:</a:t>
            </a:r>
            <a:endParaRPr lang="ru-RU" sz="2000" i="0" dirty="0"/>
          </a:p>
        </p:txBody>
      </p:sp>
      <p:sp>
        <p:nvSpPr>
          <p:cNvPr id="6" name="Прямоугольник 5"/>
          <p:cNvSpPr/>
          <p:nvPr/>
        </p:nvSpPr>
        <p:spPr>
          <a:xfrm>
            <a:off x="4139952" y="1124744"/>
            <a:ext cx="4860032" cy="923330"/>
          </a:xfrm>
          <a:prstGeom prst="rect">
            <a:avLst/>
          </a:prstGeom>
        </p:spPr>
        <p:txBody>
          <a:bodyPr wrap="square">
            <a:spAutoFit/>
          </a:bodyPr>
          <a:lstStyle/>
          <a:p>
            <a:r>
              <a:rPr lang="ru-RU" dirty="0" smtClean="0"/>
              <a:t>Если хотите научиться зарабатывать деньги, то зарабатывайте их!</a:t>
            </a:r>
          </a:p>
          <a:p>
            <a:pPr algn="r"/>
            <a:r>
              <a:rPr lang="ru-RU" i="0" dirty="0" smtClean="0"/>
              <a:t>перифраз Д. Пойа</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09" t="8830" r="35869" b="17781"/>
          <a:stretch/>
        </p:blipFill>
        <p:spPr bwMode="auto">
          <a:xfrm>
            <a:off x="457672" y="3063075"/>
            <a:ext cx="2602160" cy="2307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07" t="7460" r="35937" b="23106"/>
          <a:stretch/>
        </p:blipFill>
        <p:spPr bwMode="auto">
          <a:xfrm>
            <a:off x="1786763" y="4553684"/>
            <a:ext cx="2833792" cy="2166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7798" t="22442" r="14178" b="56093"/>
          <a:stretch/>
        </p:blipFill>
        <p:spPr bwMode="auto">
          <a:xfrm>
            <a:off x="2928324" y="2990304"/>
            <a:ext cx="1371600" cy="1020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77332" t="43420" r="6256" b="10515"/>
          <a:stretch/>
        </p:blipFill>
        <p:spPr bwMode="auto">
          <a:xfrm>
            <a:off x="4376057" y="3026193"/>
            <a:ext cx="1041530" cy="182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7382" t="16326" r="37460" b="11819"/>
          <a:stretch/>
        </p:blipFill>
        <p:spPr bwMode="auto">
          <a:xfrm>
            <a:off x="5627597" y="2780928"/>
            <a:ext cx="3337837" cy="3005609"/>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2057" name="Picture 9" descr="работа для ребенка без интернета"/>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9170" y="4853284"/>
            <a:ext cx="2376264" cy="160907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207" t="19052" r="38840" b="9778"/>
          <a:stretch/>
        </p:blipFill>
        <p:spPr bwMode="auto">
          <a:xfrm>
            <a:off x="253130" y="5145258"/>
            <a:ext cx="1533633" cy="145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384" t="18829" r="39757" b="12529"/>
          <a:stretch/>
        </p:blipFill>
        <p:spPr bwMode="auto">
          <a:xfrm>
            <a:off x="4299924" y="5194356"/>
            <a:ext cx="1448111" cy="135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525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886700" cy="1325563"/>
          </a:xfrm>
        </p:spPr>
        <p:txBody>
          <a:bodyPr/>
          <a:lstStyle/>
          <a:p>
            <a:pPr algn="ctr"/>
            <a:r>
              <a:rPr lang="ru-RU" b="1" dirty="0" smtClean="0"/>
              <a:t>Список используемых источников</a:t>
            </a:r>
            <a:endParaRPr lang="ru-RU" b="1" dirty="0"/>
          </a:p>
        </p:txBody>
      </p:sp>
      <p:sp>
        <p:nvSpPr>
          <p:cNvPr id="3" name="Объект 2"/>
          <p:cNvSpPr>
            <a:spLocks noGrp="1"/>
          </p:cNvSpPr>
          <p:nvPr>
            <p:ph idx="1"/>
          </p:nvPr>
        </p:nvSpPr>
        <p:spPr>
          <a:xfrm>
            <a:off x="611560" y="1196752"/>
            <a:ext cx="7886700" cy="4351338"/>
          </a:xfrm>
        </p:spPr>
        <p:txBody>
          <a:bodyPr>
            <a:normAutofit fontScale="92500" lnSpcReduction="20000"/>
          </a:bodyPr>
          <a:lstStyle/>
          <a:p>
            <a:endParaRPr lang="ru-RU" dirty="0" smtClean="0"/>
          </a:p>
          <a:p>
            <a:pPr marL="457200" indent="-457200">
              <a:buAutoNum type="arabicPeriod"/>
            </a:pPr>
            <a:r>
              <a:rPr lang="ru-RU" dirty="0" smtClean="0"/>
              <a:t>Заработок </a:t>
            </a:r>
            <a:r>
              <a:rPr lang="ru-RU" dirty="0"/>
              <a:t>на </a:t>
            </a:r>
            <a:r>
              <a:rPr lang="en-US" dirty="0" smtClean="0"/>
              <a:t>YouTube</a:t>
            </a:r>
            <a:r>
              <a:rPr lang="ru-RU" dirty="0" smtClean="0"/>
              <a:t>. Электронный ресурс, режим доступа: </a:t>
            </a:r>
            <a:r>
              <a:rPr lang="en-US" dirty="0" smtClean="0">
                <a:hlinkClick r:id="rId2"/>
              </a:rPr>
              <a:t>http</a:t>
            </a:r>
            <a:r>
              <a:rPr lang="en-US" dirty="0">
                <a:hlinkClick r:id="rId2"/>
              </a:rPr>
              <a:t>://</a:t>
            </a:r>
            <a:r>
              <a:rPr lang="en-US" dirty="0" smtClean="0">
                <a:hlinkClick r:id="rId2"/>
              </a:rPr>
              <a:t>www.achupryna.com</a:t>
            </a:r>
            <a:endParaRPr lang="ru-RU" dirty="0" smtClean="0"/>
          </a:p>
          <a:p>
            <a:pPr marL="457200" indent="-457200">
              <a:buAutoNum type="arabicPeriod"/>
            </a:pPr>
            <a:r>
              <a:rPr lang="en-US" dirty="0" err="1" smtClean="0"/>
              <a:t>Konoden</a:t>
            </a:r>
            <a:r>
              <a:rPr lang="ru-RU" dirty="0" smtClean="0"/>
              <a:t> – академия, электронный ресурс, режим доступа: </a:t>
            </a:r>
            <a:r>
              <a:rPr lang="en-US" dirty="0" smtClean="0">
                <a:hlinkClick r:id="rId3"/>
              </a:rPr>
              <a:t>http</a:t>
            </a:r>
            <a:r>
              <a:rPr lang="en-US" dirty="0">
                <a:hlinkClick r:id="rId3"/>
              </a:rPr>
              <a:t>://konoden.ru/sravnenie-mediasetej-youtube-2016</a:t>
            </a:r>
            <a:r>
              <a:rPr lang="en-US" dirty="0" smtClean="0">
                <a:hlinkClick r:id="rId3"/>
              </a:rPr>
              <a:t>/</a:t>
            </a:r>
            <a:endParaRPr lang="ru-RU" dirty="0" smtClean="0"/>
          </a:p>
          <a:p>
            <a:pPr marL="457200" indent="-457200">
              <a:buAutoNum type="arabicPeriod"/>
            </a:pPr>
            <a:r>
              <a:rPr lang="ru-RU" dirty="0" err="1" smtClean="0"/>
              <a:t>Konoden</a:t>
            </a:r>
            <a:r>
              <a:rPr lang="ru-RU" dirty="0" smtClean="0"/>
              <a:t> </a:t>
            </a:r>
            <a:r>
              <a:rPr lang="ru-RU" dirty="0"/>
              <a:t>– академия, электронный ресурс, режим доступа: </a:t>
            </a:r>
            <a:r>
              <a:rPr lang="en-US" dirty="0" smtClean="0">
                <a:hlinkClick r:id="rId4"/>
              </a:rPr>
              <a:t>http</a:t>
            </a:r>
            <a:r>
              <a:rPr lang="en-US" dirty="0">
                <a:hlinkClick r:id="rId4"/>
              </a:rPr>
              <a:t>://konoden.ru/partnerskie-media-seti-youtube-eto-vasha-krysha</a:t>
            </a:r>
            <a:r>
              <a:rPr lang="en-US" dirty="0" smtClean="0">
                <a:hlinkClick r:id="rId4"/>
              </a:rPr>
              <a:t>/</a:t>
            </a:r>
            <a:endParaRPr lang="ru-RU" dirty="0" smtClean="0"/>
          </a:p>
          <a:p>
            <a:pPr marL="457200" indent="-457200">
              <a:buAutoNum type="arabicPeriod"/>
            </a:pPr>
            <a:r>
              <a:rPr lang="ru-RU" dirty="0" smtClean="0"/>
              <a:t>Курс доллара, </a:t>
            </a:r>
            <a:r>
              <a:rPr lang="ru-RU" dirty="0"/>
              <a:t>режим доступа: </a:t>
            </a:r>
            <a:r>
              <a:rPr lang="en-US" dirty="0" smtClean="0">
                <a:hlinkClick r:id="rId5"/>
              </a:rPr>
              <a:t>http</a:t>
            </a:r>
            <a:r>
              <a:rPr lang="en-US" dirty="0">
                <a:hlinkClick r:id="rId5"/>
              </a:rPr>
              <a:t>://</a:t>
            </a:r>
            <a:r>
              <a:rPr lang="en-US" dirty="0" smtClean="0">
                <a:hlinkClick r:id="rId5"/>
              </a:rPr>
              <a:t>www.forexpf.ru/currency_usd.asp</a:t>
            </a:r>
            <a:endParaRPr lang="ru-RU" dirty="0" smtClean="0"/>
          </a:p>
          <a:p>
            <a:pPr marL="457200" indent="-457200">
              <a:buAutoNum type="arabicPeriod"/>
            </a:pPr>
            <a:r>
              <a:rPr lang="ru-RU" dirty="0" smtClean="0"/>
              <a:t>Маркетинг в современном мире</a:t>
            </a:r>
            <a:r>
              <a:rPr lang="ru-RU" dirty="0"/>
              <a:t>. Электронный ресурс, режим доступа: </a:t>
            </a:r>
            <a:r>
              <a:rPr lang="en-US" dirty="0" smtClean="0">
                <a:hlinkClick r:id="rId6"/>
              </a:rPr>
              <a:t>http</a:t>
            </a:r>
            <a:r>
              <a:rPr lang="en-US" dirty="0">
                <a:hlinkClick r:id="rId6"/>
              </a:rPr>
              <a:t>://</a:t>
            </a:r>
            <a:r>
              <a:rPr lang="en-US" dirty="0" smtClean="0">
                <a:hlinkClick r:id="rId6"/>
              </a:rPr>
              <a:t>www.grandars.ru/student/marketing/marketing.html</a:t>
            </a:r>
            <a:endParaRPr lang="ru-RU" dirty="0" smtClean="0"/>
          </a:p>
          <a:p>
            <a:pPr marL="457200" indent="-457200">
              <a:buAutoNum type="arabicPeriod"/>
            </a:pPr>
            <a:r>
              <a:rPr lang="ru-RU" dirty="0" err="1"/>
              <a:t>Видеореклама</a:t>
            </a:r>
            <a:r>
              <a:rPr lang="ru-RU" dirty="0"/>
              <a:t>: почему телевидение проиграло </a:t>
            </a:r>
            <a:r>
              <a:rPr lang="ru-RU" dirty="0" smtClean="0"/>
              <a:t>интернету. </a:t>
            </a:r>
            <a:r>
              <a:rPr lang="ru-RU" dirty="0"/>
              <a:t>Электронный ресурс, режим доступа:</a:t>
            </a:r>
            <a:r>
              <a:rPr lang="en-US" dirty="0" smtClean="0">
                <a:hlinkClick r:id="rId7"/>
              </a:rPr>
              <a:t>http</a:t>
            </a:r>
            <a:r>
              <a:rPr lang="en-US" dirty="0">
                <a:hlinkClick r:id="rId7"/>
              </a:rPr>
              <a:t>://</a:t>
            </a:r>
            <a:r>
              <a:rPr lang="en-US" dirty="0" smtClean="0">
                <a:hlinkClick r:id="rId7"/>
              </a:rPr>
              <a:t>www.marketing.spb.ru/lib-comm/internet/videocontent.htm</a:t>
            </a:r>
            <a:endParaRPr lang="ru-RU" dirty="0" smtClean="0"/>
          </a:p>
          <a:p>
            <a:pPr marL="457200" indent="-457200">
              <a:buAutoNum type="arabicPeriod"/>
            </a:pPr>
            <a:r>
              <a:rPr lang="ru-RU" dirty="0" smtClean="0"/>
              <a:t>Математические этюды </a:t>
            </a:r>
            <a:r>
              <a:rPr lang="en-US" dirty="0" smtClean="0">
                <a:hlinkClick r:id="rId8"/>
              </a:rPr>
              <a:t>http</a:t>
            </a:r>
            <a:r>
              <a:rPr lang="en-US" dirty="0">
                <a:hlinkClick r:id="rId8"/>
              </a:rPr>
              <a:t>://www.etudes.ru</a:t>
            </a:r>
            <a:r>
              <a:rPr lang="en-US" dirty="0" smtClean="0">
                <a:hlinkClick r:id="rId8"/>
              </a:rPr>
              <a:t>/</a:t>
            </a:r>
            <a:endParaRPr lang="ru-RU" dirty="0" smtClean="0"/>
          </a:p>
          <a:p>
            <a:pPr marL="457200" indent="-457200">
              <a:buAutoNum type="arabicPeriod"/>
            </a:pPr>
            <a:r>
              <a:rPr lang="ru-RU" dirty="0" smtClean="0"/>
              <a:t>Экономика </a:t>
            </a:r>
            <a:r>
              <a:rPr lang="ru-RU" dirty="0"/>
              <a:t>фирмы. Электронный ресурс, режим доступа:  </a:t>
            </a:r>
            <a:r>
              <a:rPr lang="en-US" dirty="0" smtClean="0">
                <a:hlinkClick r:id="rId9"/>
              </a:rPr>
              <a:t>http</a:t>
            </a:r>
            <a:r>
              <a:rPr lang="en-US" dirty="0">
                <a:hlinkClick r:id="rId9"/>
              </a:rPr>
              <a:t>://</a:t>
            </a:r>
            <a:r>
              <a:rPr lang="en-US" dirty="0" smtClean="0">
                <a:hlinkClick r:id="rId9"/>
              </a:rPr>
              <a:t>www.grandars.ru/college/ekonomika-firmy/biznes-plan.html</a:t>
            </a:r>
            <a:endParaRPr lang="ru-RU" dirty="0" smtClean="0"/>
          </a:p>
          <a:p>
            <a:pPr marL="0" indent="0">
              <a:buNone/>
            </a:pPr>
            <a:endParaRPr lang="ru-RU" dirty="0" smtClean="0"/>
          </a:p>
          <a:p>
            <a:pPr marL="457200" indent="-457200">
              <a:buAutoNum type="arabicPeriod"/>
            </a:pPr>
            <a:endParaRPr lang="ru-RU" dirty="0" smtClean="0"/>
          </a:p>
          <a:p>
            <a:pPr marL="457200" indent="-457200">
              <a:buAutoNum type="arabicPeriod"/>
            </a:pPr>
            <a:endParaRPr lang="ru-RU" dirty="0" smtClean="0"/>
          </a:p>
          <a:p>
            <a:pPr marL="457200" indent="-457200">
              <a:buAutoNum type="arabicPeriod"/>
            </a:pPr>
            <a:endParaRPr lang="ru-RU" dirty="0" smtClean="0"/>
          </a:p>
          <a:p>
            <a:pPr marL="457200" indent="-457200">
              <a:buAutoNum type="arabicPeriod"/>
            </a:pPr>
            <a:endParaRPr lang="ru-RU" dirty="0" smtClean="0"/>
          </a:p>
          <a:p>
            <a:pPr marL="457200" indent="-457200">
              <a:buAutoNum type="arabicPeriod"/>
            </a:pPr>
            <a:endParaRPr lang="ru-RU" dirty="0" smtClean="0"/>
          </a:p>
          <a:p>
            <a:pPr marL="457200" indent="-457200">
              <a:buAutoNum type="arabicPeriod"/>
            </a:pPr>
            <a:endParaRPr lang="ru-RU" dirty="0" smtClean="0"/>
          </a:p>
          <a:p>
            <a:endParaRPr lang="ru-RU" dirty="0" smtClean="0"/>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30</a:t>
            </a:fld>
            <a:endParaRPr lang="ru-RU">
              <a:solidFill>
                <a:prstClr val="black">
                  <a:tint val="75000"/>
                </a:prstClr>
              </a:solidFill>
            </a:endParaRPr>
          </a:p>
        </p:txBody>
      </p:sp>
    </p:spTree>
    <p:extLst>
      <p:ext uri="{BB962C8B-B14F-4D97-AF65-F5344CB8AC3E}">
        <p14:creationId xmlns:p14="http://schemas.microsoft.com/office/powerpoint/2010/main" val="1875198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204864"/>
            <a:ext cx="7886700" cy="1325563"/>
          </a:xfrm>
        </p:spPr>
        <p:txBody>
          <a:bodyPr>
            <a:normAutofit/>
          </a:bodyPr>
          <a:lstStyle/>
          <a:p>
            <a:r>
              <a:rPr lang="ru-RU" sz="4800" b="1" dirty="0" smtClean="0"/>
              <a:t>Спасибо за внимание!</a:t>
            </a:r>
            <a:endParaRPr lang="ru-RU" sz="4800" b="1" dirty="0"/>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31</a:t>
            </a:fld>
            <a:endParaRPr lang="ru-RU">
              <a:solidFill>
                <a:prstClr val="black">
                  <a:tint val="75000"/>
                </a:prstClr>
              </a:solidFill>
            </a:endParaRPr>
          </a:p>
        </p:txBody>
      </p:sp>
    </p:spTree>
    <p:extLst>
      <p:ext uri="{BB962C8B-B14F-4D97-AF65-F5344CB8AC3E}">
        <p14:creationId xmlns:p14="http://schemas.microsoft.com/office/powerpoint/2010/main" val="291990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0351"/>
            <a:ext cx="7886700" cy="1325563"/>
          </a:xfrm>
        </p:spPr>
        <p:txBody>
          <a:bodyPr/>
          <a:lstStyle/>
          <a:p>
            <a:pPr algn="ctr"/>
            <a:r>
              <a:rPr lang="ru-RU" b="1" dirty="0" smtClean="0"/>
              <a:t>Глоссарий</a:t>
            </a:r>
            <a:endParaRPr lang="ru-RU" b="1" dirty="0"/>
          </a:p>
        </p:txBody>
      </p:sp>
      <p:sp>
        <p:nvSpPr>
          <p:cNvPr id="3" name="Объект 2"/>
          <p:cNvSpPr>
            <a:spLocks noGrp="1"/>
          </p:cNvSpPr>
          <p:nvPr>
            <p:ph idx="1"/>
          </p:nvPr>
        </p:nvSpPr>
        <p:spPr>
          <a:xfrm>
            <a:off x="395536" y="980728"/>
            <a:ext cx="8748464" cy="5544616"/>
          </a:xfrm>
        </p:spPr>
        <p:txBody>
          <a:bodyPr>
            <a:normAutofit fontScale="77500" lnSpcReduction="20000"/>
          </a:bodyPr>
          <a:lstStyle/>
          <a:p>
            <a:r>
              <a:rPr lang="ru-RU" sz="2400" b="1" dirty="0" smtClean="0"/>
              <a:t>Аккаунт </a:t>
            </a:r>
            <a:r>
              <a:rPr lang="ru-RU" sz="2400" dirty="0"/>
              <a:t>– означает «учётная запись» и представляет собой набор данных о пользователе, которые тот вводит и хранит на каком-либо сайте или интернет-сервисе.</a:t>
            </a:r>
            <a:endParaRPr lang="ru-RU" sz="2400" dirty="0" smtClean="0"/>
          </a:p>
          <a:p>
            <a:r>
              <a:rPr lang="en-US" sz="2400" b="1" dirty="0" smtClean="0"/>
              <a:t>YouTube</a:t>
            </a:r>
            <a:r>
              <a:rPr lang="ru-RU" sz="2400" dirty="0" smtClean="0"/>
              <a:t> </a:t>
            </a:r>
            <a:r>
              <a:rPr lang="ru-RU" sz="2400" dirty="0"/>
              <a:t>- </a:t>
            </a:r>
            <a:r>
              <a:rPr lang="ru-RU" sz="2400" dirty="0" err="1"/>
              <a:t>видеохостинг</a:t>
            </a:r>
            <a:r>
              <a:rPr lang="ru-RU" sz="2400" dirty="0"/>
              <a:t>, предоставляющий пользователям услуги хранения, доставки, показа и монетизации видео. Пользователи могут загружать, просматривать, оценивать, комментировать и делиться теми или иными видеозаписями.</a:t>
            </a:r>
            <a:endParaRPr lang="ru-RU" sz="2400" dirty="0" smtClean="0"/>
          </a:p>
          <a:p>
            <a:r>
              <a:rPr lang="ru-RU" sz="2400" b="1" dirty="0" smtClean="0"/>
              <a:t>Монетизация видео </a:t>
            </a:r>
            <a:r>
              <a:rPr lang="ru-RU" sz="2400" dirty="0"/>
              <a:t>– принудительная реклама используется для компенсации денежных затрат на предоставление бесплатного хостинга. </a:t>
            </a:r>
            <a:endParaRPr lang="ru-RU" sz="2400" dirty="0" smtClean="0"/>
          </a:p>
          <a:p>
            <a:r>
              <a:rPr lang="ru-RU" sz="2400" b="1" dirty="0" smtClean="0"/>
              <a:t>Медиа сеть </a:t>
            </a:r>
            <a:r>
              <a:rPr lang="ru-RU" sz="2400" dirty="0" smtClean="0"/>
              <a:t>– </a:t>
            </a:r>
            <a:r>
              <a:rPr lang="ru-RU" sz="2400" dirty="0">
                <a:solidFill>
                  <a:prstClr val="black"/>
                </a:solidFill>
              </a:rPr>
              <a:t>это партнерская программа, которая предоставляет возможность монетизации вашего канала на платформе </a:t>
            </a:r>
            <a:r>
              <a:rPr lang="ru-RU" sz="2400" dirty="0" err="1" smtClean="0">
                <a:solidFill>
                  <a:prstClr val="black"/>
                </a:solidFill>
              </a:rPr>
              <a:t>YouTube</a:t>
            </a:r>
            <a:endParaRPr lang="ru-RU" sz="2400" dirty="0" smtClean="0">
              <a:solidFill>
                <a:prstClr val="black"/>
              </a:solidFill>
            </a:endParaRPr>
          </a:p>
          <a:p>
            <a:r>
              <a:rPr lang="ru-RU" sz="2400" b="1" dirty="0" smtClean="0">
                <a:solidFill>
                  <a:prstClr val="black"/>
                </a:solidFill>
              </a:rPr>
              <a:t>Бизнес-проект</a:t>
            </a:r>
            <a:r>
              <a:rPr lang="ru-RU" sz="2400" dirty="0" smtClean="0">
                <a:solidFill>
                  <a:prstClr val="black"/>
                </a:solidFill>
              </a:rPr>
              <a:t> – основа успешного развития бизнеса.</a:t>
            </a:r>
          </a:p>
          <a:p>
            <a:r>
              <a:rPr lang="ru-RU" sz="2400" b="1" dirty="0" smtClean="0">
                <a:solidFill>
                  <a:prstClr val="black"/>
                </a:solidFill>
              </a:rPr>
              <a:t>Бизнес-план</a:t>
            </a:r>
            <a:r>
              <a:rPr lang="ru-RU" sz="2400" dirty="0" smtClean="0">
                <a:solidFill>
                  <a:prstClr val="black"/>
                </a:solidFill>
              </a:rPr>
              <a:t> </a:t>
            </a:r>
            <a:r>
              <a:rPr lang="ru-RU" sz="2400" dirty="0">
                <a:solidFill>
                  <a:prstClr val="black"/>
                </a:solidFill>
              </a:rPr>
              <a:t>– это часть бизнес-проекта, документ, дающий развернутое обоснование проекта и возможность всесторонне оценить эффективность принятых решений и планируемых мероприятий.</a:t>
            </a:r>
          </a:p>
          <a:p>
            <a:r>
              <a:rPr lang="ru-RU" sz="2400" b="1" dirty="0" smtClean="0"/>
              <a:t>Маркетинг </a:t>
            </a:r>
            <a:r>
              <a:rPr lang="ru-RU" sz="2400" dirty="0"/>
              <a:t>– это социальный и управленческий процесс, с помощью которого отдельные лица и группы лиц удовлетворяют свои нужды и потребности благодаря созданию товаров, обладающих потребительской ценностью и обмена </a:t>
            </a:r>
            <a:r>
              <a:rPr lang="ru-RU" sz="2400" dirty="0" smtClean="0"/>
              <a:t>ими.</a:t>
            </a:r>
          </a:p>
          <a:p>
            <a:r>
              <a:rPr lang="ru-RU" sz="2400" b="1" dirty="0"/>
              <a:t>Маркетинговый анализ </a:t>
            </a:r>
            <a:r>
              <a:rPr lang="ru-RU" sz="2400" dirty="0"/>
              <a:t>– это оценка, объяснение, моделирование и прогноз процессов и явлений товарного рынка и собственной инновационной и торгово-сбытовой деятельности фирмы с помощью статистических, эконометрических и других методов </a:t>
            </a:r>
            <a:r>
              <a:rPr lang="ru-RU" sz="2400" dirty="0" smtClean="0"/>
              <a:t>исследования.</a:t>
            </a:r>
          </a:p>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32</a:t>
            </a:fld>
            <a:endParaRPr lang="ru-RU">
              <a:solidFill>
                <a:prstClr val="black">
                  <a:tint val="75000"/>
                </a:prstClr>
              </a:solidFill>
            </a:endParaRPr>
          </a:p>
        </p:txBody>
      </p:sp>
    </p:spTree>
    <p:extLst>
      <p:ext uri="{BB962C8B-B14F-4D97-AF65-F5344CB8AC3E}">
        <p14:creationId xmlns:p14="http://schemas.microsoft.com/office/powerpoint/2010/main" val="164418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548680"/>
            <a:ext cx="8640960" cy="3096344"/>
          </a:xfrm>
        </p:spPr>
        <p:txBody>
          <a:bodyPr>
            <a:normAutofit/>
          </a:bodyPr>
          <a:lstStyle/>
          <a:p>
            <a:r>
              <a:rPr lang="ru-RU" sz="2400" b="1" dirty="0" smtClean="0"/>
              <a:t>Цель </a:t>
            </a:r>
            <a:r>
              <a:rPr lang="ru-RU" sz="2400" b="1" dirty="0"/>
              <a:t>работы: </a:t>
            </a:r>
            <a:r>
              <a:rPr lang="ru-RU" sz="2400" dirty="0" smtClean="0"/>
              <a:t>разработать</a:t>
            </a:r>
            <a:r>
              <a:rPr lang="en-US" sz="2400" dirty="0" smtClean="0"/>
              <a:t> </a:t>
            </a:r>
            <a:r>
              <a:rPr lang="ru-RU" sz="2400" dirty="0" smtClean="0"/>
              <a:t> бизнес-план </a:t>
            </a:r>
            <a:r>
              <a:rPr lang="ru-RU" sz="2400" u="sng" dirty="0" smtClean="0"/>
              <a:t>образовательного</a:t>
            </a:r>
            <a:r>
              <a:rPr lang="ru-RU" sz="2400" dirty="0" smtClean="0"/>
              <a:t> бизнес-проекта, доступного подростку.</a:t>
            </a:r>
            <a:endParaRPr lang="ru-RU" sz="2400" dirty="0"/>
          </a:p>
          <a:p>
            <a:r>
              <a:rPr lang="ru-RU" sz="2400" b="1" dirty="0" smtClean="0"/>
              <a:t>Объект исследования</a:t>
            </a:r>
            <a:r>
              <a:rPr lang="en-US" sz="2400" b="1" dirty="0" smtClean="0"/>
              <a:t>:</a:t>
            </a:r>
            <a:r>
              <a:rPr lang="ru-RU" sz="2400" b="1" dirty="0" smtClean="0"/>
              <a:t> </a:t>
            </a:r>
            <a:r>
              <a:rPr lang="ru-RU" sz="2400" dirty="0" smtClean="0"/>
              <a:t>процесс зарабатывания денег в сети Интернет.</a:t>
            </a:r>
          </a:p>
          <a:p>
            <a:r>
              <a:rPr lang="ru-RU" sz="2400" b="1" dirty="0" smtClean="0"/>
              <a:t>Предмет исследования</a:t>
            </a:r>
            <a:r>
              <a:rPr lang="en-US" sz="2400" b="1" dirty="0" smtClean="0"/>
              <a:t>: </a:t>
            </a:r>
            <a:r>
              <a:rPr lang="ru-RU" sz="2400" dirty="0" smtClean="0"/>
              <a:t>монетизация видеороликов.</a:t>
            </a:r>
          </a:p>
          <a:p>
            <a:r>
              <a:rPr lang="ru-RU" sz="2400" b="1" dirty="0" smtClean="0"/>
              <a:t>Гипотеза</a:t>
            </a:r>
            <a:r>
              <a:rPr lang="en-US" sz="2400" b="1" dirty="0" smtClean="0"/>
              <a:t>:</a:t>
            </a:r>
            <a:r>
              <a:rPr lang="ru-RU" sz="2400" b="1" dirty="0"/>
              <a:t> </a:t>
            </a:r>
            <a:r>
              <a:rPr lang="ru-RU" sz="2400" dirty="0" smtClean="0"/>
              <a:t>деньги в интернете можно зарабатывать за счет создания, размещения в </a:t>
            </a:r>
            <a:r>
              <a:rPr lang="en-US" sz="2400" dirty="0" smtClean="0"/>
              <a:t>YouTube</a:t>
            </a:r>
            <a:r>
              <a:rPr lang="ru-RU" sz="2400" dirty="0" smtClean="0"/>
              <a:t> и продвижения через социальные сети образовательных видеороликов.</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8" t="36660" r="2682" b="12766"/>
          <a:stretch/>
        </p:blipFill>
        <p:spPr bwMode="auto">
          <a:xfrm>
            <a:off x="384784" y="3933056"/>
            <a:ext cx="5293703" cy="1759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95536" y="5877272"/>
            <a:ext cx="7992888" cy="646331"/>
          </a:xfrm>
          <a:prstGeom prst="rect">
            <a:avLst/>
          </a:prstGeom>
        </p:spPr>
        <p:txBody>
          <a:bodyPr wrap="square">
            <a:spAutoFit/>
          </a:bodyPr>
          <a:lstStyle/>
          <a:p>
            <a:pPr marL="0" indent="0">
              <a:buNone/>
            </a:pPr>
            <a:r>
              <a:rPr lang="ru-RU" i="0" dirty="0"/>
              <a:t>Такую возможность предоставляет партнерская компания </a:t>
            </a:r>
            <a:r>
              <a:rPr lang="en-US" i="0" dirty="0"/>
              <a:t>YouTube</a:t>
            </a:r>
            <a:r>
              <a:rPr lang="ru-RU" i="0" dirty="0"/>
              <a:t>,  которая прикрепляет к роликам рекламу и платит деньги за ее просмотр. </a:t>
            </a:r>
          </a:p>
        </p:txBody>
      </p:sp>
      <p:pic>
        <p:nvPicPr>
          <p:cNvPr id="3080" name="Picture 8" descr="http://st.olemi.ru/7/1703/103/vk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664" y="4740046"/>
            <a:ext cx="2476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darkmoon.de/images/youtube_1.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89" t="20550" r="6050" b="22881"/>
          <a:stretch/>
        </p:blipFill>
        <p:spPr bwMode="auto">
          <a:xfrm>
            <a:off x="5685791" y="3717032"/>
            <a:ext cx="3096344"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730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3"/>
            <a:ext cx="7886700" cy="936104"/>
          </a:xfrm>
        </p:spPr>
        <p:txBody>
          <a:bodyPr>
            <a:normAutofit/>
          </a:bodyPr>
          <a:lstStyle/>
          <a:p>
            <a:pPr algn="ctr"/>
            <a:r>
              <a:rPr lang="ru-RU" b="1" dirty="0" smtClean="0"/>
              <a:t>Задачи исследования</a:t>
            </a:r>
            <a:endParaRPr lang="ru-RU" b="1" dirty="0"/>
          </a:p>
        </p:txBody>
      </p:sp>
      <p:sp>
        <p:nvSpPr>
          <p:cNvPr id="3" name="Объект 2"/>
          <p:cNvSpPr>
            <a:spLocks noGrp="1"/>
          </p:cNvSpPr>
          <p:nvPr>
            <p:ph idx="1"/>
          </p:nvPr>
        </p:nvSpPr>
        <p:spPr>
          <a:xfrm>
            <a:off x="683568" y="1052736"/>
            <a:ext cx="7886700" cy="4783386"/>
          </a:xfrm>
        </p:spPr>
        <p:txBody>
          <a:bodyPr>
            <a:normAutofit/>
          </a:bodyPr>
          <a:lstStyle/>
          <a:p>
            <a:pPr marL="514350" indent="-514350">
              <a:buFont typeface="+mj-lt"/>
              <a:buAutoNum type="arabicPeriod"/>
            </a:pPr>
            <a:r>
              <a:rPr lang="ru-RU" sz="2400" dirty="0" smtClean="0"/>
              <a:t>Собрать сведения об условиях размещения на </a:t>
            </a:r>
            <a:r>
              <a:rPr lang="en-US" sz="2400" dirty="0" smtClean="0"/>
              <a:t>YouTube</a:t>
            </a:r>
            <a:r>
              <a:rPr lang="ru-RU" sz="2400" dirty="0" smtClean="0"/>
              <a:t> видеороликов и их монетизации.</a:t>
            </a:r>
            <a:endParaRPr lang="ru-RU" sz="2400" dirty="0"/>
          </a:p>
          <a:p>
            <a:pPr marL="514350" indent="-514350">
              <a:buFont typeface="+mj-lt"/>
              <a:buAutoNum type="arabicPeriod"/>
            </a:pPr>
            <a:r>
              <a:rPr lang="ru-RU" sz="2400" dirty="0" smtClean="0"/>
              <a:t>Экспериментально апробировать возможность заработка за счет создания и размещения на </a:t>
            </a:r>
            <a:r>
              <a:rPr lang="en-US" sz="2400" dirty="0" smtClean="0"/>
              <a:t>YouTube</a:t>
            </a:r>
            <a:r>
              <a:rPr lang="ru-RU" sz="2400" dirty="0" smtClean="0"/>
              <a:t> образовательных видеороликов и подключения партнерской программы, размещающей рекламу.</a:t>
            </a:r>
          </a:p>
          <a:p>
            <a:pPr marL="514350" indent="-514350">
              <a:buFont typeface="+mj-lt"/>
              <a:buAutoNum type="arabicPeriod"/>
            </a:pPr>
            <a:r>
              <a:rPr lang="ru-RU" sz="2400" dirty="0" smtClean="0"/>
              <a:t>Использовать экспериментальные данные для определения оптимальных условий, позволяющих подростку заработать на создании и размещении в сети Интернет образовательных видеороликов желаемую сумму. </a:t>
            </a:r>
          </a:p>
          <a:p>
            <a:pPr marL="514350" indent="-514350">
              <a:buFont typeface="+mj-lt"/>
              <a:buAutoNum type="arabicPeriod"/>
            </a:pPr>
            <a:r>
              <a:rPr lang="ru-RU" sz="2400" dirty="0" smtClean="0"/>
              <a:t>Разработать бизнес-план проекта.</a:t>
            </a:r>
            <a:endParaRPr lang="ru-RU" dirty="0" smtClean="0"/>
          </a:p>
          <a:p>
            <a:pPr marL="0" indent="0">
              <a:buNone/>
            </a:pPr>
            <a:endParaRPr lang="en-US" dirty="0" smtClean="0"/>
          </a:p>
          <a:p>
            <a:pPr marL="0" indent="0">
              <a:buNone/>
            </a:pPr>
            <a:endParaRPr lang="ru-RU" dirty="0" smtClean="0"/>
          </a:p>
          <a:p>
            <a:endParaRPr lang="ru-RU" dirty="0"/>
          </a:p>
        </p:txBody>
      </p:sp>
    </p:spTree>
    <p:extLst>
      <p:ext uri="{BB962C8B-B14F-4D97-AF65-F5344CB8AC3E}">
        <p14:creationId xmlns:p14="http://schemas.microsoft.com/office/powerpoint/2010/main" val="699691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01365"/>
            <a:ext cx="7886700" cy="831626"/>
          </a:xfrm>
        </p:spPr>
        <p:txBody>
          <a:bodyPr/>
          <a:lstStyle/>
          <a:p>
            <a:pPr algn="ctr"/>
            <a:r>
              <a:rPr lang="ru-RU" b="1" dirty="0" smtClean="0">
                <a:latin typeface="Arial" panose="020B0604020202020204" pitchFamily="34" charset="0"/>
                <a:cs typeface="Arial" panose="020B0604020202020204" pitchFamily="34" charset="0"/>
              </a:rPr>
              <a:t>Результаты решения задачи 1</a:t>
            </a:r>
            <a:endParaRPr lang="ru-RU" b="1"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6</a:t>
            </a:fld>
            <a:endParaRPr lang="ru-RU">
              <a:solidFill>
                <a:prstClr val="black">
                  <a:tint val="75000"/>
                </a:prstClr>
              </a:solidFill>
            </a:endParaRP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4005" y="1268760"/>
            <a:ext cx="2447315" cy="2083006"/>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Rectangle 2"/>
          <p:cNvSpPr>
            <a:spLocks noChangeArrowheads="1"/>
          </p:cNvSpPr>
          <p:nvPr/>
        </p:nvSpPr>
        <p:spPr bwMode="auto">
          <a:xfrm>
            <a:off x="251520" y="1032991"/>
            <a:ext cx="6084168" cy="25545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err="1" smtClean="0">
                <a:ln>
                  <a:noFill/>
                </a:ln>
                <a:solidFill>
                  <a:srgbClr val="252525"/>
                </a:solidFill>
                <a:effectLst/>
              </a:rPr>
              <a:t>YouTube</a:t>
            </a:r>
            <a:r>
              <a:rPr kumimoji="0" lang="ru-RU" altLang="ru-RU" sz="2000" b="0" i="0" u="none" strike="noStrike" cap="none" normalizeH="0" baseline="0" dirty="0" smtClean="0">
                <a:ln>
                  <a:noFill/>
                </a:ln>
                <a:solidFill>
                  <a:srgbClr val="252525"/>
                </a:solidFill>
                <a:effectLst/>
              </a:rPr>
              <a:t> (в</a:t>
            </a:r>
            <a:r>
              <a:rPr kumimoji="0" lang="ru-RU" altLang="ru-RU" sz="2000" b="0" i="0" u="none" strike="noStrike" cap="none" normalizeH="0" dirty="0" smtClean="0">
                <a:ln>
                  <a:noFill/>
                </a:ln>
                <a:solidFill>
                  <a:srgbClr val="252525"/>
                </a:solidFill>
                <a:effectLst/>
              </a:rPr>
              <a:t> буквальном переводе с английского – «твой телевизор»</a:t>
            </a:r>
            <a:r>
              <a:rPr kumimoji="0" lang="ru-RU" altLang="ru-RU" sz="2000" b="0" i="0" u="none" strike="noStrike" cap="none" normalizeH="0" baseline="0" dirty="0" smtClean="0">
                <a:ln>
                  <a:noFill/>
                </a:ln>
                <a:solidFill>
                  <a:srgbClr val="252525"/>
                </a:solidFill>
                <a:effectLst/>
              </a:rPr>
              <a:t>) —  </a:t>
            </a:r>
            <a:r>
              <a:rPr lang="en-US" altLang="ru-RU" sz="2000" i="0" dirty="0">
                <a:solidFill>
                  <a:srgbClr val="252525"/>
                </a:solidFill>
              </a:rPr>
              <a:t> </a:t>
            </a:r>
            <a:r>
              <a:rPr lang="ru-RU" altLang="ru-RU" sz="2000" i="0" dirty="0" smtClean="0">
                <a:solidFill>
                  <a:srgbClr val="252525"/>
                </a:solidFill>
              </a:rPr>
              <a:t>американский </a:t>
            </a:r>
            <a:r>
              <a:rPr lang="ru-RU" altLang="ru-RU" sz="2000" dirty="0" err="1" smtClean="0">
                <a:solidFill>
                  <a:srgbClr val="252525"/>
                </a:solidFill>
              </a:rPr>
              <a:t>видеохостинг</a:t>
            </a:r>
            <a:r>
              <a:rPr lang="ru-RU" altLang="ru-RU" sz="2000" i="0" dirty="0" smtClean="0">
                <a:solidFill>
                  <a:srgbClr val="252525"/>
                </a:solidFill>
              </a:rPr>
              <a:t>, то есть облачный сервис, предоставляющий пользователям </a:t>
            </a:r>
            <a:r>
              <a:rPr lang="ru-RU" altLang="ru-RU" sz="2000" i="0" dirty="0">
                <a:solidFill>
                  <a:srgbClr val="252525"/>
                </a:solidFill>
              </a:rPr>
              <a:t> </a:t>
            </a:r>
            <a:r>
              <a:rPr lang="ru-RU" altLang="ru-RU" sz="2000" i="0" dirty="0" smtClean="0">
                <a:solidFill>
                  <a:srgbClr val="252525"/>
                </a:solidFill>
              </a:rPr>
              <a:t>услуги </a:t>
            </a:r>
            <a:r>
              <a:rPr kumimoji="0" lang="ru-RU" altLang="ru-RU" sz="2000" b="0" i="0" u="none" strike="noStrike" cap="none" normalizeH="0" baseline="0" dirty="0" smtClean="0">
                <a:ln>
                  <a:noFill/>
                </a:ln>
                <a:solidFill>
                  <a:srgbClr val="252525"/>
                </a:solidFill>
                <a:effectLst/>
              </a:rPr>
              <a:t>хранения, доставки, показа и монетизации видео.</a:t>
            </a:r>
          </a:p>
          <a:p>
            <a:pPr lvl="0"/>
            <a:r>
              <a:rPr lang="ru-RU" altLang="ru-RU" sz="2000" i="0" dirty="0" smtClean="0">
                <a:solidFill>
                  <a:srgbClr val="252525"/>
                </a:solidFill>
              </a:rPr>
              <a:t>Пользоваться его услугами может любой пользователь, имеющий аккаунт в </a:t>
            </a:r>
            <a:r>
              <a:rPr lang="en-US" altLang="ru-RU" sz="2000" i="0" dirty="0" smtClean="0">
                <a:solidFill>
                  <a:srgbClr val="252525"/>
                </a:solidFill>
              </a:rPr>
              <a:t>Google</a:t>
            </a:r>
            <a:r>
              <a:rPr lang="ru-RU" altLang="ru-RU" sz="2000" i="0" dirty="0" smtClean="0">
                <a:solidFill>
                  <a:srgbClr val="252525"/>
                </a:solidFill>
              </a:rPr>
              <a:t>, так как </a:t>
            </a:r>
            <a:r>
              <a:rPr lang="ru-RU" altLang="ru-RU" sz="2000" i="0" dirty="0" err="1" smtClean="0">
                <a:solidFill>
                  <a:srgbClr val="252525"/>
                </a:solidFill>
              </a:rPr>
              <a:t>YouTube</a:t>
            </a:r>
            <a:r>
              <a:rPr lang="ru-RU" altLang="ru-RU" sz="2000" i="0" dirty="0" smtClean="0">
                <a:solidFill>
                  <a:srgbClr val="252525"/>
                </a:solidFill>
              </a:rPr>
              <a:t> принадлежит компании </a:t>
            </a:r>
            <a:r>
              <a:rPr lang="en-US" altLang="ru-RU" sz="2000" i="0" dirty="0" smtClean="0">
                <a:solidFill>
                  <a:srgbClr val="252525"/>
                </a:solidFill>
              </a:rPr>
              <a:t>Google.</a:t>
            </a:r>
            <a:r>
              <a:rPr lang="ru-RU" altLang="ru-RU" sz="2000" i="0" dirty="0" smtClean="0">
                <a:solidFill>
                  <a:srgbClr val="252525"/>
                </a:solidFill>
              </a:rPr>
              <a:t> </a:t>
            </a:r>
            <a:endParaRPr kumimoji="0" lang="ru-RU" altLang="ru-RU" sz="2000" i="0" u="none" strike="noStrike" cap="none" normalizeH="0" baseline="0" dirty="0" smtClean="0">
              <a:ln>
                <a:noFill/>
              </a:ln>
              <a:solidFill>
                <a:schemeClr val="tx1"/>
              </a:solidFill>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701104"/>
            <a:ext cx="1832990" cy="22010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9349" y="3718007"/>
            <a:ext cx="3101971" cy="22010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251520" y="4201454"/>
            <a:ext cx="3528392" cy="1200329"/>
          </a:xfrm>
          <a:prstGeom prst="rect">
            <a:avLst/>
          </a:prstGeom>
          <a:noFill/>
        </p:spPr>
        <p:txBody>
          <a:bodyPr wrap="square" rtlCol="0">
            <a:spAutoFit/>
          </a:bodyPr>
          <a:lstStyle/>
          <a:p>
            <a:r>
              <a:rPr lang="ru-RU" dirty="0" smtClean="0"/>
              <a:t>Для размещения видео в </a:t>
            </a:r>
            <a:r>
              <a:rPr lang="ru-RU" altLang="ru-RU" b="1" i="0" dirty="0" err="1" smtClean="0">
                <a:solidFill>
                  <a:srgbClr val="252525"/>
                </a:solidFill>
              </a:rPr>
              <a:t>YouTube</a:t>
            </a:r>
            <a:r>
              <a:rPr lang="ru-RU" altLang="ru-RU" i="0" dirty="0" smtClean="0">
                <a:solidFill>
                  <a:srgbClr val="252525"/>
                </a:solidFill>
              </a:rPr>
              <a:t> </a:t>
            </a:r>
            <a:r>
              <a:rPr lang="ru-RU" dirty="0" smtClean="0"/>
              <a:t>зарегистрированный пользователь должен создать свой видеоканал.</a:t>
            </a:r>
            <a:endParaRPr lang="ru-RU" dirty="0"/>
          </a:p>
        </p:txBody>
      </p:sp>
    </p:spTree>
    <p:extLst>
      <p:ext uri="{BB962C8B-B14F-4D97-AF65-F5344CB8AC3E}">
        <p14:creationId xmlns:p14="http://schemas.microsoft.com/office/powerpoint/2010/main" val="3525977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6642" y="188641"/>
            <a:ext cx="8174732" cy="648072"/>
          </a:xfrm>
        </p:spPr>
        <p:txBody>
          <a:bodyPr>
            <a:normAutofit/>
          </a:bodyPr>
          <a:lstStyle/>
          <a:p>
            <a:pPr lvl="0" algn="ctr">
              <a:spcBef>
                <a:spcPct val="20000"/>
              </a:spcBef>
              <a:buClr>
                <a:srgbClr val="F0A22E"/>
              </a:buClr>
              <a:buSzPct val="70000"/>
            </a:pPr>
            <a:r>
              <a:rPr lang="ru-RU" sz="3200" b="1" cap="none" dirty="0" smtClean="0">
                <a:effectLst/>
                <a:latin typeface="Franklin Gothic Book"/>
                <a:ea typeface="+mn-ea"/>
                <a:cs typeface="+mn-cs"/>
              </a:rPr>
              <a:t>Результаты решения задачи 1</a:t>
            </a:r>
            <a:endParaRPr lang="ru-RU" sz="3200" b="1" cap="none" dirty="0">
              <a:effectLst/>
              <a:latin typeface="Franklin Gothic Book"/>
              <a:ea typeface="+mn-ea"/>
              <a:cs typeface="+mn-cs"/>
            </a:endParaRPr>
          </a:p>
        </p:txBody>
      </p:sp>
      <p:sp>
        <p:nvSpPr>
          <p:cNvPr id="4" name="Номер слайда 3"/>
          <p:cNvSpPr>
            <a:spLocks noGrp="1"/>
          </p:cNvSpPr>
          <p:nvPr>
            <p:ph type="sldNum" sz="quarter" idx="12"/>
          </p:nvPr>
        </p:nvSpPr>
        <p:spPr/>
        <p:txBody>
          <a:bodyPr/>
          <a:lstStyle/>
          <a:p>
            <a:pPr>
              <a:defRPr/>
            </a:pPr>
            <a:fld id="{D702BFE9-ABCF-44F0-95C1-EB3D64E5F6EF}" type="slidenum">
              <a:rPr lang="ru-RU" smtClean="0"/>
              <a:pPr>
                <a:defRPr/>
              </a:pPr>
              <a:t>7</a:t>
            </a:fld>
            <a:endParaRPr lang="ru-RU"/>
          </a:p>
        </p:txBody>
      </p:sp>
      <p:grpSp>
        <p:nvGrpSpPr>
          <p:cNvPr id="17" name="Группа 16"/>
          <p:cNvGrpSpPr/>
          <p:nvPr/>
        </p:nvGrpSpPr>
        <p:grpSpPr>
          <a:xfrm>
            <a:off x="395536" y="976251"/>
            <a:ext cx="8293391" cy="1846840"/>
            <a:chOff x="561435" y="1268760"/>
            <a:chExt cx="8293391" cy="1846840"/>
          </a:xfrm>
        </p:grpSpPr>
        <p:sp>
          <p:nvSpPr>
            <p:cNvPr id="5" name="TextBox 4"/>
            <p:cNvSpPr txBox="1"/>
            <p:nvPr/>
          </p:nvSpPr>
          <p:spPr>
            <a:xfrm>
              <a:off x="2771800" y="1268760"/>
              <a:ext cx="3600400" cy="646331"/>
            </a:xfrm>
            <a:prstGeom prst="rect">
              <a:avLst/>
            </a:prstGeom>
            <a:solidFill>
              <a:srgbClr val="FFFF00"/>
            </a:solidFill>
            <a:ln w="38100">
              <a:solidFill>
                <a:schemeClr val="accent1">
                  <a:lumMod val="75000"/>
                </a:schemeClr>
              </a:solidFill>
            </a:ln>
          </p:spPr>
          <p:txBody>
            <a:bodyPr wrap="square" rtlCol="0">
              <a:spAutoFit/>
            </a:bodyPr>
            <a:lstStyle/>
            <a:p>
              <a:pPr algn="ctr"/>
              <a:r>
                <a:rPr lang="ru-RU" i="0" dirty="0" smtClean="0"/>
                <a:t>Монетизация видеороликов, загруженных на канал </a:t>
              </a:r>
              <a:r>
                <a:rPr lang="ru-RU" altLang="ru-RU" b="1" i="0" dirty="0" err="1">
                  <a:solidFill>
                    <a:srgbClr val="252525"/>
                  </a:solidFill>
                </a:rPr>
                <a:t>YouTube</a:t>
              </a:r>
              <a:endParaRPr lang="ru-RU" dirty="0"/>
            </a:p>
          </p:txBody>
        </p:sp>
        <p:sp>
          <p:nvSpPr>
            <p:cNvPr id="7" name="TextBox 6"/>
            <p:cNvSpPr txBox="1"/>
            <p:nvPr/>
          </p:nvSpPr>
          <p:spPr>
            <a:xfrm>
              <a:off x="561435" y="2192270"/>
              <a:ext cx="3744415" cy="923330"/>
            </a:xfrm>
            <a:prstGeom prst="rect">
              <a:avLst/>
            </a:prstGeom>
            <a:solidFill>
              <a:srgbClr val="FFFF00"/>
            </a:solidFill>
            <a:ln w="28575">
              <a:solidFill>
                <a:srgbClr val="0070C0"/>
              </a:solidFill>
            </a:ln>
          </p:spPr>
          <p:txBody>
            <a:bodyPr wrap="square" rtlCol="0">
              <a:spAutoFit/>
            </a:bodyPr>
            <a:lstStyle/>
            <a:p>
              <a:pPr algn="ctr"/>
              <a:r>
                <a:rPr lang="ru-RU" i="0" dirty="0" smtClean="0"/>
                <a:t>Прямое</a:t>
              </a:r>
              <a:r>
                <a:rPr lang="ru-RU" dirty="0" smtClean="0"/>
                <a:t> </a:t>
              </a:r>
              <a:r>
                <a:rPr lang="ru-RU" i="0" dirty="0" smtClean="0"/>
                <a:t>партнерство</a:t>
              </a:r>
              <a:r>
                <a:rPr lang="ru-RU" dirty="0" smtClean="0"/>
                <a:t> </a:t>
              </a:r>
            </a:p>
            <a:p>
              <a:pPr algn="ctr"/>
              <a:r>
                <a:rPr lang="ru-RU" i="0" dirty="0" smtClean="0"/>
                <a:t>с </a:t>
              </a:r>
              <a:r>
                <a:rPr lang="ru-RU" altLang="ru-RU" b="1" i="0" dirty="0" err="1" smtClean="0">
                  <a:solidFill>
                    <a:srgbClr val="252525"/>
                  </a:solidFill>
                </a:rPr>
                <a:t>YouTube</a:t>
              </a:r>
              <a:r>
                <a:rPr lang="ru-RU" altLang="ru-RU" b="1" i="0" dirty="0" smtClean="0">
                  <a:solidFill>
                    <a:srgbClr val="252525"/>
                  </a:solidFill>
                </a:rPr>
                <a:t> (</a:t>
              </a:r>
              <a:r>
                <a:rPr lang="en-US" altLang="ru-RU" b="1" i="0" dirty="0" smtClean="0">
                  <a:solidFill>
                    <a:srgbClr val="252525"/>
                  </a:solidFill>
                </a:rPr>
                <a:t>Google </a:t>
              </a:r>
              <a:r>
                <a:rPr lang="ru-RU" altLang="ru-RU" b="1" i="0" dirty="0">
                  <a:solidFill>
                    <a:srgbClr val="252525"/>
                  </a:solidFill>
                </a:rPr>
                <a:t>А</a:t>
              </a:r>
              <a:r>
                <a:rPr lang="en-US" altLang="ru-RU" b="1" i="0" dirty="0" err="1" smtClean="0">
                  <a:solidFill>
                    <a:srgbClr val="252525"/>
                  </a:solidFill>
                </a:rPr>
                <a:t>dSense</a:t>
              </a:r>
              <a:r>
                <a:rPr lang="en-US" altLang="ru-RU" b="1" i="0" dirty="0" smtClean="0">
                  <a:solidFill>
                    <a:srgbClr val="252525"/>
                  </a:solidFill>
                </a:rPr>
                <a:t> – </a:t>
              </a:r>
              <a:r>
                <a:rPr lang="ru-RU" altLang="ru-RU" i="0" dirty="0" smtClean="0">
                  <a:solidFill>
                    <a:srgbClr val="252525"/>
                  </a:solidFill>
                </a:rPr>
                <a:t>сервис контекстной рекламы</a:t>
              </a:r>
              <a:r>
                <a:rPr lang="ru-RU" altLang="ru-RU" b="1" i="0" dirty="0" smtClean="0">
                  <a:solidFill>
                    <a:srgbClr val="252525"/>
                  </a:solidFill>
                </a:rPr>
                <a:t>)</a:t>
              </a:r>
              <a:endParaRPr lang="ru-RU" dirty="0"/>
            </a:p>
          </p:txBody>
        </p:sp>
        <p:sp>
          <p:nvSpPr>
            <p:cNvPr id="8" name="TextBox 7"/>
            <p:cNvSpPr txBox="1"/>
            <p:nvPr/>
          </p:nvSpPr>
          <p:spPr>
            <a:xfrm>
              <a:off x="4966394" y="2192271"/>
              <a:ext cx="3888432" cy="646331"/>
            </a:xfrm>
            <a:prstGeom prst="rect">
              <a:avLst/>
            </a:prstGeom>
            <a:solidFill>
              <a:srgbClr val="FFFF00"/>
            </a:solidFill>
            <a:ln w="28575">
              <a:solidFill>
                <a:srgbClr val="0070C0"/>
              </a:solidFill>
            </a:ln>
          </p:spPr>
          <p:txBody>
            <a:bodyPr wrap="square" rtlCol="0">
              <a:spAutoFit/>
            </a:bodyPr>
            <a:lstStyle/>
            <a:p>
              <a:pPr algn="ctr"/>
              <a:r>
                <a:rPr lang="ru-RU" i="0" dirty="0" smtClean="0"/>
                <a:t>Подключение посредника -партнерской медиасети </a:t>
              </a:r>
              <a:r>
                <a:rPr lang="ru-RU" altLang="ru-RU" b="1" i="0" dirty="0" err="1">
                  <a:solidFill>
                    <a:srgbClr val="252525"/>
                  </a:solidFill>
                </a:rPr>
                <a:t>YouTube</a:t>
              </a:r>
              <a:endParaRPr lang="ru-RU" dirty="0"/>
            </a:p>
          </p:txBody>
        </p:sp>
        <p:grpSp>
          <p:nvGrpSpPr>
            <p:cNvPr id="13" name="Группа 12"/>
            <p:cNvGrpSpPr/>
            <p:nvPr/>
          </p:nvGrpSpPr>
          <p:grpSpPr>
            <a:xfrm>
              <a:off x="2433643" y="1591926"/>
              <a:ext cx="338157" cy="600344"/>
              <a:chOff x="2433643" y="1591926"/>
              <a:chExt cx="338157" cy="600344"/>
            </a:xfrm>
          </p:grpSpPr>
          <p:cxnSp>
            <p:nvCxnSpPr>
              <p:cNvPr id="10" name="Прямая соединительная линия 9"/>
              <p:cNvCxnSpPr>
                <a:stCxn id="5" idx="1"/>
              </p:cNvCxnSpPr>
              <p:nvPr/>
            </p:nvCxnSpPr>
            <p:spPr>
              <a:xfrm flipH="1">
                <a:off x="2433643" y="1591926"/>
                <a:ext cx="33815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endCxn id="7" idx="0"/>
              </p:cNvCxnSpPr>
              <p:nvPr/>
            </p:nvCxnSpPr>
            <p:spPr>
              <a:xfrm>
                <a:off x="2433643" y="1591926"/>
                <a:ext cx="0" cy="6003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4" name="Группа 13"/>
            <p:cNvGrpSpPr/>
            <p:nvPr/>
          </p:nvGrpSpPr>
          <p:grpSpPr>
            <a:xfrm flipH="1">
              <a:off x="6372200" y="1591925"/>
              <a:ext cx="540060" cy="600345"/>
              <a:chOff x="2231740" y="1591925"/>
              <a:chExt cx="540060" cy="600345"/>
            </a:xfrm>
          </p:grpSpPr>
          <p:cxnSp>
            <p:nvCxnSpPr>
              <p:cNvPr id="15" name="Прямая соединительная линия 14"/>
              <p:cNvCxnSpPr/>
              <p:nvPr/>
            </p:nvCxnSpPr>
            <p:spPr>
              <a:xfrm flipH="1" flipV="1">
                <a:off x="2231740" y="1591925"/>
                <a:ext cx="540060"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2231740" y="1591926"/>
                <a:ext cx="0" cy="6003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27" name="TextBox 26"/>
              <p:cNvSpPr txBox="1"/>
              <p:nvPr/>
            </p:nvSpPr>
            <p:spPr>
              <a:xfrm>
                <a:off x="118445" y="2996952"/>
                <a:ext cx="4298597" cy="3539430"/>
              </a:xfrm>
              <a:prstGeom prst="rect">
                <a:avLst/>
              </a:prstGeom>
              <a:noFill/>
            </p:spPr>
            <p:txBody>
              <a:bodyPr wrap="square" rtlCol="0">
                <a:spAutoFit/>
              </a:bodyPr>
              <a:lstStyle/>
              <a:p>
                <a:pPr marL="285750" indent="-285750">
                  <a:buFont typeface="Arial" panose="020B0604020202020204" pitchFamily="34" charset="0"/>
                  <a:buChar char="•"/>
                </a:pPr>
                <a:r>
                  <a:rPr lang="ru-RU" sz="1600" i="0" dirty="0" smtClean="0"/>
                  <a:t>Пользователь, который хочет зарабатывать </a:t>
                </a:r>
                <a:r>
                  <a:rPr lang="ru-RU" sz="1600" b="1" i="0" dirty="0" smtClean="0"/>
                  <a:t>на своих </a:t>
                </a:r>
                <a:r>
                  <a:rPr lang="ru-RU" sz="1600" i="0" dirty="0" smtClean="0"/>
                  <a:t>видео.</a:t>
                </a:r>
              </a:p>
              <a:p>
                <a:pPr marL="285750" indent="-285750">
                  <a:buFont typeface="Arial" panose="020B0604020202020204" pitchFamily="34" charset="0"/>
                  <a:buChar char="•"/>
                </a:pPr>
                <a:r>
                  <a:rPr lang="ru-RU" sz="1600" i="0" dirty="0" smtClean="0"/>
                  <a:t>Пользователь зарегистрированный </a:t>
                </a:r>
                <a:r>
                  <a:rPr lang="ru-RU" sz="1600" i="0" dirty="0"/>
                  <a:t>на </a:t>
                </a:r>
                <a:r>
                  <a:rPr lang="en-US" altLang="ru-RU" sz="1600" i="0" dirty="0">
                    <a:solidFill>
                      <a:srgbClr val="252525"/>
                    </a:solidFill>
                  </a:rPr>
                  <a:t>Google </a:t>
                </a:r>
                <a:r>
                  <a:rPr lang="ru-RU" altLang="ru-RU" sz="1600" i="0" dirty="0">
                    <a:solidFill>
                      <a:srgbClr val="252525"/>
                    </a:solidFill>
                  </a:rPr>
                  <a:t>А</a:t>
                </a:r>
                <a:r>
                  <a:rPr lang="en-US" altLang="ru-RU" sz="1600" i="0" dirty="0" err="1" smtClean="0">
                    <a:solidFill>
                      <a:srgbClr val="252525"/>
                    </a:solidFill>
                  </a:rPr>
                  <a:t>dSense</a:t>
                </a:r>
                <a:r>
                  <a:rPr lang="ru-RU" sz="1600" i="0" dirty="0" smtClean="0"/>
                  <a:t>.</a:t>
                </a:r>
              </a:p>
              <a:p>
                <a:pPr marL="285750" indent="-285750">
                  <a:buFont typeface="Arial" panose="020B0604020202020204" pitchFamily="34" charset="0"/>
                  <a:buChar char="•"/>
                </a:pPr>
                <a:r>
                  <a:rPr lang="ru-RU" sz="1600" i="0" dirty="0" smtClean="0"/>
                  <a:t>Пользователь,  </a:t>
                </a:r>
                <a:r>
                  <a:rPr lang="ru-RU" altLang="ru-RU" sz="1600" i="0" dirty="0" smtClean="0">
                    <a:solidFill>
                      <a:srgbClr val="252525"/>
                    </a:solidFill>
                  </a:rPr>
                  <a:t>почтовый адрес которого, указанный в регистрационных данных, подтвержден.</a:t>
                </a:r>
              </a:p>
              <a:p>
                <a:pPr marL="285750" indent="-285750">
                  <a:buFont typeface="Arial" panose="020B0604020202020204" pitchFamily="34" charset="0"/>
                  <a:buChar char="•"/>
                </a:pPr>
                <a:r>
                  <a:rPr lang="ru-RU" sz="1600" i="0" dirty="0" smtClean="0">
                    <a:solidFill>
                      <a:srgbClr val="252525"/>
                    </a:solidFill>
                  </a:rPr>
                  <a:t>Пользователь, который настроил способ выплат (банковские чеки или </a:t>
                </a:r>
                <a:r>
                  <a:rPr lang="en-US" sz="1600" i="0" dirty="0" err="1" smtClean="0">
                    <a:solidFill>
                      <a:srgbClr val="252525"/>
                    </a:solidFill>
                  </a:rPr>
                  <a:t>Rapida</a:t>
                </a:r>
                <a:r>
                  <a:rPr lang="ru-RU" sz="1600" i="0" dirty="0" smtClean="0">
                    <a:solidFill>
                      <a:srgbClr val="252525"/>
                    </a:solidFill>
                  </a:rPr>
                  <a:t>).</a:t>
                </a:r>
                <a:endParaRPr lang="ru-RU" sz="1600" i="0" dirty="0" smtClean="0"/>
              </a:p>
              <a:p>
                <a:pPr marL="285750" indent="-285750">
                  <a:buFont typeface="Arial" panose="020B0604020202020204" pitchFamily="34" charset="0"/>
                  <a:buChar char="•"/>
                </a:pPr>
                <a:r>
                  <a:rPr lang="ru-RU" sz="1600" i="0" dirty="0" smtClean="0"/>
                  <a:t>Пользователь, который накопил за</a:t>
                </a:r>
                <a:r>
                  <a:rPr lang="en-US" sz="1600" i="0" dirty="0" smtClean="0"/>
                  <a:t> </a:t>
                </a:r>
                <a:r>
                  <a:rPr lang="ru-RU" sz="1600" i="0" dirty="0" smtClean="0"/>
                  <a:t> месяц </a:t>
                </a:r>
                <a14:m>
                  <m:oMath xmlns:m="http://schemas.openxmlformats.org/officeDocument/2006/math">
                    <m:r>
                      <a:rPr lang="ru-RU" sz="1600" b="0" i="0" smtClean="0">
                        <a:latin typeface="Cambria Math"/>
                        <a:ea typeface="Cambria Math"/>
                      </a:rPr>
                      <m:t>&gt;100</m:t>
                    </m:r>
                    <m:r>
                      <a:rPr lang="en-US" sz="1600" b="0" i="0" smtClean="0">
                        <a:latin typeface="Cambria Math"/>
                        <a:ea typeface="Cambria Math"/>
                      </a:rPr>
                      <m:t>$</m:t>
                    </m:r>
                  </m:oMath>
                </a14:m>
                <a:r>
                  <a:rPr lang="ru-RU" sz="1600" i="0" dirty="0" smtClean="0"/>
                  <a:t>.</a:t>
                </a:r>
              </a:p>
              <a:p>
                <a:pPr marL="285750" indent="-285750">
                  <a:buFont typeface="Arial" panose="020B0604020202020204" pitchFamily="34" charset="0"/>
                  <a:buChar char="•"/>
                </a:pPr>
                <a:r>
                  <a:rPr lang="ru-RU" sz="1600" i="0" dirty="0" smtClean="0"/>
                  <a:t>Пользователь, который успел обналичить чек в течение 2 месяцев.</a:t>
                </a:r>
                <a:endParaRPr lang="ru-RU" sz="1600" i="0" dirty="0"/>
              </a:p>
            </p:txBody>
          </p:sp>
        </mc:Choice>
        <mc:Fallback xmlns="">
          <p:sp>
            <p:nvSpPr>
              <p:cNvPr id="27" name="TextBox 26"/>
              <p:cNvSpPr txBox="1">
                <a:spLocks noRot="1" noChangeAspect="1" noMove="1" noResize="1" noEditPoints="1" noAdjustHandles="1" noChangeArrowheads="1" noChangeShapeType="1" noTextEdit="1"/>
              </p:cNvSpPr>
              <p:nvPr/>
            </p:nvSpPr>
            <p:spPr>
              <a:xfrm>
                <a:off x="118445" y="2996952"/>
                <a:ext cx="4298597" cy="3539430"/>
              </a:xfrm>
              <a:prstGeom prst="rect">
                <a:avLst/>
              </a:prstGeom>
              <a:blipFill rotWithShape="1">
                <a:blip r:embed="rId3"/>
                <a:stretch>
                  <a:fillRect l="-425" t="-517" r="-1275" b="-1379"/>
                </a:stretch>
              </a:blipFill>
            </p:spPr>
            <p:txBody>
              <a:bodyPr/>
              <a:lstStyle/>
              <a:p>
                <a:r>
                  <a:rPr lang="ru-RU">
                    <a:noFill/>
                  </a:rPr>
                  <a:t> </a:t>
                </a:r>
              </a:p>
            </p:txBody>
          </p:sp>
        </mc:Fallback>
      </mc:AlternateContent>
      <p:pic>
        <p:nvPicPr>
          <p:cNvPr id="5122" name="Picture 2" descr="Список ссылок на самые популярные медиасети YouTube. AnubysBlo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862" t="28469" r="20816" b="4988"/>
          <a:stretch/>
        </p:blipFill>
        <p:spPr bwMode="auto">
          <a:xfrm>
            <a:off x="5508103" y="2636912"/>
            <a:ext cx="2272381" cy="1557684"/>
          </a:xfrm>
          <a:prstGeom prst="rect">
            <a:avLst/>
          </a:prstGeom>
          <a:noFill/>
          <a:extLst>
            <a:ext uri="{909E8E84-426E-40DD-AFC4-6F175D3DCCD1}">
              <a14:hiddenFill xmlns:a14="http://schemas.microsoft.com/office/drawing/2010/main">
                <a:solidFill>
                  <a:srgbClr val="FFFFFF"/>
                </a:solidFill>
              </a14:hiddenFill>
            </a:ext>
          </a:extLst>
        </p:spPr>
      </p:pic>
      <p:sp>
        <p:nvSpPr>
          <p:cNvPr id="28" name="Прямоугольник 27"/>
          <p:cNvSpPr/>
          <p:nvPr/>
        </p:nvSpPr>
        <p:spPr>
          <a:xfrm>
            <a:off x="4571662" y="4581128"/>
            <a:ext cx="4422711" cy="1384995"/>
          </a:xfrm>
          <a:prstGeom prst="rect">
            <a:avLst/>
          </a:prstGeom>
        </p:spPr>
        <p:txBody>
          <a:bodyPr wrap="square">
            <a:spAutoFit/>
          </a:bodyPr>
          <a:lstStyle/>
          <a:p>
            <a:r>
              <a:rPr lang="en-US" sz="1400" i="0" dirty="0" smtClean="0"/>
              <a:t>Socialblade</a:t>
            </a:r>
            <a:r>
              <a:rPr lang="ru-RU" sz="1400" i="0" dirty="0" smtClean="0"/>
              <a:t>     </a:t>
            </a:r>
            <a:r>
              <a:rPr lang="en-US" sz="1400" i="0" dirty="0" smtClean="0"/>
              <a:t>Maker </a:t>
            </a:r>
            <a:r>
              <a:rPr lang="ru-RU" sz="1400" i="0" dirty="0" smtClean="0"/>
              <a:t>    </a:t>
            </a:r>
            <a:r>
              <a:rPr lang="en-US" sz="1400" i="0" dirty="0" smtClean="0"/>
              <a:t>Studios</a:t>
            </a:r>
            <a:r>
              <a:rPr lang="ru-RU" sz="1400" i="0" dirty="0" smtClean="0"/>
              <a:t>     </a:t>
            </a:r>
            <a:r>
              <a:rPr lang="en-US" sz="1400" i="0" dirty="0" smtClean="0"/>
              <a:t>Mnetwork</a:t>
            </a:r>
            <a:endParaRPr lang="en-US" sz="1400" i="0" dirty="0"/>
          </a:p>
          <a:p>
            <a:r>
              <a:rPr lang="en-US" sz="1400" i="0" dirty="0" err="1" smtClean="0"/>
              <a:t>YouPartner</a:t>
            </a:r>
            <a:r>
              <a:rPr lang="ru-RU" sz="1400" i="0" dirty="0" smtClean="0"/>
              <a:t>   </a:t>
            </a:r>
            <a:r>
              <a:rPr lang="en-US" sz="1400" i="0" dirty="0" smtClean="0"/>
              <a:t>WSP</a:t>
            </a:r>
            <a:r>
              <a:rPr lang="ru-RU" sz="1400" i="0" dirty="0" smtClean="0"/>
              <a:t> </a:t>
            </a:r>
            <a:r>
              <a:rPr lang="en-US" sz="1400" i="0" dirty="0" smtClean="0"/>
              <a:t>Fullscreen</a:t>
            </a:r>
            <a:r>
              <a:rPr lang="ru-RU" sz="1400" i="0" dirty="0" smtClean="0"/>
              <a:t> </a:t>
            </a:r>
            <a:r>
              <a:rPr lang="en-US" sz="1400" i="0" dirty="0" smtClean="0"/>
              <a:t>VEVO</a:t>
            </a:r>
            <a:r>
              <a:rPr lang="ru-RU" sz="1400" i="0" dirty="0" smtClean="0"/>
              <a:t> </a:t>
            </a:r>
            <a:r>
              <a:rPr lang="en-US" sz="1400" i="0" dirty="0" smtClean="0"/>
              <a:t>Revision3</a:t>
            </a:r>
            <a:r>
              <a:rPr lang="ru-RU" sz="1400" i="0" dirty="0" smtClean="0"/>
              <a:t> </a:t>
            </a:r>
            <a:r>
              <a:rPr lang="en-US" sz="1400" i="0" dirty="0" smtClean="0"/>
              <a:t>Rightscom.ru</a:t>
            </a:r>
            <a:r>
              <a:rPr lang="ru-RU" sz="1400" i="0" dirty="0" smtClean="0"/>
              <a:t> </a:t>
            </a:r>
            <a:r>
              <a:rPr lang="en-US" sz="1400" i="0" dirty="0" smtClean="0"/>
              <a:t>Machinima</a:t>
            </a:r>
            <a:r>
              <a:rPr lang="ru-RU" sz="1400" i="0" dirty="0" smtClean="0"/>
              <a:t> </a:t>
            </a:r>
            <a:r>
              <a:rPr lang="en-US" sz="1400" i="0" dirty="0" smtClean="0"/>
              <a:t>TGN</a:t>
            </a:r>
            <a:r>
              <a:rPr lang="ru-RU" sz="1400" i="0" dirty="0" smtClean="0"/>
              <a:t>  </a:t>
            </a:r>
            <a:r>
              <a:rPr lang="en-US" sz="1400" i="0" dirty="0" smtClean="0"/>
              <a:t>IGN</a:t>
            </a:r>
            <a:r>
              <a:rPr lang="ru-RU" sz="1400" i="0" dirty="0" smtClean="0"/>
              <a:t>  </a:t>
            </a:r>
            <a:r>
              <a:rPr lang="en-US" sz="1400" i="0" dirty="0" smtClean="0"/>
              <a:t>stylehaul</a:t>
            </a:r>
            <a:r>
              <a:rPr lang="ru-RU" sz="1400" i="0" dirty="0" smtClean="0"/>
              <a:t> </a:t>
            </a:r>
            <a:r>
              <a:rPr lang="en-US" sz="1400" i="0" dirty="0" smtClean="0"/>
              <a:t>TopBeautyBlog</a:t>
            </a:r>
            <a:r>
              <a:rPr lang="ru-RU" sz="1400" i="0" dirty="0" smtClean="0"/>
              <a:t> </a:t>
            </a:r>
            <a:r>
              <a:rPr lang="en-US" sz="1400" i="0" dirty="0" smtClean="0"/>
              <a:t>VidCastLLC</a:t>
            </a:r>
            <a:r>
              <a:rPr lang="ru-RU" sz="1400" i="0" dirty="0" smtClean="0"/>
              <a:t>  </a:t>
            </a:r>
            <a:r>
              <a:rPr lang="en-US" sz="1400" i="0" dirty="0" smtClean="0"/>
              <a:t>VidFairLLC</a:t>
            </a:r>
            <a:r>
              <a:rPr lang="ru-RU" sz="1400" i="0" dirty="0" smtClean="0"/>
              <a:t>  </a:t>
            </a:r>
            <a:r>
              <a:rPr lang="en-US" sz="1400" i="0" dirty="0" smtClean="0"/>
              <a:t>WMG</a:t>
            </a:r>
            <a:r>
              <a:rPr lang="ru-RU" sz="1400" i="0" dirty="0" smtClean="0"/>
              <a:t> </a:t>
            </a:r>
            <a:r>
              <a:rPr lang="en-US" sz="1400" i="0" dirty="0" smtClean="0"/>
              <a:t>Buzzmyvideos</a:t>
            </a:r>
            <a:r>
              <a:rPr lang="ru-RU" sz="1400" i="0" dirty="0" smtClean="0"/>
              <a:t> </a:t>
            </a:r>
            <a:r>
              <a:rPr lang="en-US" sz="1400" i="0" dirty="0" smtClean="0"/>
              <a:t>PixelEnemy</a:t>
            </a:r>
            <a:r>
              <a:rPr lang="ru-RU" sz="1400" i="0" dirty="0" smtClean="0"/>
              <a:t> </a:t>
            </a:r>
            <a:r>
              <a:rPr lang="en-US" sz="1400" i="0" dirty="0" smtClean="0"/>
              <a:t>ELLO</a:t>
            </a:r>
            <a:r>
              <a:rPr lang="ru-RU" sz="1400" i="0" dirty="0" smtClean="0"/>
              <a:t> </a:t>
            </a:r>
            <a:r>
              <a:rPr lang="en-US" sz="1400" i="0" dirty="0" smtClean="0"/>
              <a:t>Xdigital</a:t>
            </a:r>
            <a:r>
              <a:rPr lang="ru-RU" sz="1400" i="0" dirty="0" smtClean="0"/>
              <a:t>  </a:t>
            </a:r>
            <a:r>
              <a:rPr lang="en-US" sz="1400" i="0" dirty="0" smtClean="0"/>
              <a:t>Quizgroup</a:t>
            </a:r>
            <a:r>
              <a:rPr lang="ru-RU" sz="1400" i="0" dirty="0" smtClean="0"/>
              <a:t> </a:t>
            </a:r>
            <a:r>
              <a:rPr lang="en-US" sz="1400" i="0" dirty="0" smtClean="0"/>
              <a:t>BentPixels</a:t>
            </a:r>
            <a:r>
              <a:rPr lang="ru-RU" sz="1400" i="0" dirty="0" smtClean="0"/>
              <a:t> </a:t>
            </a:r>
            <a:r>
              <a:rPr lang="en-US" sz="1400" i="0" dirty="0" smtClean="0"/>
              <a:t>Air</a:t>
            </a:r>
            <a:r>
              <a:rPr lang="ru-RU" sz="1400" i="0" dirty="0" smtClean="0"/>
              <a:t>   </a:t>
            </a:r>
            <a:r>
              <a:rPr lang="en-US" sz="1400" i="0" dirty="0" smtClean="0"/>
              <a:t>Smman.ru</a:t>
            </a:r>
            <a:endParaRPr lang="en-US" sz="1400" i="0" dirty="0"/>
          </a:p>
        </p:txBody>
      </p:sp>
    </p:spTree>
    <p:extLst>
      <p:ext uri="{BB962C8B-B14F-4D97-AF65-F5344CB8AC3E}">
        <p14:creationId xmlns:p14="http://schemas.microsoft.com/office/powerpoint/2010/main" val="602834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8</a:t>
            </a:fld>
            <a:endParaRPr lang="ru-RU">
              <a:solidFill>
                <a:prstClr val="black">
                  <a:tint val="75000"/>
                </a:prstClr>
              </a:solidFill>
            </a:endParaRPr>
          </a:p>
        </p:txBody>
      </p:sp>
      <p:sp>
        <p:nvSpPr>
          <p:cNvPr id="5" name="Заголовок 1"/>
          <p:cNvSpPr>
            <a:spLocks noGrp="1"/>
          </p:cNvSpPr>
          <p:nvPr>
            <p:ph type="title"/>
          </p:nvPr>
        </p:nvSpPr>
        <p:spPr>
          <a:xfrm>
            <a:off x="611560" y="188640"/>
            <a:ext cx="7886700" cy="615602"/>
          </a:xfrm>
        </p:spPr>
        <p:txBody>
          <a:bodyPr>
            <a:normAutofit/>
          </a:bodyPr>
          <a:lstStyle/>
          <a:p>
            <a:pPr lvl="0" algn="ctr">
              <a:spcBef>
                <a:spcPct val="20000"/>
              </a:spcBef>
              <a:buClr>
                <a:srgbClr val="F0A22E"/>
              </a:buClr>
              <a:buSzPct val="70000"/>
            </a:pPr>
            <a:r>
              <a:rPr lang="ru-RU" sz="3200" b="1" cap="none" dirty="0" smtClean="0">
                <a:effectLst/>
                <a:latin typeface="Franklin Gothic Book"/>
                <a:ea typeface="+mn-ea"/>
                <a:cs typeface="+mn-cs"/>
              </a:rPr>
              <a:t>Результаты решения задачи 1</a:t>
            </a:r>
            <a:endParaRPr lang="ru-RU" sz="3200" b="1" cap="none" dirty="0">
              <a:effectLst/>
              <a:latin typeface="Franklin Gothic Book"/>
              <a:ea typeface="+mn-ea"/>
              <a:cs typeface="+mn-cs"/>
            </a:endParaRPr>
          </a:p>
        </p:txBody>
      </p:sp>
      <p:pic>
        <p:nvPicPr>
          <p:cNvPr id="1034"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28464" t="27114" r="24168" b="30220"/>
          <a:stretch/>
        </p:blipFill>
        <p:spPr bwMode="auto">
          <a:xfrm>
            <a:off x="0" y="1049532"/>
            <a:ext cx="9175141" cy="5331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774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1"/>
            <a:ext cx="8335838" cy="1008112"/>
          </a:xfrm>
        </p:spPr>
        <p:txBody>
          <a:bodyPr>
            <a:normAutofit/>
          </a:bodyPr>
          <a:lstStyle/>
          <a:p>
            <a:pPr marL="514350" lvl="0" indent="-514350" algn="ctr">
              <a:spcBef>
                <a:spcPct val="20000"/>
              </a:spcBef>
            </a:pPr>
            <a:r>
              <a:rPr lang="ru-RU" sz="3200" b="1" cap="none" dirty="0" smtClean="0">
                <a:effectLst/>
                <a:latin typeface="Franklin Gothic Book"/>
                <a:ea typeface="+mn-ea"/>
                <a:cs typeface="+mn-cs"/>
              </a:rPr>
              <a:t>Результаты решения задачи 2</a:t>
            </a:r>
            <a:endParaRPr lang="ru-RU" b="1" dirty="0"/>
          </a:p>
        </p:txBody>
      </p:sp>
      <p:sp>
        <p:nvSpPr>
          <p:cNvPr id="3" name="Объект 2"/>
          <p:cNvSpPr>
            <a:spLocks noGrp="1"/>
          </p:cNvSpPr>
          <p:nvPr>
            <p:ph idx="1"/>
          </p:nvPr>
        </p:nvSpPr>
        <p:spPr>
          <a:xfrm>
            <a:off x="458181" y="1084407"/>
            <a:ext cx="8515672" cy="4525962"/>
          </a:xfrm>
        </p:spPr>
        <p:txBody>
          <a:bodyPr>
            <a:noAutofit/>
          </a:bodyPr>
          <a:lstStyle/>
          <a:p>
            <a:pPr marL="0" indent="0" algn="just">
              <a:buNone/>
            </a:pPr>
            <a:r>
              <a:rPr lang="ru-RU" sz="2000" dirty="0" smtClean="0"/>
              <a:t>Идея создания коллекции образовательных видеороликов </a:t>
            </a:r>
            <a:r>
              <a:rPr lang="en-US" sz="2000" b="1" dirty="0" smtClean="0"/>
              <a:t>“</a:t>
            </a:r>
            <a:r>
              <a:rPr lang="ru-RU" sz="2000" b="1" dirty="0"/>
              <a:t>С</a:t>
            </a:r>
            <a:r>
              <a:rPr lang="ru-RU" sz="2000" b="1" dirty="0" smtClean="0"/>
              <a:t> чистого листа</a:t>
            </a:r>
            <a:r>
              <a:rPr lang="en-US" sz="2000" b="1" dirty="0" smtClean="0"/>
              <a:t>”</a:t>
            </a:r>
            <a:r>
              <a:rPr lang="ru-RU" sz="2000" b="1" dirty="0" smtClean="0"/>
              <a:t> </a:t>
            </a:r>
            <a:r>
              <a:rPr lang="ru-RU" sz="2000" dirty="0" smtClean="0"/>
              <a:t>была предложена нам руководителем кружка по экспериментальной математике. В коллекцию собраны видеоролики, рассказывающие об </a:t>
            </a:r>
            <a:r>
              <a:rPr lang="ru-RU" sz="2000" b="1" dirty="0" smtClean="0"/>
              <a:t>оригами</a:t>
            </a:r>
            <a:r>
              <a:rPr lang="ru-RU" sz="2000" dirty="0" smtClean="0"/>
              <a:t> (как об искусстве и методе решения задач) и </a:t>
            </a:r>
            <a:r>
              <a:rPr lang="ru-RU" sz="2000" b="1" dirty="0" smtClean="0"/>
              <a:t>о разрезании и складывании фигур</a:t>
            </a:r>
            <a:r>
              <a:rPr lang="ru-RU" sz="2000" dirty="0" smtClean="0"/>
              <a:t> из </a:t>
            </a:r>
            <a:r>
              <a:rPr lang="ru-RU" sz="2000" dirty="0"/>
              <a:t>листа </a:t>
            </a:r>
            <a:r>
              <a:rPr lang="ru-RU" sz="2000" dirty="0" smtClean="0"/>
              <a:t>бумаги формата </a:t>
            </a:r>
            <a:r>
              <a:rPr lang="ru-RU" sz="2000" dirty="0"/>
              <a:t>А4.</a:t>
            </a:r>
            <a:endParaRPr lang="ru-RU" sz="2000" dirty="0" smtClean="0"/>
          </a:p>
          <a:p>
            <a:pPr marL="0" indent="0" algn="just">
              <a:buNone/>
            </a:pPr>
            <a:r>
              <a:rPr lang="ru-RU" sz="2000" dirty="0" smtClean="0"/>
              <a:t>Таким образом, сюжет </a:t>
            </a:r>
            <a:r>
              <a:rPr lang="ru-RU" sz="2000" dirty="0"/>
              <a:t>каждого </a:t>
            </a:r>
            <a:r>
              <a:rPr lang="ru-RU" sz="2000" dirty="0" smtClean="0"/>
              <a:t>ролика разворачивается вокруг чистого листа бумаги. Это объясняет название.</a:t>
            </a:r>
          </a:p>
          <a:p>
            <a:pPr marL="0" indent="0">
              <a:buNone/>
            </a:pPr>
            <a:endParaRPr lang="ru-RU" sz="2000" dirty="0" smtClean="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28" t="62134" r="48069" b="15851"/>
          <a:stretch/>
        </p:blipFill>
        <p:spPr bwMode="auto">
          <a:xfrm>
            <a:off x="1087218" y="3429000"/>
            <a:ext cx="6984776" cy="312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934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7604</TotalTime>
  <Words>2821</Words>
  <Application>Microsoft Office PowerPoint</Application>
  <PresentationFormat>Экран (4:3)</PresentationFormat>
  <Paragraphs>298</Paragraphs>
  <Slides>32</Slides>
  <Notes>17</Notes>
  <HiddenSlides>5</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 Номинация «Финансовая математика»  Тема:  «От чистого листа к бизнес-проекту»</vt:lpstr>
      <vt:lpstr>Презентация PowerPoint</vt:lpstr>
      <vt:lpstr>Проблема исследования</vt:lpstr>
      <vt:lpstr>Презентация PowerPoint</vt:lpstr>
      <vt:lpstr>Задачи исследования</vt:lpstr>
      <vt:lpstr>Результаты решения задачи 1</vt:lpstr>
      <vt:lpstr>Результаты решения задачи 1</vt:lpstr>
      <vt:lpstr>Результаты решения задачи 1</vt:lpstr>
      <vt:lpstr>Результаты решения задачи 2</vt:lpstr>
      <vt:lpstr>Коллекция видеороликов «С чистого листа» </vt:lpstr>
      <vt:lpstr>Наши секреты создания популярных  образовательных видеороликов</vt:lpstr>
      <vt:lpstr>Пробная монетизация первых роликов коллекции «С чистого листа»</vt:lpstr>
      <vt:lpstr>Менеджер видео</vt:lpstr>
      <vt:lpstr>Статистические данные мониторинга коммерческих просмотров</vt:lpstr>
      <vt:lpstr>Статистические данные мониторинга  за последний месяц</vt:lpstr>
      <vt:lpstr>Результаты решения задачи 3</vt:lpstr>
      <vt:lpstr>Чистый доход  k=N/1000∙z∙(1-p/100) где k – чистый доход за месяц N - количество коммерческих просмотров ролика; Z - цена рекламы за 1000 просмотров; p – комиссия медиа сети, %.  11≤ N ≤181 </vt:lpstr>
      <vt:lpstr>Презентация PowerPoint</vt:lpstr>
      <vt:lpstr>Презентация PowerPoint</vt:lpstr>
      <vt:lpstr>Презентация PowerPoint</vt:lpstr>
      <vt:lpstr>Презентация PowerPoint</vt:lpstr>
      <vt:lpstr>Результаты решения задачи 3</vt:lpstr>
      <vt:lpstr>Презентация PowerPoint</vt:lpstr>
      <vt:lpstr>Результаты решения задачи 4</vt:lpstr>
      <vt:lpstr>Анализ целевого рынка</vt:lpstr>
      <vt:lpstr>Маркетинговый план</vt:lpstr>
      <vt:lpstr>Маркетинговый план</vt:lpstr>
      <vt:lpstr>Презентация PowerPoint</vt:lpstr>
      <vt:lpstr>Выводы</vt:lpstr>
      <vt:lpstr>Список используемых источников</vt:lpstr>
      <vt:lpstr>Спасибо за внимание!</vt:lpstr>
      <vt:lpstr>Глоссарий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Дроздова</dc:creator>
  <cp:lastModifiedBy>Павлова Мария Александровна</cp:lastModifiedBy>
  <cp:revision>459</cp:revision>
  <cp:lastPrinted>1601-01-01T00:00:00Z</cp:lastPrinted>
  <dcterms:created xsi:type="dcterms:W3CDTF">1601-01-01T00:00:00Z</dcterms:created>
  <dcterms:modified xsi:type="dcterms:W3CDTF">2016-04-25T13:20:16Z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