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56" r:id="rId2"/>
    <p:sldId id="338" r:id="rId3"/>
    <p:sldId id="319" r:id="rId4"/>
    <p:sldId id="320" r:id="rId5"/>
    <p:sldId id="292" r:id="rId6"/>
    <p:sldId id="339" r:id="rId7"/>
    <p:sldId id="330" r:id="rId8"/>
    <p:sldId id="322" r:id="rId9"/>
    <p:sldId id="261" r:id="rId10"/>
    <p:sldId id="340" r:id="rId11"/>
    <p:sldId id="341" r:id="rId12"/>
    <p:sldId id="263" r:id="rId13"/>
    <p:sldId id="355" r:id="rId14"/>
    <p:sldId id="342" r:id="rId15"/>
    <p:sldId id="325" r:id="rId16"/>
    <p:sldId id="332" r:id="rId17"/>
    <p:sldId id="334" r:id="rId18"/>
    <p:sldId id="336" r:id="rId19"/>
    <p:sldId id="304" r:id="rId20"/>
    <p:sldId id="34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97" autoAdjust="0"/>
    <p:restoredTop sz="86410" autoAdjust="0"/>
  </p:normalViewPr>
  <p:slideViewPr>
    <p:cSldViewPr>
      <p:cViewPr>
        <p:scale>
          <a:sx n="90" d="100"/>
          <a:sy n="90" d="100"/>
        </p:scale>
        <p:origin x="-528" y="-3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DC11BF-DFC2-4D67-B354-01DBCC79DB72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C1023B-1FB6-4962-8E12-24EB30E510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136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В курсе физики 7 класса мы познакомились с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явлением гравитации.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Оно заключается во взаимной притяжении всех тел во Вселенной. </a:t>
            </a:r>
            <a:r>
              <a:rPr lang="ru-RU" dirty="0" smtClean="0"/>
              <a:t>Нам сказали, что</a:t>
            </a:r>
            <a:r>
              <a:rPr lang="ru-RU" baseline="0" dirty="0" smtClean="0"/>
              <a:t> это одно из самых загадочных физических явлений. Несмотря на то, что оно интересует ученых с самого зарождения науки, до сих пор объяснить его полностью не удалось. Вклад в развитие научных представлений об этом явлении внесли такие известные ученые как Иоганн Кеплер, 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Эдмунд Галлей, Исаак Ньютон, Альберт Эйнштейн.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Этим явлением: обусловлены движения космических тел по их орбитам и изменения орбит (например, недавно шведские ученые доказали, что в солнечной системе появилось</a:t>
            </a:r>
            <a:r>
              <a:rPr lang="ru-RU" baseline="0" dirty="0" smtClean="0">
                <a:latin typeface="Arial" pitchFamily="34" charset="0"/>
                <a:cs typeface="Arial" pitchFamily="34" charset="0"/>
              </a:rPr>
              <a:t> неизвестное тело, которое предположительно попало в поле гравитации Солнца из другой системы)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; объясняется падение метеоритов (таких как Тунгусский или Челябинский); пользуются ученые для запуска ракет и искусственных спутников (например,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ExoMars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baseline="0" dirty="0" smtClean="0">
                <a:latin typeface="Arial" pitchFamily="34" charset="0"/>
                <a:cs typeface="Arial" pitchFamily="34" charset="0"/>
              </a:rPr>
              <a:t> который был запущен в марте этого года для изучения Марса)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1023B-1FB6-4962-8E12-24EB30E5105C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348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Уточним </a:t>
            </a:r>
            <a:r>
              <a:rPr lang="ru-RU" baseline="0" dirty="0" smtClean="0"/>
              <a:t>основные понятия… Далее читать со слайда определения ГМТ и траектории.</a:t>
            </a:r>
          </a:p>
          <a:p>
            <a:r>
              <a:rPr lang="ru-RU" baseline="0" dirty="0" smtClean="0"/>
              <a:t>Будем считать, что траектория кривая, лежащая в плоскости, которую задают центры масс космических тел.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1023B-1FB6-4962-8E12-24EB30E5105C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510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решения</a:t>
            </a:r>
            <a:r>
              <a:rPr lang="ru-RU" baseline="0" dirty="0" smtClean="0"/>
              <a:t> задачи необходимо было разобраться и с понятием расстояние от точки до окружности.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С понятием расстояния мы знакомились в курсах математики и физики. Они приведены на слайде. Можно прочитать. </a:t>
            </a:r>
            <a:r>
              <a:rPr lang="ru-RU" sz="1200" b="1" dirty="0" smtClean="0"/>
              <a:t>Понятие расстояния от точки до …, введенные в школьном курсе математики:</a:t>
            </a:r>
            <a:endParaRPr lang="en-US" sz="1200" b="1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/>
              <a:t>Понятие расстояния  между пунктами в школьном курсе физики: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1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1023B-1FB6-4962-8E12-24EB30E5105C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0733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Опираясь на определение</a:t>
            </a:r>
            <a:r>
              <a:rPr lang="ru-RU" baseline="0" dirty="0" smtClean="0"/>
              <a:t> понятия из курса физики мы решили искать место на окружности (точку В), приход в которое будет соответствовать наименьшему пути из пункта А. На слайде представлен компьютерный эксперимент и сделанные нами выводы. Оказалось, что определение не зависит от того, где располагается точка А (внутри или вне окружности). Прочитать третье определение. Сходные определения, но учитывающие взаимное расположение точки и окружности мы нашли в Интернет.</a:t>
            </a:r>
            <a:endParaRPr lang="en-US" baseline="0" dirty="0" smtClean="0"/>
          </a:p>
          <a:p>
            <a:r>
              <a:rPr lang="en-US" baseline="0" dirty="0" smtClean="0"/>
              <a:t>// </a:t>
            </a:r>
            <a:r>
              <a:rPr lang="ru-RU" baseline="0" dirty="0" smtClean="0"/>
              <a:t>пахать теперь должен как пельмень </a:t>
            </a:r>
            <a:r>
              <a:rPr lang="ru-RU" baseline="0" smtClean="0"/>
              <a:t>видос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1023B-1FB6-4962-8E12-24EB30E5105C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93192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Полученное</a:t>
            </a:r>
            <a:r>
              <a:rPr lang="ru-RU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определение послужило основой для решения второй задачи исследования - с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оздания рабочего динамического листа средствами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GeoGebra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Сначала мы построили произвольную точку, принадлежащую искомой траектории как точку пересечения двух ГМТ. Далее читать со слайда. Использовали этот чертеж для создания собственного инструмента </a:t>
            </a: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GG</a:t>
            </a:r>
            <a:r>
              <a:rPr lang="ru-RU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«Траектория спутника». Продемонстрируем его работу (сделать гиперссылку на файл).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1023B-1FB6-4962-8E12-24EB30E5105C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6123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3 состояла в проведении компьютерных экспериментов: 1) с изменением радиуса пояса</a:t>
            </a:r>
            <a:r>
              <a:rPr lang="ru-RU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астероидов; 2) с изменением взаимного расположения пояса астероидов и естественного спутника планеты. В результате нами были сформулированы две гипотезы: … Читать со слайда.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1023B-1FB6-4962-8E12-24EB30E5105C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7369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подтверждения этих гипотез необходимо было получить аналитические зависимости. Мы начали со сбора данных о том, какими свойствами обладают эллипс и гипербола.</a:t>
            </a:r>
            <a:r>
              <a:rPr lang="ru-RU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В результате мы узнали… Далее читать со слайда.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1023B-1FB6-4962-8E12-24EB30E5105C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590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Читать</a:t>
            </a:r>
            <a:r>
              <a:rPr lang="ru-RU" baseline="0" dirty="0" smtClean="0"/>
              <a:t> со слайда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1023B-1FB6-4962-8E12-24EB30E5105C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1609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Мы</a:t>
            </a:r>
            <a:r>
              <a:rPr lang="ru-RU" baseline="0" dirty="0" smtClean="0"/>
              <a:t> предположили, что центр окружности А (место расположения планеты Фаэтон) и место расположения ее естественного спутника В являются фокусами. Тогда АВ – фокальное расстояние. Тогда по построению точки Х имеем, что … Далее читать со слайда.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1023B-1FB6-4962-8E12-24EB30E5105C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7967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Читать</a:t>
            </a:r>
            <a:r>
              <a:rPr lang="ru-RU" baseline="0" dirty="0" smtClean="0"/>
              <a:t> со слайда.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1023B-1FB6-4962-8E12-24EB30E5105C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443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школе мы</a:t>
            </a:r>
            <a:r>
              <a:rPr lang="ru-RU" baseline="0" dirty="0" smtClean="0"/>
              <a:t> познакомились с </a:t>
            </a:r>
            <a:r>
              <a:rPr lang="ru-RU" baseline="0" dirty="0" err="1" smtClean="0"/>
              <a:t>Ньютоновской</a:t>
            </a:r>
            <a:r>
              <a:rPr lang="ru-RU" baseline="0" dirty="0" smtClean="0"/>
              <a:t> теорией гравитации, которая была впервые опубликована в 1686 году в его книге «Математические начала натуральной философии». С точки зрения этой теории любое тело, обладающее массой создает поле гравитации. Сила притяжения в этом поле определяется массой тел </a:t>
            </a:r>
            <a:r>
              <a:rPr lang="ru-RU" baseline="0" smtClean="0"/>
              <a:t>и расстояни </a:t>
            </a:r>
            <a:r>
              <a:rPr lang="ru-RU" baseline="0" dirty="0" smtClean="0"/>
              <a:t>между ними. Ньютон сформулировал закон всемирного тяготения, который гласит: ….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1023B-1FB6-4962-8E12-24EB30E5105C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68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Теория гравитационного взаимодействия Ньютона и закон всемирного тяготения, в частности, позволил ученым объяснить гравитационное взаимодействие тел в пределах солнечной системы, движущихся с относительно «малыми» скоростями, т.е. скоростями, которые не превышают скорость света.  В частности, были рассчитаны орбиты планет Солнечной системы и их естественных спутников.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1023B-1FB6-4962-8E12-24EB30E5105C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167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Сегодня на основе закона</a:t>
            </a:r>
            <a:r>
              <a:rPr lang="ru-RU" baseline="0" dirty="0" smtClean="0"/>
              <a:t> всемирного тяготения рассчитывают скорости ракет для запуска искусственных спутников земли и космических станций. Космические станции используются для изучения других планет. На слайде показано как рассчитать первую космическую скорость. Скорость, которую необходимо придать ракете для запуска </a:t>
            </a:r>
            <a:r>
              <a:rPr lang="ru-RU" baseline="0" dirty="0" err="1" smtClean="0"/>
              <a:t>орбитальныхных</a:t>
            </a:r>
            <a:r>
              <a:rPr lang="ru-RU" baseline="0" dirty="0" smtClean="0"/>
              <a:t> станций с Земли. На картинке показаны скорости, которые необходимы для запуска межпланетных станций (2 космическая скорость), а также для выхода за пределы солнечной системы (3 космическая скорость).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1023B-1FB6-4962-8E12-24EB30E5105C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959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Часто межпланетные</a:t>
            </a:r>
            <a:r>
              <a:rPr lang="ru-RU" baseline="0" dirty="0" smtClean="0"/>
              <a:t> станции люди запускают для того, чтобы узнать, есть ли другие обитаемые планеты кроме Земли.</a:t>
            </a:r>
          </a:p>
          <a:p>
            <a:r>
              <a:rPr lang="ru-RU" baseline="0" dirty="0" smtClean="0"/>
              <a:t>Далее читать со слайда.</a:t>
            </a:r>
          </a:p>
          <a:p>
            <a:endParaRPr lang="ru-RU" dirty="0" smtClean="0"/>
          </a:p>
          <a:p>
            <a:r>
              <a:rPr lang="en-US" dirty="0" smtClean="0"/>
              <a:t>http://filmlar.ru/video/6YEtMAb5qMg</a:t>
            </a:r>
            <a:r>
              <a:rPr lang="ru-RU" dirty="0" smtClean="0"/>
              <a:t> – видео о Планете</a:t>
            </a:r>
            <a:r>
              <a:rPr lang="ru-RU" baseline="0" dirty="0" smtClean="0"/>
              <a:t> Фаэтон</a:t>
            </a:r>
            <a:r>
              <a:rPr lang="ru-RU" b="1" baseline="0" dirty="0" smtClean="0">
                <a:solidFill>
                  <a:srgbClr val="FF0000"/>
                </a:solidFill>
              </a:rPr>
              <a:t>.</a:t>
            </a:r>
            <a:r>
              <a:rPr lang="en-US" b="1" baseline="0" dirty="0" smtClean="0">
                <a:solidFill>
                  <a:srgbClr val="FF0000"/>
                </a:solidFill>
              </a:rPr>
              <a:t> </a:t>
            </a:r>
            <a:r>
              <a:rPr lang="ru-RU" b="1" baseline="0" dirty="0" smtClean="0">
                <a:solidFill>
                  <a:srgbClr val="FF0000"/>
                </a:solidFill>
              </a:rPr>
              <a:t>Обязательно откройте и посмотрите видео, на защите тоже откроем его и покажем маленький отрывок в движении.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1023B-1FB6-4962-8E12-24EB30E5105C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495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Для изучения остатков погибшей планеты к поясу астероидов – кольцу обломков планеты (диаметром от 1 до 1000 км) с период с 1991 по 2007 годы была</a:t>
            </a:r>
            <a:r>
              <a:rPr lang="ru-RU" sz="1200" baseline="0" dirty="0" smtClean="0"/>
              <a:t> направлена целая серия б</a:t>
            </a:r>
            <a:r>
              <a:rPr lang="ru-RU" sz="1200" dirty="0" smtClean="0"/>
              <a:t>еспилотных аппаратов.</a:t>
            </a:r>
            <a:r>
              <a:rPr lang="ru-RU" sz="1200" baseline="0" dirty="0" smtClean="0"/>
              <a:t> </a:t>
            </a:r>
            <a:r>
              <a:rPr lang="ru-RU" sz="1200" dirty="0" smtClean="0"/>
              <a:t>Данные</a:t>
            </a:r>
            <a:r>
              <a:rPr lang="ru-RU" sz="1200" baseline="0" dirty="0" smtClean="0"/>
              <a:t> об этих и других исследованиях можно найти на официальном сайте </a:t>
            </a:r>
            <a:r>
              <a:rPr lang="ru-RU" dirty="0" smtClean="0"/>
              <a:t>межзвездной миссии </a:t>
            </a:r>
            <a:r>
              <a:rPr lang="ru-RU" dirty="0" err="1" smtClean="0"/>
              <a:t>Voyager</a:t>
            </a:r>
            <a:r>
              <a:rPr lang="ru-RU" baseline="0" dirty="0" smtClean="0"/>
              <a:t> </a:t>
            </a:r>
            <a:r>
              <a:rPr lang="en-US" baseline="0" dirty="0" smtClean="0"/>
              <a:t>NASA.</a:t>
            </a:r>
            <a:r>
              <a:rPr lang="ru-RU" baseline="0" dirty="0" smtClean="0"/>
              <a:t> Изучая материалы этого сайта я заинтересовался тем фактом, что многие из этих станций так и не стали спутниками пояса астероидов.  Пройдя вблизи его, они вышли за пределы солнечной системы. Их траектории представлены на слайде.</a:t>
            </a:r>
            <a:endParaRPr lang="ru-RU" sz="120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1023B-1FB6-4962-8E12-24EB30E5105C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585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Конечно, я</a:t>
            </a:r>
            <a:r>
              <a:rPr lang="ru-RU" baseline="0" dirty="0" smtClean="0"/>
              <a:t> лишь начинаю изучать физику и моих знаний не достаточно для решения проблемы расчета траекторий космических аппаратов, которые могут стать искусственными спутниками загадочной планеты Фаэтон, но мне тоже захотелось заняться этой проблемой. </a:t>
            </a:r>
          </a:p>
          <a:p>
            <a:r>
              <a:rPr lang="ru-RU" baseline="0" dirty="0" smtClean="0"/>
              <a:t>Я решил … Далее читать со слайда цель. Так как я много еще не знаю, то решил сразу упростить себе задачу. Для этого я ввел следующие допущения… Далее читать со слайда допущения. Начать решил с использования методов … Далее читать со слайда методы.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1023B-1FB6-4962-8E12-24EB30E5105C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1300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реализации моего замысла потребовалось решить четыре</a:t>
            </a:r>
            <a:r>
              <a:rPr lang="ru-RU" baseline="0" dirty="0" smtClean="0"/>
              <a:t> задачи. Они представлены на слайде. В соответствии с ними я буду представлять результаты моего исследования.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1023B-1FB6-4962-8E12-24EB30E5105C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811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Переводя</a:t>
            </a:r>
            <a:r>
              <a:rPr lang="ru-RU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на язык геометрии задачу о движении интересующих меня космических тел, я пришел к следующей геометрической задаче … Далее читать со слайда задачу.  Условие </a:t>
            </a:r>
            <a:r>
              <a:rPr lang="ru-RU" sz="12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равноудаленности</a:t>
            </a:r>
            <a:r>
              <a:rPr lang="ru-RU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от окружности и точки я получил из следующих соображений. Искусственный спутник движется равномерно, следовательно равнодействующая гравитационных сил равно нулю. Пусть эти силы имеют противоположную направленность. Подставляем в равенство формулы, выражающие эти силы по Закону всемирного тяготения. Так как мы допустили равенство масс и гравитационных постоянных, то все зависит от расстояний между искусственным спутником и космическими телами. Они должны быть равны, чтобы искусственный спутник не попал в орбиту движения остатков Фаэтона или его естественного спутника.</a:t>
            </a:r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!!!!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Если </a:t>
            </a:r>
            <a:r>
              <a:rPr lang="en-US" b="1" dirty="0" smtClean="0">
                <a:solidFill>
                  <a:srgbClr val="FF0000"/>
                </a:solidFill>
              </a:rPr>
              <a:t>F</a:t>
            </a:r>
            <a:r>
              <a:rPr lang="ru-RU" b="1" dirty="0" smtClean="0">
                <a:solidFill>
                  <a:srgbClr val="FF0000"/>
                </a:solidFill>
              </a:rPr>
              <a:t>ф + </a:t>
            </a:r>
            <a:r>
              <a:rPr lang="en-US" b="1" dirty="0" smtClean="0">
                <a:solidFill>
                  <a:srgbClr val="FF0000"/>
                </a:solidFill>
              </a:rPr>
              <a:t>F</a:t>
            </a:r>
            <a:r>
              <a:rPr lang="ru-RU" b="1" dirty="0" err="1" smtClean="0">
                <a:solidFill>
                  <a:srgbClr val="FF0000"/>
                </a:solidFill>
              </a:rPr>
              <a:t>сп</a:t>
            </a:r>
            <a:r>
              <a:rPr lang="ru-RU" b="1" dirty="0" smtClean="0">
                <a:solidFill>
                  <a:srgbClr val="FF0000"/>
                </a:solidFill>
              </a:rPr>
              <a:t> = 0, тело либо покоится, либо движется по прямой. А траектория – гипербола (зависит от системы отсчета)</a:t>
            </a:r>
          </a:p>
          <a:p>
            <a:endParaRPr lang="ru-RU" sz="1200" b="1" baseline="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1023B-1FB6-4962-8E12-24EB30E5105C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086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voyager.jpl.nasa.gov/" TargetMode="External"/><Relationship Id="rId2" Type="http://schemas.openxmlformats.org/officeDocument/2006/relationships/hyperlink" Target="http://mathhelpplanet.com/static.php?p=giperbola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ebmath.exponenta.ru/bsd/tab/m90.html" TargetMode="External"/><Relationship Id="rId4" Type="http://schemas.openxmlformats.org/officeDocument/2006/relationships/hyperlink" Target="file:///\\yandex.ru\clck\jsredir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1484784"/>
            <a:ext cx="7414592" cy="1470025"/>
          </a:xfrm>
        </p:spPr>
        <p:txBody>
          <a:bodyPr>
            <a:normAutofit fontScale="90000"/>
          </a:bodyPr>
          <a:lstStyle/>
          <a:p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Конкурс «Математика и проектирование»</a:t>
            </a:r>
            <a:b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Номинация: «Математические модели </a:t>
            </a:r>
            <a:b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реальных процессов в природе и обществе»</a:t>
            </a:r>
            <a:b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Тема: «Определение траектории движения спутников»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3501008"/>
            <a:ext cx="7592888" cy="2664296"/>
          </a:xfrm>
        </p:spPr>
        <p:txBody>
          <a:bodyPr>
            <a:normAutofit fontScale="47500" lnSpcReduction="20000"/>
          </a:bodyPr>
          <a:lstStyle/>
          <a:p>
            <a:pPr lvl="0" algn="l" fontAlgn="base">
              <a:spcAft>
                <a:spcPct val="0"/>
              </a:spcAft>
              <a:buClr>
                <a:srgbClr val="3333CC"/>
              </a:buClr>
              <a:buSzPct val="60000"/>
            </a:pPr>
            <a:r>
              <a:rPr lang="ru-RU" sz="29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Выполнил:</a:t>
            </a:r>
          </a:p>
          <a:p>
            <a:pPr lvl="0" algn="l" fontAlgn="base">
              <a:spcAft>
                <a:spcPct val="0"/>
              </a:spcAft>
              <a:buClr>
                <a:srgbClr val="3333CC"/>
              </a:buClr>
              <a:buSzPct val="60000"/>
            </a:pPr>
            <a:r>
              <a:rPr lang="ru-RU" sz="29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ученик </a:t>
            </a:r>
            <a:r>
              <a:rPr lang="ru-RU" sz="29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ru-RU" sz="29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«А» класса </a:t>
            </a:r>
          </a:p>
          <a:p>
            <a:pPr lvl="0" algn="l" fontAlgn="base">
              <a:spcAft>
                <a:spcPct val="0"/>
              </a:spcAft>
              <a:buClr>
                <a:srgbClr val="3333CC"/>
              </a:buClr>
              <a:buSzPct val="60000"/>
            </a:pPr>
            <a:r>
              <a:rPr lang="ru-RU" sz="29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МБОУ МО «г. Архангельск» </a:t>
            </a:r>
          </a:p>
          <a:p>
            <a:pPr lvl="0" algn="l" fontAlgn="base">
              <a:spcAft>
                <a:spcPct val="0"/>
              </a:spcAft>
              <a:buClr>
                <a:srgbClr val="3333CC"/>
              </a:buClr>
              <a:buSzPct val="60000"/>
            </a:pPr>
            <a:r>
              <a:rPr lang="ru-RU" sz="29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«Гимназия № 3 им. К. П. </a:t>
            </a:r>
            <a:r>
              <a:rPr lang="ru-RU" sz="29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Гемп</a:t>
            </a:r>
            <a:r>
              <a:rPr lang="ru-RU" sz="29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  </a:t>
            </a:r>
          </a:p>
          <a:p>
            <a:pPr lvl="0" algn="l" fontAlgn="base">
              <a:spcAft>
                <a:spcPct val="0"/>
              </a:spcAft>
              <a:buClr>
                <a:srgbClr val="3333CC"/>
              </a:buClr>
              <a:buSzPct val="60000"/>
            </a:pPr>
            <a:r>
              <a:rPr lang="ru-RU" sz="29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Кучерин</a:t>
            </a:r>
            <a:r>
              <a:rPr lang="ru-RU" sz="29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Георгий </a:t>
            </a:r>
            <a:r>
              <a:rPr lang="ru-RU" sz="29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Дмитриевич – </a:t>
            </a:r>
            <a:r>
              <a:rPr lang="en-US" sz="2900" b="1" kern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Kucherin</a:t>
            </a:r>
            <a:r>
              <a:rPr lang="en-US" sz="29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kern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Georgiy</a:t>
            </a:r>
            <a:endParaRPr lang="ru-RU" sz="2900" b="1" kern="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 fontAlgn="base">
              <a:spcAft>
                <a:spcPct val="0"/>
              </a:spcAft>
              <a:buClr>
                <a:srgbClr val="3333CC"/>
              </a:buClr>
              <a:buSzPct val="60000"/>
            </a:pPr>
            <a:endParaRPr lang="ru-RU" sz="2900" b="1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 fontAlgn="base">
              <a:spcAft>
                <a:spcPct val="0"/>
              </a:spcAft>
              <a:buClr>
                <a:srgbClr val="3333CC"/>
              </a:buClr>
              <a:buSzPct val="60000"/>
            </a:pPr>
            <a:r>
              <a:rPr lang="ru-RU" sz="29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Научный руководитель</a:t>
            </a:r>
            <a:r>
              <a:rPr lang="ru-RU" sz="29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 algn="l" fontAlgn="base">
              <a:spcAft>
                <a:spcPct val="0"/>
              </a:spcAft>
              <a:buClr>
                <a:srgbClr val="3333CC"/>
              </a:buClr>
              <a:buSzPct val="60000"/>
            </a:pPr>
            <a:r>
              <a:rPr lang="ru-RU" sz="29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Павлова Мария Александровна – </a:t>
            </a:r>
            <a:r>
              <a:rPr lang="en-US" sz="29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Pavlova Maria </a:t>
            </a:r>
            <a:endParaRPr lang="en-US" sz="2900" b="1" kern="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 fontAlgn="base">
              <a:spcAft>
                <a:spcPct val="0"/>
              </a:spcAft>
              <a:buClr>
                <a:srgbClr val="3333CC"/>
              </a:buClr>
              <a:buSzPct val="60000"/>
            </a:pPr>
            <a:r>
              <a:rPr lang="ru-RU" sz="29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</a:t>
            </a:r>
            <a:r>
              <a:rPr lang="ru-RU" sz="29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кружка «Экспериментальная математика» для 7-9 </a:t>
            </a:r>
            <a:r>
              <a:rPr lang="ru-RU" sz="29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классов</a:t>
            </a:r>
            <a:r>
              <a:rPr lang="en-US" sz="29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9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базе ИМИКТ САФУ имени М.В. Ломоносова, </a:t>
            </a:r>
          </a:p>
          <a:p>
            <a:pPr lvl="0" algn="l" fontAlgn="base">
              <a:spcAft>
                <a:spcPct val="0"/>
              </a:spcAft>
              <a:buClr>
                <a:srgbClr val="3333CC"/>
              </a:buClr>
              <a:buSzPct val="60000"/>
            </a:pPr>
            <a:r>
              <a:rPr lang="ru-RU" sz="29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телефон</a:t>
            </a:r>
            <a:r>
              <a:rPr lang="ru-RU" sz="29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+79539380846, </a:t>
            </a:r>
            <a:br>
              <a:rPr lang="ru-RU" sz="29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9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</a:t>
            </a:r>
            <a:r>
              <a:rPr lang="ru-RU" sz="29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ru-RU" sz="29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9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maria070583@mail.ru</a:t>
            </a:r>
            <a:endParaRPr lang="ru-RU" sz="29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1255713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 descr="Изображение 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615" y="369438"/>
            <a:ext cx="1259027" cy="1115346"/>
          </a:xfrm>
          <a:prstGeom prst="rect">
            <a:avLst/>
          </a:prstGeom>
          <a:solidFill>
            <a:srgbClr val="F0A22E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188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489"/>
            <a:ext cx="8229600" cy="792088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решения задачи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107504" y="836712"/>
                <a:ext cx="8856984" cy="6021288"/>
              </a:xfrm>
            </p:spPr>
            <p:txBody>
              <a:bodyPr>
                <a:normAutofit fontScale="40000" lnSpcReduction="20000"/>
              </a:bodyPr>
              <a:lstStyle/>
              <a:p>
                <a:pPr algn="just"/>
                <a:r>
                  <a:rPr lang="ru-RU" sz="6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Задача:</a:t>
                </a:r>
                <a:r>
                  <a:rPr lang="ru-RU" sz="51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51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Найти геометрическое место точек плоскости (траекторию движения искусственного спутника), равноудаленных от окружности (пояса астероидов) и данной точки (естественного спутника).</a:t>
                </a:r>
                <a:endParaRPr lang="en-US" sz="51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endParaRPr lang="ru-RU" sz="44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ru-RU" sz="6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Обоснование: </a:t>
                </a:r>
                <a:r>
                  <a:rPr lang="ru-RU" sz="51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Для того, чтобы искусственный спутник не попал в гравитационное поле пояса астероидов либо естественного спутника, </a:t>
                </a:r>
                <a:r>
                  <a:rPr lang="ru-RU" sz="51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обладающих одинаковыми массами</a:t>
                </a:r>
                <a:r>
                  <a:rPr lang="ru-RU" sz="51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необходимо, чтобы он в каждый момент времени был равноудален от них.</a:t>
                </a:r>
                <a:endParaRPr lang="en-US" sz="51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endParaRPr lang="ru-RU" sz="29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6000" b="1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ru-RU" sz="6000" b="1" i="1" smtClean="0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6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𝑭</m:t>
                            </m:r>
                          </m:e>
                        </m:acc>
                      </m:e>
                      <m:sub>
                        <m:r>
                          <a:rPr lang="ru-RU" sz="6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Фаэтона</m:t>
                        </m:r>
                      </m:sub>
                    </m:sSub>
                    <m:r>
                      <a:rPr lang="ru-RU" sz="6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ru-RU" sz="6000" b="1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ru-RU" sz="6000" b="1" i="1" smtClean="0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6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𝑭</m:t>
                            </m:r>
                          </m:e>
                        </m:acc>
                      </m:e>
                      <m:sub>
                        <m:r>
                          <a:rPr lang="ru-RU" sz="6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спутникаФ</m:t>
                        </m:r>
                      </m:sub>
                    </m:sSub>
                    <m:r>
                      <a:rPr lang="ru-RU" sz="6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60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6000" b="1" i="1" dirty="0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ru-RU" sz="6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e>
                    </m:acc>
                  </m:oMath>
                </a14:m>
                <a:endParaRPr lang="en-US" sz="6000" b="1" dirty="0" smtClean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sz="60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                         </a:t>
                </a:r>
              </a:p>
              <a:p>
                <a:pPr marL="0" indent="0">
                  <a:buNone/>
                </a:pPr>
                <a:r>
                  <a:rPr lang="en-US" sz="60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                                      G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6000" b="1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  <m:sSub>
                          <m:sSubPr>
                            <m:ctrlPr>
                              <a:rPr lang="en-US" sz="6000" b="1" i="1" smtClean="0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ru-RU" sz="6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Ф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ru-RU" sz="6000" b="1" i="1" smtClean="0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6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𝑹</m:t>
                            </m:r>
                          </m:e>
                          <m:sub/>
                          <m:sup>
                            <m:r>
                              <a:rPr lang="en-US" sz="6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sz="60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=</a:t>
                </a:r>
                <a:r>
                  <a:rPr lang="en-US" sz="60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G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6000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6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  <m:sSub>
                          <m:sSubPr>
                            <m:ctrlPr>
                              <a:rPr lang="ru-RU" sz="6000" b="1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ru-RU" sz="6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спутФ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ru-RU" sz="6000" b="1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6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e>
                          <m:sub/>
                          <m:sup>
                            <m:r>
                              <a:rPr lang="en-US" sz="6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</m:den>
                    </m:f>
                  </m:oMath>
                </a14:m>
                <a:endParaRPr lang="en-US" sz="6000" b="1" i="1" dirty="0" smtClean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endParaRPr lang="en-US" sz="6000" b="1" i="1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r>
                  <a:rPr lang="en-US" sz="6000" b="1" i="1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    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6000" b="1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60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𝐌</m:t>
                        </m:r>
                      </m:e>
                      <m:sub>
                        <m:r>
                          <a:rPr lang="ru-RU" sz="60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Ф</m:t>
                        </m:r>
                      </m:sub>
                    </m:sSub>
                    <m:r>
                      <a:rPr lang="ru-RU" sz="6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ru-RU" sz="6000" b="1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6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М</m:t>
                        </m:r>
                      </m:e>
                      <m:sub>
                        <m:r>
                          <a:rPr lang="ru-RU" sz="6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спутФ</m:t>
                        </m:r>
                      </m:sub>
                    </m:sSub>
                    <m:r>
                      <a:rPr lang="en-US" sz="6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en-US" sz="6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𝑹</m:t>
                    </m:r>
                    <m:r>
                      <a:rPr lang="en-US" sz="6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6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𝒓</m:t>
                    </m:r>
                    <m:r>
                      <a:rPr lang="en-US" sz="6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endParaRPr lang="en-US" sz="6000" b="1" i="1" dirty="0" smtClean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endParaRPr lang="en-US" sz="3800" b="1" i="1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endParaRPr lang="ru-RU" sz="3800" b="1" i="1" dirty="0" smtClean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ru-RU" sz="51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где </a:t>
                </a:r>
                <a:r>
                  <a:rPr lang="en-US" sz="6000" b="1" i="1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R </a:t>
                </a:r>
                <a:r>
                  <a:rPr lang="en-US" sz="51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– </a:t>
                </a:r>
                <a:r>
                  <a:rPr lang="ru-RU" sz="51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расстояние от искусственного спутника до останков планеты Фаэтон, </a:t>
                </a:r>
                <a:r>
                  <a:rPr lang="en-US" sz="6000" b="1" i="1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ru-RU" sz="6000" b="1" i="1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51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– расстояние от искусственного спутника до естественного спутника планеты Фаэтон</a:t>
                </a:r>
                <a:r>
                  <a:rPr lang="ru-RU" sz="31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ru-RU" sz="3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504" y="836712"/>
                <a:ext cx="8856984" cy="6021288"/>
              </a:xfrm>
              <a:blipFill rotWithShape="1">
                <a:blip r:embed="rId3"/>
                <a:stretch>
                  <a:fillRect l="-964" t="-1923" r="-688" b="-81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376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5841"/>
            <a:ext cx="9144000" cy="1143000"/>
          </a:xfrm>
        </p:spPr>
        <p:txBody>
          <a:bodyPr>
            <a:noAutofit/>
          </a:bodyPr>
          <a:lstStyle/>
          <a:p>
            <a:pPr algn="l"/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Траектория как геометрическое 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точек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40768"/>
            <a:ext cx="8964488" cy="4896544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Геометрическое место точек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– это множество тех и только тех точек плоскости (или пространства), которые удовлетворяют заданному свойству или набору свойств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[2]</a:t>
            </a:r>
            <a:r>
              <a:rPr lang="ru-RU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Траектория движения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– линия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по которой движется тело в физическом пространстве под влиянием системы действующих на него сил и начальной скорости.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Обоснование: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центры масс всех космических тел по допущению </a:t>
            </a:r>
            <a:r>
              <a:rPr lang="ru-RU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находятся в одной плоскости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вижение искусственного спутника происходит под действием </a:t>
            </a:r>
            <a:r>
              <a:rPr lang="ru-RU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только гравитационных сил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следовательно, путь его движения может рассматриваться как линия плоскости, которая является ГМТ, равноудаленных от окружности и точки.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1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1839"/>
            <a:ext cx="9144000" cy="848889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Поиск обобщенного понятия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расстояния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891316"/>
            <a:ext cx="683666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онятие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расстояния от точки до …,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школьном курсе математики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Расстояние между точками А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измеряется длиной отрезка </a:t>
            </a: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АВ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(рис.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 [2,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81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].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Расстояние от точки до прямой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, не содержащей эту точку, измеряется длиной перпендикуляра, проведенного из этой точки на прямую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(рис.4) [2, с. 81]. </a:t>
            </a:r>
          </a:p>
          <a:p>
            <a:pPr algn="just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/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4" name="Picture 10" descr="C:\Documents and Settings\Admin\Мои документы\YandexDisk\Скриншоты\2016-04-06 22-54-18 Скриншот экран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010">
            <a:off x="7135539" y="2396342"/>
            <a:ext cx="1695450" cy="1476375"/>
          </a:xfrm>
          <a:prstGeom prst="rect">
            <a:avLst/>
          </a:prstGeom>
          <a:noFill/>
        </p:spPr>
      </p:pic>
      <p:pic>
        <p:nvPicPr>
          <p:cNvPr id="1035" name="Picture 11" descr="C:\Documents and Settings\Admin\Мои документы\YandexDisk\Скриншоты\2016-04-06 22-55-47 Скриншот экран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1124744"/>
            <a:ext cx="1466850" cy="685800"/>
          </a:xfrm>
          <a:prstGeom prst="rect">
            <a:avLst/>
          </a:prstGeom>
          <a:noFill/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3" t="35877" r="42823" b="38395"/>
          <a:stretch/>
        </p:blipFill>
        <p:spPr bwMode="auto">
          <a:xfrm>
            <a:off x="7109440" y="4112485"/>
            <a:ext cx="2020000" cy="1309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7504" y="4424246"/>
            <a:ext cx="712879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Понятие расстояния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между пунктами в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школьном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курсе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физики:</a:t>
            </a:r>
          </a:p>
          <a:p>
            <a:pPr algn="just"/>
            <a:endParaRPr lang="ru-RU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Расстоянием между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пунктами А и </a:t>
            </a: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называется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длина наименьшего пути (траектории) с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началом и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концом в этих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точках</a:t>
            </a:r>
            <a:r>
              <a:rPr lang="ru-RU" sz="2400" dirty="0"/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(рис.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3)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8, с. 31]</a:t>
            </a:r>
            <a:r>
              <a:rPr lang="ru-RU" dirty="0" smtClean="0"/>
              <a:t>.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99330" y="1812776"/>
            <a:ext cx="1128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Рисунок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623956" y="3727337"/>
            <a:ext cx="11208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Рисунок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607345" y="5498732"/>
            <a:ext cx="11208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Рисунок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02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2474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Определение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понятия расстояния </a:t>
            </a:r>
            <a:b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точки до окружности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35496" y="1149624"/>
            <a:ext cx="6408712" cy="5184576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alt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Расстоянием от окружности с центром в точке О до точки А, 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лежащей </a:t>
            </a:r>
            <a:r>
              <a:rPr lang="ru-RU" altLang="ru-RU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вне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окружности, является отрезок </a:t>
            </a:r>
            <a:r>
              <a:rPr lang="ru-RU" alt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где </a:t>
            </a:r>
            <a:r>
              <a:rPr lang="ru-RU" alt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- пересечение окружности с отрезком </a:t>
            </a:r>
            <a:r>
              <a:rPr lang="ru-RU" alt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OA</a:t>
            </a:r>
            <a:r>
              <a:rPr lang="en-US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[15]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alt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рис.1)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alt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endParaRPr lang="ru-RU" alt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alt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Расстоянием </a:t>
            </a: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от окружности с центром в точке О до точки А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лежащей </a:t>
            </a:r>
            <a:r>
              <a:rPr lang="ru-RU" altLang="ru-RU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внутри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окружности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является отрезок </a:t>
            </a: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где </a:t>
            </a: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пересечение окружности с отрезком </a:t>
            </a:r>
            <a:r>
              <a:rPr lang="ru-RU" alt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OA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ru-RU" alt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alt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(рис.2</a:t>
            </a:r>
            <a:r>
              <a:rPr lang="ru-RU" alt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alt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alt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alt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Расстоянием </a:t>
            </a: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от окружности с центром в точке О до точки А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является отрезок </a:t>
            </a: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где </a:t>
            </a: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- пересечение окружности с 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лучом </a:t>
            </a:r>
            <a:r>
              <a:rPr lang="ru-RU" alt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OA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2000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070" y="1081351"/>
            <a:ext cx="2506208" cy="205970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871535" y="3141053"/>
            <a:ext cx="11208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Рисунок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904709" y="5751998"/>
            <a:ext cx="1135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Рисунок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Равно 9"/>
          <p:cNvSpPr/>
          <p:nvPr/>
        </p:nvSpPr>
        <p:spPr>
          <a:xfrm rot="5400000">
            <a:off x="2974540" y="4460342"/>
            <a:ext cx="720080" cy="703312"/>
          </a:xfrm>
          <a:prstGeom prst="mathEqual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12" name="Плюс 11"/>
          <p:cNvSpPr/>
          <p:nvPr/>
        </p:nvSpPr>
        <p:spPr>
          <a:xfrm>
            <a:off x="2938536" y="2483140"/>
            <a:ext cx="792088" cy="822447"/>
          </a:xfrm>
          <a:prstGeom prst="mathPlus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069" y="3643154"/>
            <a:ext cx="2570375" cy="210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0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решения задачи 2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14082" y="3645022"/>
            <a:ext cx="644420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Отметим 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окружности произвольно точку </a:t>
            </a: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Проведем луч </a:t>
            </a: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Построим отрезок </a:t>
            </a: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Построим </a:t>
            </a: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ГМТ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равноудаленных от 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точек </a:t>
            </a: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и </a:t>
            </a: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серединный 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перпендикуляр к отрезку </a:t>
            </a: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Найдем точку пересечения луча </a:t>
            </a: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с 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серединным перпендикуляром, получим точку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55" t="20395" r="36810" b="74084"/>
          <a:stretch/>
        </p:blipFill>
        <p:spPr bwMode="auto">
          <a:xfrm>
            <a:off x="5868144" y="5929778"/>
            <a:ext cx="613756" cy="654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0" t="5608" r="3294" b="5061"/>
          <a:stretch/>
        </p:blipFill>
        <p:spPr bwMode="auto">
          <a:xfrm>
            <a:off x="6012160" y="980728"/>
            <a:ext cx="2875853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395536" y="836712"/>
                <a:ext cx="5855614" cy="3024336"/>
              </a:xfrm>
            </p:spPr>
            <p:txBody>
              <a:bodyPr>
                <a:normAutofit fontScale="25000" lnSpcReduction="20000"/>
              </a:bodyPr>
              <a:lstStyle/>
              <a:p>
                <a:pPr marL="0" lvl="0" indent="0" algn="ctr">
                  <a:buNone/>
                </a:pPr>
                <a:r>
                  <a:rPr lang="ru-RU" sz="96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Алгоритм построения </a:t>
                </a:r>
              </a:p>
              <a:p>
                <a:pPr marL="0" indent="0" algn="just">
                  <a:buNone/>
                </a:pPr>
                <a:r>
                  <a:rPr lang="ru-RU" sz="88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1.</a:t>
                </a:r>
                <a:r>
                  <a:rPr lang="ru-RU" sz="72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Точка</a:t>
                </a:r>
                <a:r>
                  <a:rPr lang="ru-RU" sz="88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7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14:m>
                  <m:oMath xmlns:m="http://schemas.openxmlformats.org/officeDocument/2006/math">
                    <m:r>
                      <a:rPr lang="en-US" sz="8000" b="1" i="0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 ∈</m:t>
                    </m:r>
                    <m:r>
                      <a:rPr lang="ru-RU" sz="8000" b="1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ГМТ </m:t>
                    </m:r>
                    <m:r>
                      <a:rPr lang="ru-RU" sz="8000" b="1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𝟏</m:t>
                    </m:r>
                    <m:r>
                      <a:rPr lang="ru-RU" sz="8000" b="1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∩ГМТ </m:t>
                    </m:r>
                    <m:r>
                      <a:rPr lang="ru-RU" sz="8000" b="1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𝟐</m:t>
                    </m:r>
                  </m:oMath>
                </a14:m>
                <a:r>
                  <a:rPr lang="ru-RU" sz="88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marL="0" indent="0" algn="just">
                  <a:buNone/>
                </a:pPr>
                <a:endParaRPr lang="ru-RU" sz="96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r>
                  <a:rPr lang="ru-RU" sz="72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2. ГМТ 1</a:t>
                </a:r>
                <a:r>
                  <a:rPr lang="ru-RU" sz="72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– точка </a:t>
                </a:r>
                <a:r>
                  <a:rPr lang="ru-RU" sz="72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Х </a:t>
                </a:r>
                <a:r>
                  <a:rPr lang="ru-RU" sz="72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лежит на луче с началом </a:t>
                </a:r>
              </a:p>
              <a:p>
                <a:pPr marL="0" indent="0" algn="just">
                  <a:buNone/>
                </a:pPr>
                <a:r>
                  <a:rPr lang="ru-RU" sz="72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в центре окружности;</a:t>
                </a:r>
              </a:p>
              <a:p>
                <a:pPr marL="0" indent="0" algn="just">
                  <a:buNone/>
                </a:pPr>
                <a:endParaRPr lang="ru-RU" sz="72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r>
                  <a:rPr lang="ru-RU" sz="72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 ГМТ 2</a:t>
                </a:r>
                <a:r>
                  <a:rPr lang="ru-RU" sz="7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72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 точка </a:t>
                </a:r>
                <a:r>
                  <a:rPr lang="ru-RU" sz="72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Х </a:t>
                </a:r>
                <a:r>
                  <a:rPr lang="ru-RU" sz="72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лежит на прямой равноудаленной от концов отрезка, образованного данной точкой и точкой окружности.</a:t>
                </a:r>
              </a:p>
              <a:p>
                <a:pPr marL="0" indent="0" algn="just">
                  <a:buNone/>
                </a:pPr>
                <a:endParaRPr lang="ru-RU" sz="8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ru-RU" sz="8000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5536" y="836712"/>
                <a:ext cx="5855614" cy="3024336"/>
              </a:xfrm>
              <a:blipFill rotWithShape="1">
                <a:blip r:embed="rId5"/>
                <a:stretch>
                  <a:fillRect l="-1354" t="-3831" r="-93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Скругленный прямоугольник 6"/>
          <p:cNvSpPr/>
          <p:nvPr/>
        </p:nvSpPr>
        <p:spPr>
          <a:xfrm>
            <a:off x="6787734" y="5925422"/>
            <a:ext cx="1872208" cy="654673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GeoGebra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5817496"/>
            <a:ext cx="42446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Новый инструмент </a:t>
            </a:r>
            <a:r>
              <a:rPr lang="en-US" sz="2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GeoGebra</a:t>
            </a:r>
            <a:endParaRPr lang="ru-RU" sz="20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«Траектория 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спутника»</a:t>
            </a:r>
          </a:p>
        </p:txBody>
      </p:sp>
    </p:spTree>
    <p:extLst>
      <p:ext uri="{BB962C8B-B14F-4D97-AF65-F5344CB8AC3E}">
        <p14:creationId xmlns:p14="http://schemas.microsoft.com/office/powerpoint/2010/main" val="92683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233" y="0"/>
            <a:ext cx="8229600" cy="692696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 решения задачи 3</a:t>
            </a:r>
            <a:endParaRPr lang="ru-RU" sz="3200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88" y="692696"/>
            <a:ext cx="9030108" cy="158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Компьютерные эксперименты </a:t>
            </a: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показали, </a:t>
            </a:r>
            <a:r>
              <a:rPr lang="ru-RU" sz="2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от </a:t>
            </a: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радиуса пояса астероидов зависит форма ГМТ</a:t>
            </a:r>
            <a:r>
              <a:rPr lang="ru-RU" sz="2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80000"/>
              </a:lnSpc>
              <a:spcBef>
                <a:spcPct val="20000"/>
              </a:spcBef>
            </a:pPr>
            <a:endParaRPr lang="ru-RU" sz="2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Взаимное </a:t>
            </a: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расположение пояса астероидов </a:t>
            </a:r>
            <a:r>
              <a:rPr lang="ru-RU" sz="2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естественного спутника планеты меняет вид самой кривой </a:t>
            </a:r>
            <a:r>
              <a:rPr lang="ru-RU" sz="2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ГМТ. </a:t>
            </a:r>
            <a:endParaRPr lang="ru-RU" sz="2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7814" y="2492896"/>
            <a:ext cx="451505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Гипотезы:</a:t>
            </a: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Если спутник планеты находится вне пояса астероидов, то траектория движения искусственного спутника должна иметь форму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гиперболы.</a:t>
            </a:r>
          </a:p>
          <a:p>
            <a:pPr algn="just"/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Если спутник планеты находится внутри пояса астероидов, то траектория движения искусственного спутника должна иметь форму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эллипса.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62" name="Picture 2" descr="C:\Documents and Settings\Admin\Мои документы\Downloads\giperbol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2" y="2348880"/>
            <a:ext cx="444058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72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0" y="19032"/>
            <a:ext cx="9144000" cy="7130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решения задачи 4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0" y="1792782"/>
            <a:ext cx="7236296" cy="4608512"/>
          </a:xfrm>
        </p:spPr>
        <p:txBody>
          <a:bodyPr>
            <a:noAutofit/>
          </a:bodyPr>
          <a:lstStyle/>
          <a:p>
            <a:pPr fontAlgn="ctr">
              <a:spcBef>
                <a:spcPts val="0"/>
              </a:spcBef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Точки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 F</a:t>
            </a:r>
            <a:r>
              <a:rPr lang="ru-RU" sz="1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 и 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ru-RU" sz="1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  - 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фокусы эллипса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fontAlgn="ctr">
              <a:spcBef>
                <a:spcPts val="0"/>
              </a:spcBef>
            </a:pP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ctr">
              <a:spcBef>
                <a:spcPts val="0"/>
              </a:spcBef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асстояние 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2c</a:t>
            </a:r>
            <a:r>
              <a:rPr lang="ru-RU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между ними 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фокусное  расстояние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fontAlgn="ctr">
              <a:spcBef>
                <a:spcPts val="0"/>
              </a:spcBef>
            </a:pP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ctr">
              <a:spcBef>
                <a:spcPts val="0"/>
              </a:spcBef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Середина 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 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отрезка 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ru-RU" sz="1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ru-RU" sz="1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центр эллипса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.;</a:t>
            </a:r>
          </a:p>
          <a:p>
            <a:pPr marL="0" indent="0" fontAlgn="ctr">
              <a:spcBef>
                <a:spcPts val="0"/>
              </a:spcBef>
              <a:buNone/>
            </a:pP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ctr">
              <a:spcBef>
                <a:spcPts val="0"/>
              </a:spcBef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Число 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2a 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длина действительной оси эллипса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(соответственно, 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 — действительная полуось эллипса);</a:t>
            </a:r>
          </a:p>
          <a:p>
            <a:pPr marL="0" indent="0" fontAlgn="ctr">
              <a:spcBef>
                <a:spcPts val="0"/>
              </a:spcBef>
              <a:buNone/>
            </a:pP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ctr">
              <a:spcBef>
                <a:spcPts val="0"/>
              </a:spcBef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Отрезки 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ru-RU" sz="1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 и 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ru-RU" sz="1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соединяющие произвольную точку 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эллипса с её фокусами – 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фокальные радиусы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точки 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lvl="0" indent="0" algn="ctr" fontAlgn="ctr">
              <a:spcBef>
                <a:spcPts val="0"/>
              </a:spcBef>
              <a:buNone/>
            </a:pPr>
            <a:endParaRPr lang="ru-RU" sz="18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fontAlgn="ctr">
              <a:spcBef>
                <a:spcPts val="0"/>
              </a:spcBef>
              <a:buNone/>
            </a:pPr>
            <a:r>
              <a:rPr lang="ru-RU" sz="2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Каноническое уравнение эллипса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[13]</a:t>
            </a:r>
            <a:r>
              <a:rPr lang="ru-RU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lvl="0" indent="0" algn="ctr" fontAlgn="ctr">
              <a:spcBef>
                <a:spcPts val="0"/>
              </a:spcBef>
              <a:buNone/>
            </a:pPr>
            <a:endParaRPr lang="ru-RU" sz="16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ctr">
              <a:spcBef>
                <a:spcPts val="0"/>
              </a:spcBef>
              <a:buNone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ctr">
              <a:spcBef>
                <a:spcPts val="0"/>
              </a:spcBef>
              <a:buNone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1600" dirty="0" smtClean="0"/>
          </a:p>
          <a:p>
            <a:pPr marL="0" indent="0" algn="just">
              <a:spcBef>
                <a:spcPts val="0"/>
              </a:spcBef>
              <a:buNone/>
            </a:pPr>
            <a:endParaRPr lang="ru-RU" sz="16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048" y="1792782"/>
            <a:ext cx="2244448" cy="321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976169"/>
              </p:ext>
            </p:extLst>
          </p:nvPr>
        </p:nvGraphicFramePr>
        <p:xfrm>
          <a:off x="3081789" y="5589240"/>
          <a:ext cx="1345451" cy="9673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" name="Формула" r:id="rId5" imgW="736600" imgH="419100" progId="Equation.3">
                  <p:embed/>
                </p:oleObj>
              </mc:Choice>
              <mc:Fallback>
                <p:oleObj name="Формула" r:id="rId5" imgW="736600" imgH="419100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1789" y="5589240"/>
                        <a:ext cx="1345451" cy="96733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0" y="729811"/>
            <a:ext cx="892133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Эллипс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это множество всех точек плоскости, сумма расстояний от которых до двух заданных точек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называемых фокусами, есть величина постоянная, равная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124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0" y="18118"/>
            <a:ext cx="9144000" cy="7130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Свойства гиперболы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0" y="1895420"/>
            <a:ext cx="6948265" cy="4528666"/>
          </a:xfrm>
        </p:spPr>
        <p:txBody>
          <a:bodyPr>
            <a:noAutofit/>
          </a:bodyPr>
          <a:lstStyle/>
          <a:p>
            <a:pPr fontAlgn="ctr">
              <a:spcBef>
                <a:spcPts val="0"/>
              </a:spcBef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Точки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ru-RU" sz="1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 и 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ru-RU" sz="1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фокусы гиперболы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fontAlgn="ctr">
              <a:spcBef>
                <a:spcPts val="0"/>
              </a:spcBef>
            </a:pP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ctr">
              <a:spcBef>
                <a:spcPts val="0"/>
              </a:spcBef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асстояние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2c</a:t>
            </a:r>
            <a:r>
              <a:rPr lang="ru-RU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между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ними 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фокусное расстояние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ctr">
              <a:spcBef>
                <a:spcPts val="0"/>
              </a:spcBef>
              <a:buNone/>
            </a:pP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ctr">
              <a:spcBef>
                <a:spcPts val="0"/>
              </a:spcBef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Середина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отрезка 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ru-RU" sz="1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ru-RU" sz="1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центр гиперболы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fontAlgn="ctr">
              <a:spcBef>
                <a:spcPts val="0"/>
              </a:spcBef>
              <a:buNone/>
            </a:pP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ctr">
              <a:spcBef>
                <a:spcPts val="0"/>
              </a:spcBef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Число 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2a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длина действительной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оси гиперболы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(соответственно, 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- действительная полуось гиперболы);</a:t>
            </a:r>
          </a:p>
          <a:p>
            <a:pPr marL="0" indent="0" fontAlgn="ctr">
              <a:spcBef>
                <a:spcPts val="0"/>
              </a:spcBef>
              <a:buNone/>
            </a:pP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ctr">
              <a:spcBef>
                <a:spcPts val="0"/>
              </a:spcBef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Отрезки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ru-RU" sz="1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 и 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ru-RU" sz="1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соединяющие произвольную точку 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гиперболы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её фокусами - 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фокальные радиусы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точки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fontAlgn="ctr">
              <a:spcBef>
                <a:spcPts val="0"/>
              </a:spcBef>
              <a:buNone/>
            </a:pP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2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Каноническое уравнение гиперболы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[13]</a:t>
            </a:r>
            <a:r>
              <a:rPr lang="ru-RU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4" t="32540" r="46358" b="42262"/>
          <a:stretch/>
        </p:blipFill>
        <p:spPr bwMode="auto">
          <a:xfrm>
            <a:off x="6804249" y="1860995"/>
            <a:ext cx="2232248" cy="2504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555776" y="5792567"/>
                <a:ext cx="1800200" cy="7641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ru-RU" sz="2800" i="1" smtClean="0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ru-RU" sz="280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ru-RU" sz="280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ru-RU" sz="2800" b="0" i="1" smtClean="0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80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/>
                              </a:rPr>
                              <m:t>𝑏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ru-RU" sz="28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=1</a:t>
                </a:r>
                <a:endParaRPr lang="ru-RU" sz="280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5792567"/>
                <a:ext cx="1800200" cy="764184"/>
              </a:xfrm>
              <a:prstGeom prst="rect">
                <a:avLst/>
              </a:prstGeom>
              <a:blipFill rotWithShape="1">
                <a:blip r:embed="rId4"/>
                <a:stretch>
                  <a:fillRect r="-5743" b="-714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Прямоугольник 2"/>
          <p:cNvSpPr/>
          <p:nvPr/>
        </p:nvSpPr>
        <p:spPr>
          <a:xfrm>
            <a:off x="1" y="620688"/>
            <a:ext cx="910864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Гипербола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это множество всех точек плоскости, модуль разности расстояний от каждой из которых до двух заданных точек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ru-RU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этой же плоскости, называемых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фокусами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есть величина постоянная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2а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меньшая расстояния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2с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между этими заданными точками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[13]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720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260" y="3781806"/>
            <a:ext cx="2528668" cy="205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1" t="11259" r="19348" b="6612"/>
          <a:stretch/>
        </p:blipFill>
        <p:spPr bwMode="auto">
          <a:xfrm>
            <a:off x="6257251" y="908719"/>
            <a:ext cx="2730686" cy="2422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Объект 4"/>
              <p:cNvSpPr>
                <a:spLocks noGrp="1"/>
              </p:cNvSpPr>
              <p:nvPr>
                <p:ph idx="1"/>
              </p:nvPr>
            </p:nvSpPr>
            <p:spPr>
              <a:xfrm>
                <a:off x="0" y="1003304"/>
                <a:ext cx="7236296" cy="5544616"/>
              </a:xfrm>
            </p:spPr>
            <p:txBody>
              <a:bodyPr>
                <a:normAutofit lnSpcReduction="10000"/>
              </a:bodyPr>
              <a:lstStyle/>
              <a:p>
                <a:pPr algn="just"/>
                <a:r>
                  <a:rPr lang="ru-RU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Пусть точки </a:t>
                </a:r>
                <a:r>
                  <a:rPr lang="ru-RU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А</a:t>
                </a:r>
                <a:r>
                  <a:rPr lang="ru-RU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и </a:t>
                </a:r>
                <a:r>
                  <a:rPr lang="ru-RU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В</a:t>
                </a:r>
                <a:r>
                  <a:rPr lang="ru-RU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– </a:t>
                </a:r>
                <a:r>
                  <a:rPr lang="ru-RU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фокусы</a:t>
                </a:r>
                <a:r>
                  <a:rPr lang="ru-RU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</a:p>
              <a:p>
                <a:pPr marL="0" indent="0" algn="just">
                  <a:buNone/>
                </a:pPr>
                <a:r>
                  <a:rPr lang="ru-RU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тогда  длина отрезка </a:t>
                </a:r>
                <a:r>
                  <a:rPr lang="ru-RU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АВ</a:t>
                </a:r>
                <a:r>
                  <a:rPr lang="ru-RU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- </a:t>
                </a:r>
                <a:r>
                  <a:rPr lang="ru-RU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фокальное расстояние</a:t>
                </a:r>
              </a:p>
              <a:p>
                <a:pPr marL="0" indent="0">
                  <a:buNone/>
                </a:pPr>
                <a:r>
                  <a:rPr lang="ru-RU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гиперболы (эллипса).</a:t>
                </a:r>
              </a:p>
              <a:p>
                <a:pPr marL="0" indent="0">
                  <a:buNone/>
                </a:pPr>
                <a:r>
                  <a:rPr lang="ru-RU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</a:p>
              <a:p>
                <a:pPr marL="0" indent="0" algn="ctr">
                  <a:buNone/>
                </a:pPr>
                <a:r>
                  <a:rPr lang="ru-RU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ru-RU" sz="2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Тогда по построению точки Х</a:t>
                </a:r>
                <a:r>
                  <a:rPr lang="ru-RU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indent="0">
                  <a:buNone/>
                </a:pPr>
                <a:endParaRPr lang="ru-RU" sz="2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ru-RU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для случая, когда точка </a:t>
                </a:r>
                <a:r>
                  <a:rPr lang="ru-RU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В</a:t>
                </a:r>
                <a:r>
                  <a:rPr lang="ru-RU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вне окружности </a:t>
                </a:r>
                <a:r>
                  <a:rPr lang="ru-RU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(рис.1):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ru-RU" sz="2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ru-RU" sz="2400" b="0" i="1" smtClean="0">
                            <a:latin typeface="Cambria Math"/>
                            <a:cs typeface="Arial" panose="020B0604020202020204" pitchFamily="34" charset="0"/>
                          </a:rPr>
                          <m:t>А</m:t>
                        </m:r>
                        <m:r>
                          <a:rPr lang="en-US" sz="2400" b="0" i="1" smtClean="0">
                            <a:latin typeface="Cambria Math"/>
                            <a:cs typeface="Arial" panose="020B0604020202020204" pitchFamily="34" charset="0"/>
                          </a:rPr>
                          <m:t>𝑋</m:t>
                        </m:r>
                        <m:r>
                          <a:rPr lang="en-US" sz="2400" b="0" i="1" smtClean="0">
                            <a:latin typeface="Cambria Math"/>
                            <a:cs typeface="Arial" panose="020B0604020202020204" pitchFamily="34" charset="0"/>
                          </a:rPr>
                          <m:t> −</m:t>
                        </m:r>
                        <m:r>
                          <a:rPr lang="en-US" sz="2400" b="0" i="1" smtClean="0">
                            <a:latin typeface="Cambria Math"/>
                            <a:cs typeface="Arial" panose="020B0604020202020204" pitchFamily="34" charset="0"/>
                          </a:rPr>
                          <m:t>𝐵𝑋</m:t>
                        </m:r>
                      </m:e>
                    </m:d>
                    <m:r>
                      <a:rPr lang="en-US" sz="2400" b="0" i="1" smtClean="0">
                        <a:latin typeface="Cambria Math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ru-RU" sz="24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ru-RU" sz="2400" b="0" i="1">
                            <a:latin typeface="Cambria Math"/>
                            <a:cs typeface="Arial" panose="020B0604020202020204" pitchFamily="34" charset="0"/>
                          </a:rPr>
                          <m:t>А</m:t>
                        </m:r>
                        <m:r>
                          <a:rPr lang="en-US" sz="2400" b="0" i="1">
                            <a:latin typeface="Cambria Math"/>
                            <a:cs typeface="Arial" panose="020B0604020202020204" pitchFamily="34" charset="0"/>
                          </a:rPr>
                          <m:t>𝑋</m:t>
                        </m:r>
                        <m:r>
                          <a:rPr lang="en-US" sz="2400" b="0" i="1">
                            <a:latin typeface="Cambria Math"/>
                            <a:cs typeface="Arial" panose="020B0604020202020204" pitchFamily="34" charset="0"/>
                          </a:rPr>
                          <m:t> −</m:t>
                        </m:r>
                        <m:r>
                          <a:rPr lang="en-US" sz="2400" b="0" i="1" smtClean="0">
                            <a:latin typeface="Cambria Math"/>
                            <a:cs typeface="Arial" panose="020B0604020202020204" pitchFamily="34" charset="0"/>
                          </a:rPr>
                          <m:t>𝐶</m:t>
                        </m:r>
                        <m:r>
                          <a:rPr lang="en-US" sz="2400" b="0" i="1">
                            <a:latin typeface="Cambria Math"/>
                            <a:cs typeface="Arial" panose="020B0604020202020204" pitchFamily="34" charset="0"/>
                          </a:rPr>
                          <m:t>𝑋</m:t>
                        </m:r>
                      </m:e>
                    </m:d>
                    <m:r>
                      <a:rPr lang="en-US" sz="2400" b="0" i="1" smtClean="0">
                        <a:latin typeface="Cambria Math"/>
                        <a:cs typeface="Arial" panose="020B0604020202020204" pitchFamily="34" charset="0"/>
                      </a:rPr>
                      <m:t>=</m:t>
                    </m:r>
                    <m:r>
                      <a:rPr lang="en-US" sz="2400" b="0" i="1" smtClean="0">
                        <a:latin typeface="Cambria Math"/>
                        <a:cs typeface="Arial" panose="020B0604020202020204" pitchFamily="34" charset="0"/>
                      </a:rPr>
                      <m:t>𝐴𝐶</m:t>
                    </m:r>
                    <m:r>
                      <a:rPr lang="en-US" sz="2400" b="0" i="1" smtClean="0">
                        <a:latin typeface="Cambria Math"/>
                        <a:cs typeface="Arial" panose="020B0604020202020204" pitchFamily="34" charset="0"/>
                      </a:rPr>
                      <m:t>=</m:t>
                    </m:r>
                    <m:r>
                      <a:rPr lang="en-US" sz="2400" b="0" i="1" smtClean="0">
                        <a:latin typeface="Cambria Math"/>
                        <a:cs typeface="Arial" panose="020B0604020202020204" pitchFamily="34" charset="0"/>
                      </a:rPr>
                      <m:t>𝑅</m:t>
                    </m:r>
                    <m:r>
                      <a:rPr lang="ru-RU" sz="2400" b="0" i="1" smtClean="0">
                        <a:latin typeface="Cambria Math"/>
                        <a:cs typeface="Arial" panose="020B0604020202020204" pitchFamily="34" charset="0"/>
                      </a:rPr>
                      <m:t>=</m:t>
                    </m:r>
                    <m:r>
                      <a:rPr lang="en-US" sz="2400" b="0" i="1" smtClean="0">
                        <a:latin typeface="Cambria Math"/>
                        <a:cs typeface="Arial" panose="020B0604020202020204" pitchFamily="34" charset="0"/>
                      </a:rPr>
                      <m:t>𝑐𝑜𝑛𝑠𝑡</m:t>
                    </m:r>
                    <m:r>
                      <a:rPr lang="ru-RU" sz="2400" b="0" i="1" smtClean="0">
                        <a:latin typeface="Cambria Math"/>
                        <a:cs typeface="Arial" panose="020B0604020202020204" pitchFamily="34" charset="0"/>
                      </a:rPr>
                      <m:t>,</m:t>
                    </m:r>
                  </m:oMath>
                </a14:m>
                <a:endParaRPr lang="en-US" sz="2400" i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ru-RU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lang="ru-RU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следовательно,  ГМТ – гипербола</a:t>
                </a:r>
                <a:r>
                  <a:rPr lang="ru-RU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endParaRPr lang="ru-RU" sz="20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ru-RU" sz="2000" b="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ru-RU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д</a:t>
                </a:r>
                <a:r>
                  <a:rPr lang="ru-RU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ля случая, когда точка </a:t>
                </a:r>
                <a:r>
                  <a:rPr lang="ru-RU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В</a:t>
                </a:r>
                <a:r>
                  <a:rPr lang="ru-RU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внутри окружности </a:t>
                </a:r>
                <a:r>
                  <a:rPr lang="ru-RU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(рис.2):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ru-RU" sz="2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ru-RU" sz="2400" b="0" i="1" smtClean="0">
                            <a:latin typeface="Cambria Math"/>
                            <a:cs typeface="Arial" panose="020B0604020202020204" pitchFamily="34" charset="0"/>
                          </a:rPr>
                          <m:t>А</m:t>
                        </m:r>
                        <m:r>
                          <a:rPr lang="en-US" sz="2400" b="0" i="1" smtClean="0">
                            <a:latin typeface="Cambria Math"/>
                            <a:cs typeface="Arial" panose="020B0604020202020204" pitchFamily="34" charset="0"/>
                          </a:rPr>
                          <m:t>𝑋</m:t>
                        </m:r>
                        <m:r>
                          <a:rPr lang="en-US" sz="2400" b="0" i="1" smtClean="0">
                            <a:latin typeface="Cambria Math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/>
                            <a:cs typeface="Arial" panose="020B0604020202020204" pitchFamily="34" charset="0"/>
                          </a:rPr>
                          <m:t>𝑋𝐵</m:t>
                        </m:r>
                      </m:e>
                    </m:d>
                    <m:r>
                      <a:rPr lang="en-US" sz="2400" b="0" i="1" smtClean="0">
                        <a:latin typeface="Cambria Math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24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/>
                            <a:cs typeface="Arial" panose="020B0604020202020204" pitchFamily="34" charset="0"/>
                          </a:rPr>
                          <m:t>𝐴𝑋</m:t>
                        </m:r>
                        <m:r>
                          <a:rPr lang="en-US" sz="2400" b="0" i="1" smtClean="0">
                            <a:latin typeface="Cambria Math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/>
                            <a:cs typeface="Arial" panose="020B0604020202020204" pitchFamily="34" charset="0"/>
                          </a:rPr>
                          <m:t>𝑋𝐶</m:t>
                        </m:r>
                      </m:e>
                    </m:d>
                    <m:r>
                      <a:rPr lang="en-US" sz="2400" b="0" i="1" smtClean="0">
                        <a:latin typeface="Cambria Math"/>
                        <a:cs typeface="Arial" panose="020B0604020202020204" pitchFamily="34" charset="0"/>
                      </a:rPr>
                      <m:t>=</m:t>
                    </m:r>
                    <m:r>
                      <a:rPr lang="en-US" sz="2400" b="0" i="1" smtClean="0">
                        <a:latin typeface="Cambria Math"/>
                        <a:cs typeface="Arial" panose="020B0604020202020204" pitchFamily="34" charset="0"/>
                      </a:rPr>
                      <m:t>𝑅</m:t>
                    </m:r>
                    <m:r>
                      <a:rPr lang="en-US" sz="2400" b="0" i="1" smtClean="0">
                        <a:latin typeface="Cambria Math"/>
                        <a:cs typeface="Arial" panose="020B0604020202020204" pitchFamily="34" charset="0"/>
                      </a:rPr>
                      <m:t>=</m:t>
                    </m:r>
                    <m:r>
                      <a:rPr lang="en-US" sz="2400" b="0" i="1" smtClean="0">
                        <a:latin typeface="Cambria Math"/>
                        <a:cs typeface="Arial" panose="020B0604020202020204" pitchFamily="34" charset="0"/>
                      </a:rPr>
                      <m:t>𝑐𝑜𝑛𝑠𝑡</m:t>
                    </m:r>
                    <m:r>
                      <a:rPr lang="ru-RU" sz="2400" b="0" i="0" smtClean="0">
                        <a:latin typeface="Cambria Math"/>
                        <a:cs typeface="Arial" panose="020B0604020202020204" pitchFamily="34" charset="0"/>
                      </a:rPr>
                      <m:t>,</m:t>
                    </m:r>
                  </m:oMath>
                </a14:m>
                <a:endParaRPr lang="ru-RU" sz="2400" b="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ru-RU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lang="ru-RU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следовательно, ГМТ – эллипс</a:t>
                </a:r>
                <a:r>
                  <a:rPr lang="ru-RU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0" indent="0">
                  <a:buNone/>
                </a:pPr>
                <a:endParaRPr lang="ru-RU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ru-RU" sz="2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Выдвинутые гипотезы оказались справедливы.</a:t>
                </a:r>
              </a:p>
              <a:p>
                <a:pPr marL="0" indent="0">
                  <a:buNone/>
                </a:pPr>
                <a:endPara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ru-RU" sz="1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Объект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003304"/>
                <a:ext cx="7236296" cy="5544616"/>
              </a:xfrm>
              <a:blipFill rotWithShape="1">
                <a:blip r:embed="rId5"/>
                <a:stretch>
                  <a:fillRect l="-1011" t="-9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Прямоугольник 1"/>
          <p:cNvSpPr/>
          <p:nvPr/>
        </p:nvSpPr>
        <p:spPr>
          <a:xfrm>
            <a:off x="6882043" y="3437058"/>
            <a:ext cx="12554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Рисунок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82043" y="6140043"/>
            <a:ext cx="12554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Рисунок 2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0894" y="123626"/>
            <a:ext cx="9144000" cy="9291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Интерпретация результатов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компьютерного эксперимента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1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692696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692696"/>
            <a:ext cx="8604448" cy="5544616"/>
          </a:xfrm>
        </p:spPr>
        <p:txBody>
          <a:bodyPr>
            <a:noAutofit/>
          </a:bodyPr>
          <a:lstStyle/>
          <a:p>
            <a:pPr algn="just" fontAlgn="base">
              <a:spcBef>
                <a:spcPts val="600"/>
              </a:spcBef>
              <a:buSzPct val="100000"/>
            </a:pPr>
            <a:r>
              <a:rPr lang="ru-RU" sz="2000" kern="0" dirty="0">
                <a:latin typeface="Arial" pitchFamily="34" charset="0"/>
                <a:ea typeface="Calibri"/>
                <a:cs typeface="Arial" pitchFamily="34" charset="0"/>
              </a:rPr>
              <a:t>В ходе </a:t>
            </a:r>
            <a:r>
              <a:rPr lang="ru-RU" sz="2000" kern="0" dirty="0" smtClean="0">
                <a:latin typeface="Arial" pitchFamily="34" charset="0"/>
                <a:ea typeface="Calibri"/>
                <a:cs typeface="Arial" pitchFamily="34" charset="0"/>
              </a:rPr>
              <a:t>исследования  </a:t>
            </a:r>
            <a:r>
              <a:rPr lang="ru-RU" sz="2000" kern="0" dirty="0">
                <a:latin typeface="Arial" pitchFamily="34" charset="0"/>
                <a:ea typeface="Calibri"/>
                <a:cs typeface="Arial" pitchFamily="34" charset="0"/>
              </a:rPr>
              <a:t>были проанализированы различные источники </a:t>
            </a:r>
            <a:r>
              <a:rPr lang="ru-RU" sz="2000" kern="0" dirty="0" smtClean="0">
                <a:latin typeface="Arial" pitchFamily="34" charset="0"/>
                <a:ea typeface="Calibri"/>
                <a:cs typeface="Arial" pitchFamily="34" charset="0"/>
              </a:rPr>
              <a:t>информации </a:t>
            </a:r>
            <a:r>
              <a:rPr lang="en-US" sz="2000" kern="0" dirty="0" smtClean="0">
                <a:latin typeface="Arial" pitchFamily="34" charset="0"/>
                <a:ea typeface="Calibri"/>
                <a:cs typeface="Arial" pitchFamily="34" charset="0"/>
              </a:rPr>
              <a:t>[</a:t>
            </a:r>
            <a:r>
              <a:rPr lang="ru-RU" sz="2000" kern="0" dirty="0" smtClean="0">
                <a:latin typeface="Arial" pitchFamily="34" charset="0"/>
                <a:ea typeface="Calibri"/>
                <a:cs typeface="Arial" pitchFamily="34" charset="0"/>
              </a:rPr>
              <a:t>1, 3 - 5, 7, 9,10, 17</a:t>
            </a:r>
            <a:r>
              <a:rPr lang="en-US" sz="2000" kern="0" dirty="0" smtClean="0">
                <a:latin typeface="Arial" pitchFamily="34" charset="0"/>
                <a:ea typeface="Calibri"/>
                <a:cs typeface="Arial" pitchFamily="34" charset="0"/>
              </a:rPr>
              <a:t>]</a:t>
            </a:r>
            <a:r>
              <a:rPr lang="en-US" sz="2000" kern="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ru-RU" sz="2000" kern="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ru-RU" sz="2000" kern="0" dirty="0" smtClean="0">
                <a:latin typeface="Arial" pitchFamily="34" charset="0"/>
                <a:ea typeface="Calibri"/>
                <a:cs typeface="Arial" pitchFamily="34" charset="0"/>
              </a:rPr>
              <a:t>и изучены </a:t>
            </a:r>
            <a:r>
              <a:rPr lang="ru-RU" sz="2000" kern="0" dirty="0">
                <a:latin typeface="Arial" pitchFamily="34" charset="0"/>
                <a:ea typeface="Calibri"/>
                <a:cs typeface="Arial" pitchFamily="34" charset="0"/>
              </a:rPr>
              <a:t>явление всемирного </a:t>
            </a:r>
            <a:r>
              <a:rPr lang="ru-RU" sz="2000" kern="0" dirty="0" smtClean="0">
                <a:latin typeface="Arial" pitchFamily="34" charset="0"/>
                <a:ea typeface="Calibri"/>
                <a:cs typeface="Arial" pitchFamily="34" charset="0"/>
              </a:rPr>
              <a:t>тяготения, физические основы запусков искусственных спутников Земли.</a:t>
            </a:r>
          </a:p>
          <a:p>
            <a:pPr marL="0" indent="0" algn="just" fontAlgn="base">
              <a:spcBef>
                <a:spcPts val="600"/>
              </a:spcBef>
              <a:buSzPct val="100000"/>
              <a:buNone/>
            </a:pPr>
            <a:endParaRPr lang="ru-RU" sz="2000" kern="0" dirty="0" smtClean="0">
              <a:latin typeface="Arial" pitchFamily="34" charset="0"/>
              <a:ea typeface="Calibri"/>
              <a:cs typeface="Arial" pitchFamily="34" charset="0"/>
            </a:endParaRPr>
          </a:p>
          <a:p>
            <a:pPr algn="just" fontAlgn="base">
              <a:spcBef>
                <a:spcPts val="600"/>
              </a:spcBef>
              <a:buSzPct val="100000"/>
            </a:pPr>
            <a:r>
              <a:rPr lang="ru-RU" sz="2000" kern="0" dirty="0" smtClean="0">
                <a:latin typeface="Arial" pitchFamily="34" charset="0"/>
                <a:ea typeface="Calibri"/>
                <a:cs typeface="Arial" pitchFamily="34" charset="0"/>
              </a:rPr>
              <a:t>С помощью </a:t>
            </a:r>
            <a:r>
              <a:rPr lang="ru-RU" sz="2000" kern="0" dirty="0">
                <a:latin typeface="Arial" pitchFamily="34" charset="0"/>
                <a:ea typeface="Calibri"/>
                <a:cs typeface="Arial" pitchFamily="34" charset="0"/>
              </a:rPr>
              <a:t>моделирования объекта исследования в системе динамической математики </a:t>
            </a:r>
            <a:r>
              <a:rPr lang="ru-RU" sz="2000" kern="0" dirty="0" err="1" smtClean="0">
                <a:latin typeface="Arial" pitchFamily="34" charset="0"/>
                <a:ea typeface="Calibri"/>
                <a:cs typeface="Arial" pitchFamily="34" charset="0"/>
              </a:rPr>
              <a:t>GeoGebra</a:t>
            </a:r>
            <a:r>
              <a:rPr lang="ru-RU" sz="2000" kern="0" dirty="0" smtClean="0">
                <a:latin typeface="Arial" pitchFamily="34" charset="0"/>
                <a:ea typeface="Calibri"/>
                <a:cs typeface="Arial" pitchFamily="34" charset="0"/>
              </a:rPr>
              <a:t> получены траектории движения спутников</a:t>
            </a:r>
            <a:r>
              <a:rPr lang="ru-RU" sz="2000" kern="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ru-RU" sz="2000" kern="0" dirty="0" smtClean="0">
                <a:latin typeface="Arial" pitchFamily="34" charset="0"/>
                <a:ea typeface="Calibri"/>
                <a:cs typeface="Arial" pitchFamily="34" charset="0"/>
              </a:rPr>
              <a:t>в гравитационном поле двух космических тел одинаковой массы: пояса астероидов и естественного его спутника.</a:t>
            </a:r>
          </a:p>
          <a:p>
            <a:pPr marL="0" indent="0" algn="just" fontAlgn="base">
              <a:spcBef>
                <a:spcPts val="600"/>
              </a:spcBef>
              <a:buSzPct val="100000"/>
              <a:buNone/>
            </a:pPr>
            <a:endParaRPr lang="ru-RU" sz="2000" kern="0" dirty="0" smtClean="0">
              <a:latin typeface="Arial" pitchFamily="34" charset="0"/>
              <a:ea typeface="Calibri"/>
              <a:cs typeface="Arial" pitchFamily="34" charset="0"/>
            </a:endParaRPr>
          </a:p>
          <a:p>
            <a:pPr algn="just"/>
            <a:r>
              <a:rPr lang="ru-RU" sz="2000" kern="0" dirty="0" smtClean="0">
                <a:latin typeface="Arial" pitchFamily="34" charset="0"/>
                <a:ea typeface="Calibri"/>
                <a:cs typeface="Arial" pitchFamily="34" charset="0"/>
              </a:rPr>
              <a:t>Установлены виды кривых, являющихся траекториями при различных вариантах взаимного расположения пояса астероидов и естественного спутника: эллипс, гипербола.</a:t>
            </a:r>
          </a:p>
          <a:p>
            <a:pPr algn="just"/>
            <a:endParaRPr lang="ru-RU" sz="2000" kern="0" dirty="0" smtClean="0">
              <a:latin typeface="Arial" pitchFamily="34" charset="0"/>
              <a:ea typeface="Calibri"/>
              <a:cs typeface="Arial" pitchFamily="34" charset="0"/>
            </a:endParaRPr>
          </a:p>
          <a:p>
            <a:pPr algn="just"/>
            <a:r>
              <a:rPr lang="ru-RU" sz="2000" kern="0" dirty="0" smtClean="0">
                <a:latin typeface="Arial" pitchFamily="34" charset="0"/>
                <a:ea typeface="Calibri"/>
                <a:cs typeface="Arial" pitchFamily="34" charset="0"/>
              </a:rPr>
              <a:t>Создан </a:t>
            </a:r>
            <a:r>
              <a:rPr lang="ru-RU" sz="2000" kern="0" dirty="0">
                <a:latin typeface="Arial" pitchFamily="34" charset="0"/>
                <a:ea typeface="Calibri"/>
                <a:cs typeface="Arial" pitchFamily="34" charset="0"/>
              </a:rPr>
              <a:t>инструмент, позволяющий построить геометрическое место точек (ГМТ), равноудаленных от заданной окружности и некоторой точки плоскости</a:t>
            </a:r>
            <a:r>
              <a:rPr lang="ru-RU" sz="2000" b="1" kern="0" dirty="0">
                <a:solidFill>
                  <a:srgbClr val="333399"/>
                </a:solidFill>
                <a:latin typeface="Arial" pitchFamily="34" charset="0"/>
                <a:ea typeface="Calibri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4929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190" y="0"/>
            <a:ext cx="8229600" cy="746136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Введение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702534"/>
            <a:ext cx="525658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Arial" pitchFamily="34" charset="0"/>
                <a:cs typeface="Arial" pitchFamily="34" charset="0"/>
              </a:rPr>
              <a:t>В курсе физики 7 класса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мы познакомились с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явлением гравитации.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Оно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заключается во взаимном притяжении всех тел во Вселенной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[8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с. 4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]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Этим явлением: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обусловлены движения космических тел по их орбитам и изменения орбит;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объясняется падение метеоритов;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п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ользуются ученые при запуске ракет и искусственных спутников. 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0" name="Picture 2" descr="http://www.thetimes.co.uk/tto/multimedia/archive/00384/VIDEO_Meteor_with_T_384833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569" y="836712"/>
            <a:ext cx="3232139" cy="220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68486" y="3065364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Падение метеорита в Челябинске 15.02.2015 г.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9196" y="6201413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ExoMars-2016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г.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" t="18839" r="31875" b="27473"/>
          <a:stretch/>
        </p:blipFill>
        <p:spPr bwMode="auto">
          <a:xfrm>
            <a:off x="5720569" y="3872634"/>
            <a:ext cx="3221904" cy="2082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5955191"/>
            <a:ext cx="5436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29.03.2016 г. шведские ученые заявили о существовании в Солнечной системе неизвестного космического тела, которое они назвали </a:t>
            </a:r>
            <a:r>
              <a:rPr lang="ru-R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Гна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775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8" t="22422" r="36089" b="35284"/>
          <a:stretch/>
        </p:blipFill>
        <p:spPr bwMode="auto">
          <a:xfrm>
            <a:off x="1025860" y="3910353"/>
            <a:ext cx="3384376" cy="2022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285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Библиография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5904656"/>
          </a:xfrm>
        </p:spPr>
        <p:txBody>
          <a:bodyPr>
            <a:normAutofit fontScale="32500" lnSpcReduction="20000"/>
          </a:bodyPr>
          <a:lstStyle/>
          <a:p>
            <a:pPr marL="0" indent="0" algn="just">
              <a:buNone/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4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. Акопян А.В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ru-RU" sz="4300" dirty="0" err="1">
                <a:latin typeface="Arial" panose="020B0604020202020204" pitchFamily="34" charset="0"/>
                <a:cs typeface="Arial" panose="020B0604020202020204" pitchFamily="34" charset="0"/>
              </a:rPr>
              <a:t>Заславский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А.А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. Геометрические свойства кривых второго порядка</a:t>
            </a:r>
            <a:r>
              <a:rPr lang="ru-RU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.- 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М.: МЦНМО, </a:t>
            </a:r>
            <a:r>
              <a:rPr lang="ru-RU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2007-136 с </a:t>
            </a:r>
            <a:endParaRPr lang="ru-RU" sz="4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4300" b="1" dirty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300" dirty="0" err="1">
                <a:latin typeface="Arial" panose="020B0604020202020204" pitchFamily="34" charset="0"/>
                <a:cs typeface="Arial" panose="020B0604020202020204" pitchFamily="34" charset="0"/>
              </a:rPr>
              <a:t>Атанасян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 Л.С., Бутузов В.Ф., Кадомцев С.Б. Геометрия. Учебник для 7- 9 классов - М. : Просвещение, </a:t>
            </a:r>
            <a:r>
              <a:rPr lang="ru-RU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 2015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.- </a:t>
            </a:r>
            <a:r>
              <a:rPr lang="ru-RU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385 с. </a:t>
            </a:r>
            <a:endParaRPr lang="ru-RU" sz="4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4300" b="1" dirty="0"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300" dirty="0" err="1">
                <a:latin typeface="Arial" panose="020B0604020202020204" pitchFamily="34" charset="0"/>
                <a:cs typeface="Arial" panose="020B0604020202020204" pitchFamily="34" charset="0"/>
              </a:rPr>
              <a:t>Галузо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 И. В. Астрономия : учеб. пособие для 11-го </a:t>
            </a:r>
            <a:r>
              <a:rPr lang="ru-RU" sz="4300" dirty="0" err="1">
                <a:latin typeface="Arial" panose="020B0604020202020204" pitchFamily="34" charset="0"/>
                <a:cs typeface="Arial" panose="020B0604020202020204" pitchFamily="34" charset="0"/>
              </a:rPr>
              <a:t>кл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4300" dirty="0" err="1">
                <a:latin typeface="Arial" panose="020B0604020202020204" pitchFamily="34" charset="0"/>
                <a:cs typeface="Arial" panose="020B0604020202020204" pitchFamily="34" charset="0"/>
              </a:rPr>
              <a:t>общеобразоват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. Учреждений - 2-е изд., 2009. - 70 с. </a:t>
            </a:r>
          </a:p>
          <a:p>
            <a:pPr marL="0" indent="0" algn="just">
              <a:buNone/>
            </a:pPr>
            <a:r>
              <a:rPr lang="ru-RU" sz="4300" b="1" dirty="0"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 Зимина О.В. Линейная алгебра и аналитическая геометрия: учеб. комплекс: учеб. пособие/  под  ред. Кириллова А.И. - М.: Изд-во МЭИ, 2000. – 328 с. </a:t>
            </a:r>
          </a:p>
          <a:p>
            <a:pPr marL="0" indent="0" algn="just">
              <a:buNone/>
            </a:pPr>
            <a:r>
              <a:rPr lang="ru-RU" sz="4300" b="1" dirty="0"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 Левантовский В. И. Механика космического полета в элементарном изложении. М.: Большая советская энциклопедия, 1978.- 315 с.</a:t>
            </a:r>
          </a:p>
          <a:p>
            <a:pPr marL="0" indent="0" algn="just">
              <a:buNone/>
            </a:pPr>
            <a:r>
              <a:rPr lang="ru-RU" sz="4300" b="1" dirty="0">
                <a:latin typeface="Arial" panose="020B0604020202020204" pitchFamily="34" charset="0"/>
                <a:cs typeface="Arial" panose="020B0604020202020204" pitchFamily="34" charset="0"/>
              </a:rPr>
              <a:t>6.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  Ожегов С. И.  Толковый словарь русского языка.- М.: Оникс, 2011. – 736 с. </a:t>
            </a:r>
          </a:p>
          <a:p>
            <a:pPr marL="0" indent="0" algn="just">
              <a:buNone/>
            </a:pPr>
            <a:r>
              <a:rPr lang="ru-RU" sz="4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7.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Парфентьева 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Н.А., Липкин Г.И. Использование элементов математического анализа. – Журнал «Физика»,№ 3, 2000.- 56 с.</a:t>
            </a:r>
          </a:p>
          <a:p>
            <a:pPr marL="0" indent="0" algn="just">
              <a:buNone/>
            </a:pPr>
            <a:r>
              <a:rPr lang="ru-RU" sz="4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</a:t>
            </a:r>
            <a:r>
              <a:rPr lang="ru-RU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Перышкин</a:t>
            </a:r>
            <a:r>
              <a:rPr lang="ru-RU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А.В. Физика. 7 </a:t>
            </a:r>
            <a:r>
              <a:rPr lang="ru-RU" sz="4300" dirty="0" err="1">
                <a:latin typeface="Arial" panose="020B0604020202020204" pitchFamily="34" charset="0"/>
                <a:cs typeface="Arial" panose="020B0604020202020204" pitchFamily="34" charset="0"/>
              </a:rPr>
              <a:t>кл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.; учебник для общеобразовательных учреждений. стереотип. издание, -  М.: Дрофа, 2013. – 192 с. </a:t>
            </a:r>
          </a:p>
          <a:p>
            <a:pPr marL="0" indent="0" algn="just">
              <a:buNone/>
            </a:pPr>
            <a:r>
              <a:rPr lang="ru-RU" sz="4300" b="1" dirty="0">
                <a:latin typeface="Arial" panose="020B0604020202020204" pitchFamily="34" charset="0"/>
                <a:cs typeface="Arial" panose="020B0604020202020204" pitchFamily="34" charset="0"/>
              </a:rPr>
              <a:t>9. </a:t>
            </a:r>
            <a:r>
              <a:rPr lang="ru-RU" sz="4300" dirty="0" err="1">
                <a:latin typeface="Arial" panose="020B0604020202020204" pitchFamily="34" charset="0"/>
                <a:cs typeface="Arial" panose="020B0604020202020204" pitchFamily="34" charset="0"/>
              </a:rPr>
              <a:t>Перышкин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 А.В., </a:t>
            </a:r>
            <a:r>
              <a:rPr lang="ru-RU" sz="4300" dirty="0" err="1">
                <a:latin typeface="Arial" panose="020B0604020202020204" pitchFamily="34" charset="0"/>
                <a:cs typeface="Arial" panose="020B0604020202020204" pitchFamily="34" charset="0"/>
              </a:rPr>
              <a:t>Гутник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 Е.М. Физика. 9 </a:t>
            </a:r>
            <a:r>
              <a:rPr lang="ru-RU" sz="4300" dirty="0" err="1">
                <a:latin typeface="Arial" panose="020B0604020202020204" pitchFamily="34" charset="0"/>
                <a:cs typeface="Arial" panose="020B0604020202020204" pitchFamily="34" charset="0"/>
              </a:rPr>
              <a:t>кл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.; учебник для общеобразовательных учреждений. стереотип. издание, -  М.: Дрофа, 2011. - </a:t>
            </a:r>
            <a:r>
              <a:rPr lang="ru-RU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248 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с. </a:t>
            </a:r>
          </a:p>
          <a:p>
            <a:pPr marL="0" indent="0" algn="just">
              <a:buNone/>
            </a:pPr>
            <a:r>
              <a:rPr lang="ru-RU" sz="4300" b="1" dirty="0">
                <a:latin typeface="Arial" panose="020B0604020202020204" pitchFamily="34" charset="0"/>
                <a:cs typeface="Arial" panose="020B0604020202020204" pitchFamily="34" charset="0"/>
              </a:rPr>
              <a:t>10.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Рябов Ю. А. Движения небесных тел. Физическая энциклопедия. В 5-ти томах/ под ред. Прохорова А.М.- М.: Советская энциклопедия, 1988.- 189 с. </a:t>
            </a:r>
          </a:p>
          <a:p>
            <a:pPr marL="0" indent="0" algn="just">
              <a:buNone/>
            </a:pPr>
            <a:r>
              <a:rPr lang="ru-RU" sz="4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11.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Фейнман </a:t>
            </a:r>
            <a:r>
              <a:rPr lang="ru-RU" sz="4300" dirty="0" err="1">
                <a:latin typeface="Arial" panose="020B0604020202020204" pitchFamily="34" charset="0"/>
                <a:cs typeface="Arial" panose="020B0604020202020204" pitchFamily="34" charset="0"/>
              </a:rPr>
              <a:t>Pичард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. Характер физических законов. Связь математики с физикой, режим доступа:.</a:t>
            </a:r>
            <a:r>
              <a:rPr lang="en-GB" sz="4300" dirty="0">
                <a:latin typeface="Arial" panose="020B0604020202020204" pitchFamily="34" charset="0"/>
                <a:cs typeface="Arial" panose="020B0604020202020204" pitchFamily="34" charset="0"/>
              </a:rPr>
              <a:t>http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://</a:t>
            </a:r>
            <a:r>
              <a:rPr lang="en-GB" sz="4300" dirty="0">
                <a:latin typeface="Arial" panose="020B0604020202020204" pitchFamily="34" charset="0"/>
                <a:cs typeface="Arial" panose="020B0604020202020204" pitchFamily="34" charset="0"/>
              </a:rPr>
              <a:t>www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sz="4300" dirty="0" err="1">
                <a:latin typeface="Arial" panose="020B0604020202020204" pitchFamily="34" charset="0"/>
                <a:cs typeface="Arial" panose="020B0604020202020204" pitchFamily="34" charset="0"/>
              </a:rPr>
              <a:t>uhlib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sz="4300" dirty="0" err="1"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sz="4300" dirty="0" err="1">
                <a:latin typeface="Arial" panose="020B0604020202020204" pitchFamily="34" charset="0"/>
                <a:cs typeface="Arial" panose="020B0604020202020204" pitchFamily="34" charset="0"/>
              </a:rPr>
              <a:t>fizika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sz="4300" dirty="0" err="1">
                <a:latin typeface="Arial" panose="020B0604020202020204" pitchFamily="34" charset="0"/>
                <a:cs typeface="Arial" panose="020B0604020202020204" pitchFamily="34" charset="0"/>
              </a:rPr>
              <a:t>harakter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sz="4300" dirty="0" err="1">
                <a:latin typeface="Arial" panose="020B0604020202020204" pitchFamily="34" charset="0"/>
                <a:cs typeface="Arial" panose="020B0604020202020204" pitchFamily="34" charset="0"/>
              </a:rPr>
              <a:t>fizicheskih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sz="4300" dirty="0" err="1">
                <a:latin typeface="Arial" panose="020B0604020202020204" pitchFamily="34" charset="0"/>
                <a:cs typeface="Arial" panose="020B0604020202020204" pitchFamily="34" charset="0"/>
              </a:rPr>
              <a:t>zakonov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sz="43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en-GB" sz="4300" dirty="0" err="1">
                <a:latin typeface="Arial" panose="020B0604020202020204" pitchFamily="34" charset="0"/>
                <a:cs typeface="Arial" panose="020B0604020202020204" pitchFamily="34" charset="0"/>
              </a:rPr>
              <a:t>php</a:t>
            </a:r>
            <a:endParaRPr lang="ru-RU" sz="4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4300" b="1" dirty="0">
                <a:latin typeface="Arial" panose="020B0604020202020204" pitchFamily="34" charset="0"/>
                <a:cs typeface="Arial" panose="020B0604020202020204" pitchFamily="34" charset="0"/>
              </a:rPr>
              <a:t>12.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Большая политехническая энциклопедия /под. </a:t>
            </a:r>
            <a:r>
              <a:rPr lang="ru-RU" sz="4300" dirty="0" err="1">
                <a:latin typeface="Arial" panose="020B0604020202020204" pitchFamily="34" charset="0"/>
                <a:cs typeface="Arial" panose="020B0604020202020204" pitchFamily="34" charset="0"/>
              </a:rPr>
              <a:t>ред.Рязанцева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 В. Д.- М.: Мир и образование, 2011.- 356 с.</a:t>
            </a:r>
          </a:p>
          <a:p>
            <a:pPr marL="0" indent="0" algn="just">
              <a:buNone/>
            </a:pPr>
            <a:r>
              <a:rPr lang="ru-RU" sz="4300" b="1" dirty="0">
                <a:latin typeface="Arial" panose="020B0604020202020204" pitchFamily="34" charset="0"/>
                <a:cs typeface="Arial" panose="020B0604020202020204" pitchFamily="34" charset="0"/>
              </a:rPr>
              <a:t>13.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Математический форум </a:t>
            </a:r>
            <a:r>
              <a:rPr lang="ru-RU" sz="4300" dirty="0" err="1">
                <a:latin typeface="Arial" panose="020B0604020202020204" pitchFamily="34" charset="0"/>
                <a:cs typeface="Arial" panose="020B0604020202020204" pitchFamily="34" charset="0"/>
              </a:rPr>
              <a:t>Math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300" dirty="0" err="1">
                <a:latin typeface="Arial" panose="020B0604020202020204" pitchFamily="34" charset="0"/>
                <a:cs typeface="Arial" panose="020B0604020202020204" pitchFamily="34" charset="0"/>
              </a:rPr>
              <a:t>Help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300" dirty="0" err="1">
                <a:latin typeface="Arial" panose="020B0604020202020204" pitchFamily="34" charset="0"/>
                <a:cs typeface="Arial" panose="020B0604020202020204" pitchFamily="34" charset="0"/>
              </a:rPr>
              <a:t>Planet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, режим доступа: </a:t>
            </a:r>
            <a:r>
              <a:rPr lang="en-US" sz="43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</a:t>
            </a:r>
            <a:r>
              <a:rPr lang="ru-RU" sz="43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://</a:t>
            </a:r>
            <a:r>
              <a:rPr lang="en-US" sz="4300" u="sng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mathhelpplanet</a:t>
            </a:r>
            <a:r>
              <a:rPr lang="ru-RU" sz="43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.</a:t>
            </a:r>
            <a:r>
              <a:rPr lang="en-US" sz="43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com</a:t>
            </a:r>
            <a:r>
              <a:rPr lang="ru-RU" sz="43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/</a:t>
            </a:r>
            <a:r>
              <a:rPr lang="en-US" sz="43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static</a:t>
            </a:r>
            <a:r>
              <a:rPr lang="ru-RU" sz="43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.</a:t>
            </a:r>
            <a:r>
              <a:rPr lang="en-US" sz="4300" u="sng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php</a:t>
            </a:r>
            <a:r>
              <a:rPr lang="ru-RU" sz="43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?</a:t>
            </a:r>
            <a:r>
              <a:rPr lang="en-US" sz="43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</a:t>
            </a:r>
            <a:r>
              <a:rPr lang="ru-RU" sz="43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=</a:t>
            </a:r>
            <a:r>
              <a:rPr lang="en-US" sz="4300" u="sng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giperbola</a:t>
            </a:r>
            <a:endParaRPr lang="ru-RU" sz="4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4300" b="1" dirty="0">
                <a:latin typeface="Arial" panose="020B0604020202020204" pitchFamily="34" charset="0"/>
                <a:cs typeface="Arial" panose="020B0604020202020204" pitchFamily="34" charset="0"/>
              </a:rPr>
              <a:t>14. 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Официальный сайт программы «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Voyager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en-GB" sz="43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</a:t>
            </a:r>
            <a:r>
              <a:rPr lang="ru-RU" sz="43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://</a:t>
            </a:r>
            <a:r>
              <a:rPr lang="en-GB" sz="43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voyager</a:t>
            </a:r>
            <a:r>
              <a:rPr lang="ru-RU" sz="43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.</a:t>
            </a:r>
            <a:r>
              <a:rPr lang="en-GB" sz="4300" u="sng" dirty="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jpl</a:t>
            </a:r>
            <a:r>
              <a:rPr lang="ru-RU" sz="43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.</a:t>
            </a:r>
            <a:r>
              <a:rPr lang="en-GB" sz="4300" u="sng" dirty="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nasa</a:t>
            </a:r>
            <a:r>
              <a:rPr lang="ru-RU" sz="43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.</a:t>
            </a:r>
            <a:r>
              <a:rPr lang="en-GB" sz="4300" u="sng" dirty="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gov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 (дата обращения 20.02.2016)</a:t>
            </a:r>
          </a:p>
          <a:p>
            <a:pPr marL="0" indent="0" algn="just">
              <a:buNone/>
            </a:pPr>
            <a:r>
              <a:rPr lang="ru-RU" sz="4300" b="1" dirty="0">
                <a:latin typeface="Arial" panose="020B0604020202020204" pitchFamily="34" charset="0"/>
                <a:cs typeface="Arial" panose="020B0604020202020204" pitchFamily="34" charset="0"/>
              </a:rPr>
              <a:t>15.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 Расстояние между точками и фигурами, режим доступа : </a:t>
            </a:r>
            <a:r>
              <a:rPr lang="ru-RU" sz="4300" u="sng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webmath.exponenta.ru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4300" u="sng" dirty="0" err="1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bsd</a:t>
            </a:r>
            <a:r>
              <a:rPr lang="ru-RU" sz="4300" u="sng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/</a:t>
            </a:r>
            <a:r>
              <a:rPr lang="ru-RU" sz="4300" u="sng" dirty="0" err="1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tab</a:t>
            </a:r>
            <a:r>
              <a:rPr lang="ru-RU" sz="4300" u="sng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/m90.html</a:t>
            </a:r>
            <a:endParaRPr lang="ru-RU" sz="4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4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16.</a:t>
            </a:r>
            <a:r>
              <a:rPr lang="ru-RU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Энциклопедия 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«Авиация». /  под ред. </a:t>
            </a:r>
            <a:r>
              <a:rPr lang="ru-RU" sz="4300" dirty="0" err="1">
                <a:latin typeface="Arial" panose="020B0604020202020204" pitchFamily="34" charset="0"/>
                <a:cs typeface="Arial" panose="020B0604020202020204" pitchFamily="34" charset="0"/>
              </a:rPr>
              <a:t>Свищёва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 Г. Г. - М.: Большая Российская Энциклопедия,1998.-</a:t>
            </a:r>
            <a:r>
              <a:rPr lang="ru-RU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293с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r>
              <a:rPr lang="ru-RU" sz="4300" b="1" dirty="0">
                <a:latin typeface="Arial" panose="020B0604020202020204" pitchFamily="34" charset="0"/>
                <a:cs typeface="Arial" panose="020B0604020202020204" pitchFamily="34" charset="0"/>
              </a:rPr>
              <a:t>17.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  Энциклопедический словарь юного физика/под ред. </a:t>
            </a:r>
            <a:r>
              <a:rPr lang="ru-RU" sz="4300" dirty="0" err="1">
                <a:latin typeface="Arial" panose="020B0604020202020204" pitchFamily="34" charset="0"/>
                <a:cs typeface="Arial" panose="020B0604020202020204" pitchFamily="34" charset="0"/>
              </a:rPr>
              <a:t>Чуянова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 В.А. — М.: Педагогика, 1984.- 354 с.</a:t>
            </a:r>
          </a:p>
        </p:txBody>
      </p:sp>
    </p:spTree>
    <p:extLst>
      <p:ext uri="{BB962C8B-B14F-4D97-AF65-F5344CB8AC3E}">
        <p14:creationId xmlns:p14="http://schemas.microsoft.com/office/powerpoint/2010/main" val="154642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9993"/>
            <a:ext cx="4629201" cy="553839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Введение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7937" y="692696"/>
            <a:ext cx="6164114" cy="61359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Теория гравитации 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Исаака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Ньютона. Закон 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всемирного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тяготения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Природа гравитации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(по Ньютону) </a:t>
            </a:r>
          </a:p>
          <a:p>
            <a:pPr algn="just"/>
            <a:r>
              <a:rPr lang="ru-RU" sz="2200" dirty="0">
                <a:latin typeface="Arial" pitchFamily="34" charset="0"/>
                <a:cs typeface="Arial" pitchFamily="34" charset="0"/>
              </a:rPr>
              <a:t>П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оле гравитации (поле притяжения)  считается безграничным, его создают все тела, обладающие массой. </a:t>
            </a:r>
          </a:p>
          <a:p>
            <a:pPr marL="0" indent="0" algn="just">
              <a:buNone/>
            </a:pPr>
            <a:endParaRPr lang="ru-RU" sz="2200" b="1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Закон всемирного тяготения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200" dirty="0" smtClean="0">
                <a:latin typeface="Arial" pitchFamily="34" charset="0"/>
                <a:cs typeface="Arial" pitchFamily="34" charset="0"/>
              </a:rPr>
              <a:t>Два 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любых тела притягиваются друг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    к 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другу с силой, прямо пропорциональной массе каждого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    из 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них и обратно пропорциональной квадрату расстояния между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ними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[17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, с. 125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]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2200" dirty="0" smtClean="0">
                <a:latin typeface="Arial" pitchFamily="34" charset="0"/>
                <a:cs typeface="Arial" pitchFamily="34" charset="0"/>
              </a:rPr>
              <a:t>    Коэффициент пропорциональности 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G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 algn="just">
              <a:buNone/>
            </a:pPr>
            <a:r>
              <a:rPr lang="ru-RU" sz="2200" dirty="0" smtClean="0">
                <a:latin typeface="Arial" pitchFamily="34" charset="0"/>
                <a:cs typeface="Arial" pitchFamily="34" charset="0"/>
              </a:rPr>
              <a:t>    называется 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гравитационной постоянной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-7938" y="914400"/>
            <a:ext cx="9144001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754" name="Rectangle 10"/>
          <p:cNvSpPr>
            <a:spLocks noChangeArrowheads="1"/>
          </p:cNvSpPr>
          <p:nvPr/>
        </p:nvSpPr>
        <p:spPr bwMode="auto">
          <a:xfrm>
            <a:off x="-7938" y="914400"/>
            <a:ext cx="9144001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756" name="Rectangle 12"/>
          <p:cNvSpPr>
            <a:spLocks noChangeArrowheads="1"/>
          </p:cNvSpPr>
          <p:nvPr/>
        </p:nvSpPr>
        <p:spPr bwMode="auto">
          <a:xfrm>
            <a:off x="1475656" y="116632"/>
            <a:ext cx="324036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-7938" y="914400"/>
            <a:ext cx="9144001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759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1765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1782" name="Picture 38" descr="http://forums.trinituner.com/upload/data/84/Isaac%20Newt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582" y="68387"/>
            <a:ext cx="2123727" cy="26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85" name="Picture 41" descr="Prinicipia-titl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000" y="1364141"/>
            <a:ext cx="1380470" cy="191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06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537" y="3861048"/>
            <a:ext cx="23653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807" name="Picture 6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" r="5326"/>
          <a:stretch/>
        </p:blipFill>
        <p:spPr bwMode="auto">
          <a:xfrm>
            <a:off x="6152000" y="4867522"/>
            <a:ext cx="2932450" cy="7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1167423" y="6419418"/>
                <a:ext cx="3820167" cy="4385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/>
                    <a:cs typeface="Arial" panose="020B0604020202020204" pitchFamily="34" charset="0"/>
                  </a:rPr>
                  <a:t>G</a:t>
                </a:r>
                <a:r>
                  <a:rPr lang="ru-RU" sz="2200" b="1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/>
                    <a:cs typeface="Arial" panose="020B0604020202020204" pitchFamily="34" charset="0"/>
                  </a:rPr>
                  <a:t> = 6,67</a:t>
                </a:r>
                <a14:m>
                  <m:oMath xmlns:m="http://schemas.openxmlformats.org/officeDocument/2006/math">
                    <m:r>
                      <a:rPr lang="ru-RU" sz="2200" b="1" i="0">
                        <a:solidFill>
                          <a:schemeClr val="tx1"/>
                        </a:solidFill>
                        <a:effectLst/>
                        <a:latin typeface="Cambria Math"/>
                        <a:ea typeface="Times New Roman"/>
                        <a:cs typeface="Times New Roman"/>
                      </a:rPr>
                      <m:t>∙</m:t>
                    </m:r>
                    <m:sSup>
                      <m:sSupPr>
                        <m:ctrlPr>
                          <a:rPr lang="ru-RU" sz="2200" b="1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Times New Roman"/>
                          </a:rPr>
                        </m:ctrlPr>
                      </m:sSupPr>
                      <m:e>
                        <m:r>
                          <a:rPr lang="ru-RU" sz="2200" b="1" i="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Times New Roman"/>
                            <a:cs typeface="Times New Roman"/>
                          </a:rPr>
                          <m:t>𝟏𝟎</m:t>
                        </m:r>
                      </m:e>
                      <m:sup>
                        <m:r>
                          <a:rPr lang="ru-RU" sz="2200" b="1" i="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Times New Roman"/>
                            <a:cs typeface="Times New Roman"/>
                          </a:rPr>
                          <m:t>−</m:t>
                        </m:r>
                        <m:r>
                          <a:rPr lang="ru-RU" sz="2200" b="1" i="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Times New Roman"/>
                            <a:cs typeface="Times New Roman"/>
                          </a:rPr>
                          <m:t>𝟏𝟏</m:t>
                        </m:r>
                      </m:sup>
                    </m:sSup>
                    <m:r>
                      <a:rPr lang="ru-RU" sz="2200" b="1" i="0">
                        <a:solidFill>
                          <a:schemeClr val="tx1"/>
                        </a:solidFill>
                        <a:effectLst/>
                        <a:latin typeface="Cambria Math"/>
                        <a:ea typeface="Times New Roman"/>
                      </a:rPr>
                      <m:t> </m:t>
                    </m:r>
                    <m:r>
                      <a:rPr lang="ru-RU" sz="2200" b="1" i="0" smtClean="0">
                        <a:solidFill>
                          <a:schemeClr val="tx1"/>
                        </a:solidFill>
                        <a:effectLst/>
                        <a:latin typeface="Cambria Math"/>
                        <a:ea typeface="Times New Roman"/>
                      </a:rPr>
                      <m:t>Н</m:t>
                    </m:r>
                    <m:r>
                      <a:rPr lang="ru-RU" sz="2200" b="1" i="0">
                        <a:solidFill>
                          <a:schemeClr val="tx1"/>
                        </a:solidFill>
                        <a:effectLst/>
                        <a:latin typeface="Cambria Math"/>
                        <a:ea typeface="Times New Roman"/>
                      </a:rPr>
                      <m:t>∙</m:t>
                    </m:r>
                    <m:sSup>
                      <m:sSupPr>
                        <m:ctrlPr>
                          <a:rPr lang="ru-RU" sz="2200" b="1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Times New Roman"/>
                          </a:rPr>
                        </m:ctrlPr>
                      </m:sSupPr>
                      <m:e>
                        <m:r>
                          <a:rPr lang="ru-RU" sz="2200" b="1" i="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Times New Roman"/>
                          </a:rPr>
                          <m:t>м</m:t>
                        </m:r>
                      </m:e>
                      <m:sup>
                        <m:r>
                          <a:rPr lang="ru-RU" sz="2200" b="1" i="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Times New Roman"/>
                            <a:cs typeface="Times New Roman"/>
                          </a:rPr>
                          <m:t>𝟐</m:t>
                        </m:r>
                      </m:sup>
                    </m:sSup>
                    <m:r>
                      <a:rPr lang="ru-RU" sz="2200" b="1" i="0">
                        <a:solidFill>
                          <a:schemeClr val="tx1"/>
                        </a:solidFill>
                        <a:effectLst/>
                        <a:latin typeface="Cambria Math"/>
                        <a:ea typeface="Times New Roman"/>
                        <a:cs typeface="Times New Roman"/>
                      </a:rPr>
                      <m:t>∙</m:t>
                    </m:r>
                    <m:sSup>
                      <m:sSupPr>
                        <m:ctrlPr>
                          <a:rPr lang="ru-RU" sz="2200" b="1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Times New Roman"/>
                          </a:rPr>
                        </m:ctrlPr>
                      </m:sSupPr>
                      <m:e>
                        <m:r>
                          <a:rPr lang="ru-RU" sz="2200" b="1" i="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Times New Roman"/>
                          </a:rPr>
                          <m:t>кг</m:t>
                        </m:r>
                      </m:e>
                      <m:sup>
                        <m:r>
                          <a:rPr lang="ru-RU" sz="2200" b="1" i="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Times New Roman"/>
                            <a:cs typeface="Times New Roman"/>
                          </a:rPr>
                          <m:t>−</m:t>
                        </m:r>
                        <m:r>
                          <a:rPr lang="ru-RU" sz="2200" b="1" i="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Times New Roman"/>
                            <a:cs typeface="Times New Roman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ru-RU" sz="2200" b="1" dirty="0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Times New Roman"/>
                    <a:cs typeface="Arial" panose="020B0604020202020204" pitchFamily="34" charset="0"/>
                  </a:rPr>
                  <a:t> </a:t>
                </a:r>
                <a:endParaRPr lang="ru-RU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423" y="6419418"/>
                <a:ext cx="3820167" cy="438582"/>
              </a:xfrm>
              <a:prstGeom prst="rect">
                <a:avLst/>
              </a:prstGeom>
              <a:blipFill rotWithShape="1">
                <a:blip r:embed="rId7"/>
                <a:stretch>
                  <a:fillRect l="-2077" t="-5556" b="-2777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Прямоугольник 6"/>
          <p:cNvSpPr/>
          <p:nvPr/>
        </p:nvSpPr>
        <p:spPr>
          <a:xfrm>
            <a:off x="7437412" y="2660719"/>
            <a:ext cx="16470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Исаак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Ньютон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(1643 – 1727 гг.)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8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442" y="548680"/>
            <a:ext cx="8676964" cy="936104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Роль гравитационной теории Ньютона      в изучении Солнечной системы</a:t>
            </a:r>
            <a:endParaRPr lang="ru-RU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 descr="http://6600279.com/img/56bef02d54172.jpe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8" r="4029" b="2383"/>
          <a:stretch/>
        </p:blipFill>
        <p:spPr bwMode="auto">
          <a:xfrm>
            <a:off x="2599437" y="3944442"/>
            <a:ext cx="4039854" cy="2502576"/>
          </a:xfrm>
          <a:prstGeom prst="rect">
            <a:avLst/>
          </a:prstGeom>
          <a:noFill/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84785"/>
            <a:ext cx="9036496" cy="2520280"/>
          </a:xfrm>
        </p:spPr>
        <p:txBody>
          <a:bodyPr>
            <a:normAutofit lnSpcReduction="10000"/>
          </a:bodyPr>
          <a:lstStyle/>
          <a:p>
            <a:pPr marL="457200" algn="just">
              <a:spcBef>
                <a:spcPts val="0"/>
              </a:spcBef>
            </a:pPr>
            <a:r>
              <a:rPr lang="ru-RU" sz="2400" dirty="0">
                <a:latin typeface="Arial" panose="020B0604020202020204" pitchFamily="34" charset="0"/>
                <a:cs typeface="Arial" pitchFamily="34" charset="0"/>
              </a:rPr>
              <a:t>Ньютон доказал, что орбиты планет </a:t>
            </a:r>
            <a:r>
              <a:rPr lang="ru-RU" sz="2400" dirty="0" smtClean="0">
                <a:latin typeface="Arial" panose="020B0604020202020204" pitchFamily="34" charset="0"/>
                <a:cs typeface="Arial" pitchFamily="34" charset="0"/>
              </a:rPr>
              <a:t>Солнечной </a:t>
            </a:r>
            <a:r>
              <a:rPr lang="ru-RU" sz="2400" dirty="0">
                <a:latin typeface="Arial" panose="020B0604020202020204" pitchFamily="34" charset="0"/>
                <a:cs typeface="Arial" pitchFamily="34" charset="0"/>
              </a:rPr>
              <a:t>системы имеют форму </a:t>
            </a:r>
            <a:r>
              <a:rPr lang="ru-RU" sz="2400" b="1" dirty="0" smtClean="0">
                <a:latin typeface="Arial" panose="020B0604020202020204" pitchFamily="34" charset="0"/>
                <a:cs typeface="Arial" pitchFamily="34" charset="0"/>
              </a:rPr>
              <a:t>эллипса </a:t>
            </a:r>
            <a:r>
              <a:rPr lang="en-US" sz="1800" dirty="0" smtClean="0">
                <a:latin typeface="Arial" panose="020B0604020202020204" pitchFamily="34" charset="0"/>
                <a:cs typeface="Arial" pitchFamily="34" charset="0"/>
              </a:rPr>
              <a:t>[</a:t>
            </a:r>
            <a:r>
              <a:rPr lang="ru-RU" sz="1800" dirty="0" smtClean="0">
                <a:latin typeface="Arial" panose="020B0604020202020204" pitchFamily="34" charset="0"/>
                <a:cs typeface="Arial" pitchFamily="34" charset="0"/>
              </a:rPr>
              <a:t>13</a:t>
            </a:r>
            <a:r>
              <a:rPr lang="en-US" sz="1800" dirty="0" smtClean="0">
                <a:latin typeface="Arial" panose="020B0604020202020204" pitchFamily="34" charset="0"/>
                <a:cs typeface="Arial" pitchFamily="34" charset="0"/>
              </a:rPr>
              <a:t>]</a:t>
            </a:r>
            <a:r>
              <a:rPr lang="ru-RU" sz="1800" dirty="0" smtClean="0">
                <a:latin typeface="Arial" panose="020B0604020202020204" pitchFamily="34" charset="0"/>
                <a:cs typeface="Arial" pitchFamily="34" charset="0"/>
              </a:rPr>
              <a:t>.</a:t>
            </a:r>
            <a:endParaRPr lang="ru-RU" sz="1800" dirty="0">
              <a:latin typeface="Arial" panose="020B0604020202020204" pitchFamily="34" charset="0"/>
              <a:cs typeface="Arial" pitchFamily="34" charset="0"/>
            </a:endParaRPr>
          </a:p>
          <a:p>
            <a:pPr marL="114300" indent="0" algn="just">
              <a:lnSpc>
                <a:spcPts val="1575"/>
              </a:lnSpc>
              <a:buNone/>
            </a:pPr>
            <a:endParaRPr lang="ru-RU" sz="2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algn="just">
              <a:spcBef>
                <a:spcPts val="0"/>
              </a:spcBef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Орбита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от лат. </a:t>
            </a:r>
            <a:r>
              <a:rPr lang="ru-RU" sz="2200" b="1" dirty="0">
                <a:latin typeface="Arial" pitchFamily="34" charset="0"/>
                <a:cs typeface="Arial" pitchFamily="34" charset="0"/>
              </a:rPr>
              <a:t>«</a:t>
            </a:r>
            <a:r>
              <a:rPr lang="ru-RU" sz="2200" b="1" dirty="0" err="1" smtClean="0">
                <a:latin typeface="Arial" pitchFamily="34" charset="0"/>
                <a:cs typeface="Arial" pitchFamily="34" charset="0"/>
              </a:rPr>
              <a:t>orbita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»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- путь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дорога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) - постоянная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траектория движения космического тела меньшей массы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вокруг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тела большей массы под воздействием силы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притяжения,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объясняющаяся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его движением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[17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, с. 298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]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1800" dirty="0">
              <a:latin typeface="Arial" pitchFamily="34" charset="0"/>
              <a:cs typeface="Arial" pitchFamily="34" charset="0"/>
            </a:endParaRPr>
          </a:p>
          <a:p>
            <a:pPr marL="114300" indent="0" algn="just">
              <a:lnSpc>
                <a:spcPts val="1575"/>
              </a:lnSpc>
              <a:spcAft>
                <a:spcPts val="0"/>
              </a:spcAft>
              <a:buNone/>
            </a:pPr>
            <a:endParaRPr lang="ru-RU" sz="24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ru-RU" dirty="0"/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1" y="3793"/>
            <a:ext cx="90364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3200" b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Введение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22987" y="6465059"/>
            <a:ext cx="39004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Солнечная система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68145" y="6359063"/>
            <a:ext cx="771146" cy="87955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599437" y="6359063"/>
            <a:ext cx="185612" cy="87955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48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99392"/>
            <a:ext cx="8229600" cy="980624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179512" y="1693260"/>
                <a:ext cx="6048672" cy="4472044"/>
              </a:xfrm>
            </p:spPr>
            <p:txBody>
              <a:bodyPr>
                <a:normAutofit fontScale="92500" lnSpcReduction="20000"/>
              </a:bodyPr>
              <a:lstStyle/>
              <a:p>
                <a:pPr algn="just"/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Закон всемирного тяготения </a:t>
                </a:r>
                <a:r>
                  <a:rPr lang="ru-RU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лежит в основе расчета космических скоростей, т.е. скоростей движения тел в космосе. </a:t>
                </a:r>
              </a:p>
              <a:p>
                <a:endParaRPr lang="ru-RU" sz="2400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Пример</a:t>
                </a:r>
                <a:r>
                  <a:rPr lang="ru-RU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ru-RU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ru-RU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600" b="1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600" b="1" i="1" smtClean="0">
                            <a:latin typeface="Cambria Math"/>
                            <a:cs typeface="Arial" panose="020B0604020202020204" pitchFamily="34" charset="0"/>
                          </a:rPr>
                          <m:t>𝑭</m:t>
                        </m:r>
                      </m:e>
                      <m:sub>
                        <m:r>
                          <a:rPr lang="ru-RU" sz="2600" b="1" i="1" smtClean="0">
                            <a:latin typeface="Cambria Math"/>
                            <a:cs typeface="Arial" panose="020B0604020202020204" pitchFamily="34" charset="0"/>
                          </a:rPr>
                          <m:t>центрострем.</m:t>
                        </m:r>
                      </m:sub>
                    </m:sSub>
                    <m:r>
                      <a:rPr lang="ru-RU" sz="2600" b="1" i="1" smtClean="0">
                        <a:latin typeface="Cambria Math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ru-RU" sz="2600" b="1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600" b="1" i="1" smtClean="0">
                            <a:latin typeface="Cambria Math"/>
                            <a:cs typeface="Arial" panose="020B0604020202020204" pitchFamily="34" charset="0"/>
                          </a:rPr>
                          <m:t>𝑭</m:t>
                        </m:r>
                      </m:e>
                      <m:sub>
                        <m:r>
                          <a:rPr lang="ru-RU" sz="2600" b="1" i="1" smtClean="0">
                            <a:latin typeface="Cambria Math"/>
                            <a:cs typeface="Arial" panose="020B0604020202020204" pitchFamily="34" charset="0"/>
                          </a:rPr>
                          <m:t>тягот.</m:t>
                        </m:r>
                      </m:sub>
                    </m:sSub>
                    <m:r>
                      <a:rPr lang="ru-RU" sz="2600" b="1" i="1" smtClean="0">
                        <a:latin typeface="Cambria Math"/>
                        <a:cs typeface="Arial" panose="020B0604020202020204" pitchFamily="34" charset="0"/>
                      </a:rPr>
                      <m:t>  </m:t>
                    </m:r>
                  </m:oMath>
                </a14:m>
                <a:endParaRPr lang="ru-RU" sz="2600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ru-RU" sz="2600" b="1" dirty="0" smtClean="0">
                    <a:cs typeface="Arial" panose="020B0604020202020204" pitchFamily="34" charset="0"/>
                  </a:rPr>
                  <a:t>      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600" b="1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600" b="1" i="1" smtClean="0">
                            <a:latin typeface="Cambria Math"/>
                            <a:cs typeface="Arial" panose="020B0604020202020204" pitchFamily="34" charset="0"/>
                          </a:rPr>
                          <m:t>𝒎</m:t>
                        </m:r>
                        <m:r>
                          <a:rPr lang="en-US" sz="2600" b="1" i="1" smtClean="0"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∙</m:t>
                        </m:r>
                        <m:sSup>
                          <m:sSupPr>
                            <m:ctrlPr>
                              <a:rPr lang="en-US" sz="2600" b="1" i="1" smtClean="0">
                                <a:latin typeface="Cambria Math"/>
                                <a:ea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600" b="1" i="1" smtClean="0">
                                <a:latin typeface="Cambria Math"/>
                                <a:ea typeface="Cambria Math"/>
                                <a:cs typeface="Arial" panose="020B0604020202020204" pitchFamily="34" charset="0"/>
                              </a:rPr>
                              <m:t>𝒗</m:t>
                            </m:r>
                          </m:e>
                          <m:sup>
                            <m:r>
                              <a:rPr lang="en-US" sz="2600" b="1" i="1" smtClean="0">
                                <a:latin typeface="Cambria Math"/>
                                <a:ea typeface="Cambria Math"/>
                                <a:cs typeface="Arial" panose="020B0604020202020204" pitchFamily="34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sz="2600" b="1" i="1" smtClean="0">
                            <a:latin typeface="Cambria Math"/>
                            <a:cs typeface="Arial" panose="020B0604020202020204" pitchFamily="34" charset="0"/>
                          </a:rPr>
                          <m:t>𝑹</m:t>
                        </m:r>
                      </m:den>
                    </m:f>
                    <m:r>
                      <a:rPr lang="en-US" sz="2600" b="1" i="1" smtClean="0">
                        <a:latin typeface="Cambria Math"/>
                        <a:cs typeface="Arial" panose="020B0604020202020204" pitchFamily="34" charset="0"/>
                      </a:rPr>
                      <m:t>=</m:t>
                    </m:r>
                    <m:r>
                      <a:rPr lang="en-US" sz="2600" b="1" i="1" smtClean="0">
                        <a:latin typeface="Cambria Math"/>
                        <a:cs typeface="Arial" panose="020B0604020202020204" pitchFamily="34" charset="0"/>
                      </a:rPr>
                      <m:t>𝑮</m:t>
                    </m:r>
                    <m:f>
                      <m:fPr>
                        <m:ctrlPr>
                          <a:rPr lang="en-US" sz="2600" b="1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600" b="1" i="1" smtClean="0">
                            <a:latin typeface="Cambria Math"/>
                            <a:cs typeface="Arial" panose="020B0604020202020204" pitchFamily="34" charset="0"/>
                          </a:rPr>
                          <m:t>𝒎𝑴</m:t>
                        </m:r>
                      </m:num>
                      <m:den>
                        <m:sSup>
                          <m:sSupPr>
                            <m:ctrlPr>
                              <a:rPr lang="en-US" sz="2600" b="1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600" b="1" i="1" smtClean="0">
                                <a:latin typeface="Cambria Math"/>
                                <a:cs typeface="Arial" panose="020B0604020202020204" pitchFamily="34" charset="0"/>
                              </a:rPr>
                              <m:t>𝑹</m:t>
                            </m:r>
                          </m:e>
                          <m:sup>
                            <m:r>
                              <a:rPr lang="en-US" sz="2600" b="1" i="1" smtClean="0">
                                <a:latin typeface="Cambria Math"/>
                                <a:cs typeface="Arial" panose="020B0604020202020204" pitchFamily="34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endParaRPr lang="ru-RU" sz="2600" b="1" i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r>
                  <a:rPr lang="ru-RU" sz="2200" b="1" dirty="0" smtClean="0">
                    <a:cs typeface="Arial" panose="020B0604020202020204" pitchFamily="34" charset="0"/>
                  </a:rPr>
                  <a:t>                            </a:t>
                </a:r>
                <a14:m>
                  <m:oMath xmlns:m="http://schemas.openxmlformats.org/officeDocument/2006/math">
                    <m:r>
                      <a:rPr lang="en-US" sz="2600" b="1" i="1" smtClean="0">
                        <a:latin typeface="Cambria Math"/>
                        <a:cs typeface="Arial" panose="020B0604020202020204" pitchFamily="34" charset="0"/>
                      </a:rPr>
                      <m:t>𝒗</m:t>
                    </m:r>
                    <m:r>
                      <a:rPr lang="en-US" sz="2600" b="1" i="1" smtClean="0">
                        <a:latin typeface="Cambria Math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600" b="1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600" b="1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600" b="1" i="1" smtClean="0">
                                <a:latin typeface="Cambria Math"/>
                                <a:cs typeface="Arial" panose="020B0604020202020204" pitchFamily="34" charset="0"/>
                              </a:rPr>
                              <m:t>𝑮𝑴</m:t>
                            </m:r>
                          </m:num>
                          <m:den>
                            <m:r>
                              <a:rPr lang="en-US" sz="2600" b="1" i="1" smtClean="0">
                                <a:latin typeface="Cambria Math"/>
                                <a:cs typeface="Arial" panose="020B0604020202020204" pitchFamily="34" charset="0"/>
                              </a:rPr>
                              <m:t>𝑹</m:t>
                            </m:r>
                          </m:den>
                        </m:f>
                      </m:e>
                    </m:rad>
                  </m:oMath>
                </a14:m>
                <a:r>
                  <a:rPr lang="ru-RU" sz="2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r>
                  <a:rPr lang="ru-RU" sz="2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</a:p>
              <a:p>
                <a:pPr algn="just"/>
                <a:endParaRPr lang="ru-RU" sz="2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       где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1" i="1" dirty="0">
                            <a:latin typeface="Cambria Math"/>
                          </a:rPr>
                        </m:ctrlPr>
                      </m:sSubPr>
                      <m:e>
                        <m:r>
                          <a:rPr lang="ru-RU" sz="2600" b="1" i="1" dirty="0" smtClean="0">
                            <a:latin typeface="Cambria Math"/>
                          </a:rPr>
                          <m:t>  </m:t>
                        </m:r>
                        <m:r>
                          <a:rPr lang="en-US" sz="2600" b="1" i="1" dirty="0">
                            <a:latin typeface="Cambria Math"/>
                          </a:rPr>
                          <m:t>𝑴</m:t>
                        </m:r>
                      </m:e>
                      <m:sub>
                        <m:r>
                          <a:rPr lang="ru-RU" sz="2600" b="1" i="1" dirty="0">
                            <a:latin typeface="Cambria Math"/>
                          </a:rPr>
                          <m:t>Земли</m:t>
                        </m:r>
                      </m:sub>
                    </m:sSub>
                    <m:r>
                      <a:rPr lang="ru-RU" sz="2600" b="1" i="1" dirty="0">
                        <a:latin typeface="Cambria Math"/>
                      </a:rPr>
                      <m:t>=</m:t>
                    </m:r>
                    <m:r>
                      <a:rPr lang="ru-RU" sz="2600" b="1" i="1" dirty="0">
                        <a:latin typeface="Cambria Math"/>
                      </a:rPr>
                      <m:t>𝟓</m:t>
                    </m:r>
                    <m:r>
                      <a:rPr lang="ru-RU" sz="2600" b="1" i="1" dirty="0">
                        <a:latin typeface="Cambria Math"/>
                      </a:rPr>
                      <m:t>,</m:t>
                    </m:r>
                    <m:r>
                      <a:rPr lang="ru-RU" sz="2600" b="1" i="1" dirty="0" smtClean="0">
                        <a:latin typeface="Cambria Math"/>
                      </a:rPr>
                      <m:t>𝟗</m:t>
                    </m:r>
                    <m:r>
                      <a:rPr lang="ru-RU" sz="2600" b="1" i="1" dirty="0">
                        <a:latin typeface="Cambria Math"/>
                      </a:rPr>
                      <m:t>𝟕</m:t>
                    </m:r>
                    <m:r>
                      <a:rPr lang="ru-RU" sz="2600" b="1" i="1" dirty="0">
                        <a:latin typeface="Cambria Math"/>
                        <a:ea typeface="Cambria Math"/>
                      </a:rPr>
                      <m:t>∙</m:t>
                    </m:r>
                    <m:sSup>
                      <m:sSupPr>
                        <m:ctrlPr>
                          <a:rPr lang="ru-RU" sz="2600" b="1" i="1" dirty="0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ru-RU" sz="2600" b="1" i="1" dirty="0" smtClean="0">
                            <a:latin typeface="Cambria Math"/>
                            <a:ea typeface="Cambria Math"/>
                          </a:rPr>
                          <m:t>𝟏𝟎</m:t>
                        </m:r>
                      </m:e>
                      <m:sup>
                        <m:r>
                          <a:rPr lang="ru-RU" sz="2600" b="1" i="1" dirty="0" smtClean="0">
                            <a:latin typeface="Cambria Math"/>
                            <a:ea typeface="Cambria Math"/>
                          </a:rPr>
                          <m:t>𝟐𝟒</m:t>
                        </m:r>
                      </m:sup>
                    </m:sSup>
                    <m:r>
                      <a:rPr lang="ru-RU" sz="2600" b="1" i="1" dirty="0">
                        <a:latin typeface="Cambria Math"/>
                        <a:ea typeface="Cambria Math"/>
                      </a:rPr>
                      <m:t> кг;</m:t>
                    </m:r>
                  </m:oMath>
                </a14:m>
                <a:endParaRPr lang="ru-RU" sz="2600" b="1" i="1" dirty="0" smtClean="0">
                  <a:latin typeface="Cambria Math"/>
                  <a:ea typeface="Cambria Math"/>
                </a:endParaRPr>
              </a:p>
              <a:p>
                <a:pPr marL="0" indent="0" algn="just">
                  <a:buNone/>
                </a:pPr>
                <a:r>
                  <a:rPr lang="ru-RU" sz="2600" b="1" i="1" dirty="0">
                    <a:latin typeface="Cambria Math"/>
                    <a:ea typeface="Cambria Math"/>
                  </a:rPr>
                  <a:t> </a:t>
                </a:r>
                <a:r>
                  <a:rPr lang="ru-RU" sz="2600" b="1" i="1" dirty="0" smtClean="0">
                    <a:latin typeface="Cambria Math"/>
                    <a:ea typeface="Cambria Math"/>
                  </a:rPr>
                  <a:t>                       </a:t>
                </a:r>
                <a14:m>
                  <m:oMath xmlns:m="http://schemas.openxmlformats.org/officeDocument/2006/math">
                    <m:r>
                      <a:rPr lang="ru-RU" sz="2600" b="1" i="1" dirty="0">
                        <a:latin typeface="Cambria Math"/>
                        <a:ea typeface="Cambria Math"/>
                      </a:rPr>
                      <m:t> </m:t>
                    </m:r>
                    <m:sSub>
                      <m:sSubPr>
                        <m:ctrlPr>
                          <a:rPr lang="ru-RU" sz="2600" b="1" i="1" dirty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2600" b="1" i="1" dirty="0">
                            <a:latin typeface="Cambria Math"/>
                            <a:ea typeface="Cambria Math"/>
                          </a:rPr>
                          <m:t>𝑹</m:t>
                        </m:r>
                      </m:e>
                      <m:sub>
                        <m:r>
                          <a:rPr lang="ru-RU" sz="2600" b="1" i="1" dirty="0">
                            <a:latin typeface="Cambria Math"/>
                            <a:ea typeface="Cambria Math"/>
                          </a:rPr>
                          <m:t>Земли</m:t>
                        </m:r>
                      </m:sub>
                    </m:sSub>
                    <m:r>
                      <a:rPr lang="ru-RU" sz="2600" b="1" i="1" dirty="0">
                        <a:latin typeface="Cambria Math"/>
                        <a:ea typeface="Cambria Math"/>
                      </a:rPr>
                      <m:t>=</m:t>
                    </m:r>
                    <m:r>
                      <a:rPr lang="ru-RU" sz="2600" b="1" i="1" dirty="0">
                        <a:latin typeface="Cambria Math"/>
                        <a:ea typeface="Cambria Math"/>
                      </a:rPr>
                      <m:t>𝟔𝟑𝟕𝟏</m:t>
                    </m:r>
                    <m:r>
                      <a:rPr lang="ru-RU" sz="2600" b="1" i="1" dirty="0">
                        <a:latin typeface="Cambria Math"/>
                        <a:ea typeface="Cambria Math"/>
                      </a:rPr>
                      <m:t>км</m:t>
                    </m:r>
                  </m:oMath>
                </a14:m>
                <a:endParaRPr lang="ru-RU" sz="2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r>
                  <a:rPr lang="ru-RU" sz="2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6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6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6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𝒗</m:t>
                        </m:r>
                      </m:e>
                      <m:sub>
                        <m:r>
                          <a:rPr lang="en-US" sz="26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𝑰</m:t>
                        </m:r>
                      </m:sub>
                    </m:sSub>
                    <m:r>
                      <a:rPr lang="en-US" sz="26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=</m:t>
                    </m:r>
                    <m:r>
                      <a:rPr lang="en-US" sz="26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𝟕</m:t>
                    </m:r>
                    <m:r>
                      <a:rPr lang="en-US" sz="26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,</m:t>
                    </m:r>
                    <m:r>
                      <a:rPr lang="en-US" sz="26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𝟗</m:t>
                    </m:r>
                    <m:r>
                      <a:rPr lang="en-US" sz="26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 км/с</m:t>
                    </m:r>
                  </m:oMath>
                </a14:m>
                <a:endParaRPr lang="ru-RU" sz="2600" b="1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ru-RU" sz="24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1693260"/>
                <a:ext cx="6048672" cy="4472044"/>
              </a:xfrm>
              <a:blipFill rotWithShape="1">
                <a:blip r:embed="rId3"/>
                <a:stretch>
                  <a:fillRect l="-1108" t="-2183" r="-130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988840"/>
            <a:ext cx="2952328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548680"/>
            <a:ext cx="82809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Роль гравитационной теории Ньютона  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изучении С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олнечной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системы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179512" y="113437"/>
            <a:ext cx="87849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3200" b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Введение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74432" y="5224843"/>
            <a:ext cx="26277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Траектории движения </a:t>
            </a:r>
            <a:r>
              <a:rPr lang="ru-RU" sz="1600" b="1" dirty="0"/>
              <a:t>космических аппаратов</a:t>
            </a:r>
            <a:r>
              <a:rPr lang="ru-RU" sz="1600" dirty="0"/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594928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Первая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космическая скорость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– скорость, которую нужно придать телу на Земле для вывода его на орбиту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Земли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[17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, с. 184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8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70"/>
            <a:ext cx="9175758" cy="619617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Постановка задачи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66" y="713347"/>
            <a:ext cx="4563434" cy="5760640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1890 году астрономы доказали, что в Солнечной Системе между Юпитером и Марсом раньше существовала еще одна планета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Ее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назвали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Фаэтон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Доказательством является то, что сейчас в этом месте находится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пояс астероидов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(состоит примерно из 400000 астероидов). </a:t>
            </a:r>
          </a:p>
          <a:p>
            <a:pPr marL="0" indent="0" algn="just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Эта находка интересна тем, что на астероидах 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найдены следы органических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молекул, которые доказывают существование жизни на Фаэтоне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[10</a:t>
            </a:r>
            <a:r>
              <a:rPr lang="ru-RU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, с.143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ru-RU" sz="2300" dirty="0" smtClean="0"/>
              <a:t>.</a:t>
            </a:r>
          </a:p>
        </p:txBody>
      </p:sp>
      <p:pic>
        <p:nvPicPr>
          <p:cNvPr id="34818" name="Picture 2" descr="Погибшая планета между Юпитером и Марсом. Загадка исчезнувшей планеты - Фаэтон - Форум Сириус - Торез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111" y="3978223"/>
            <a:ext cx="3429762" cy="251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498508" y="6529662"/>
            <a:ext cx="26593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Гибель планеты Фаэтон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99457" y="3266657"/>
            <a:ext cx="34574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Орбита и траектория движения </a:t>
            </a: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планеты Фаэтон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m.pavlova\Downloads\Untitled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719463"/>
            <a:ext cx="4716016" cy="254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66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33782"/>
            <a:ext cx="8229600" cy="79848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поисках планеты Фаэтон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935" y="692696"/>
            <a:ext cx="6084169" cy="5688632"/>
          </a:xfrm>
        </p:spPr>
        <p:txBody>
          <a:bodyPr>
            <a:noAutofit/>
          </a:bodyPr>
          <a:lstStyle/>
          <a:p>
            <a:pPr algn="just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16 июля 1972 года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был произведён запуск космического зонда «Пионер-10», который  долетел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до области главного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пояса астероидов.</a:t>
            </a:r>
          </a:p>
          <a:p>
            <a:pPr marL="0" indent="0" algn="just">
              <a:buNone/>
            </a:pP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1991 году аппарат «Галилео» сфотографировал первые объекты главного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пояса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стероидов (</a:t>
            </a:r>
            <a:r>
              <a:rPr 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Гаспра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Ида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их диаметр не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более 50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км). </a:t>
            </a:r>
          </a:p>
          <a:p>
            <a:pPr marL="0" indent="0" algn="just">
              <a:buNone/>
            </a:pP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оясе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стероидов  также удалось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побывать таким станциям как: «Вояджер-1», «Вояджер-2»,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Пионер-11», «Галилео», «NEAR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Shoemaker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[14]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just">
              <a:buNone/>
            </a:pP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27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сентября 2007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года была запущена межпланетная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станция «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Dawn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» для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изучения крупнейших объектов главного пояса: Церера и Веста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  <a:p>
            <a:pPr algn="just"/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16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июля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2011 года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аппарат добрался 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орбиты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Весты.  Сейчас он 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держит путь к карликовой планете Церера.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255" y="795785"/>
            <a:ext cx="2795046" cy="1880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199698"/>
            <a:ext cx="2016224" cy="1543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255508" y="4743224"/>
            <a:ext cx="27944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осмический аппарат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 “ Voyager-1”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255508" y="6567416"/>
            <a:ext cx="27908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осмический аппарат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“ Dawn”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3347" y="6144021"/>
            <a:ext cx="57674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http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://voyager.jpl.nasa.gov/mission/interstellar.html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79829" y="2676478"/>
            <a:ext cx="2808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Выход космических </a:t>
            </a:r>
            <a:r>
              <a:rPr lang="ru-RU" sz="1400" b="1" dirty="0" smtClean="0"/>
              <a:t>аппаратов</a:t>
            </a:r>
          </a:p>
          <a:p>
            <a:pPr algn="ctr"/>
            <a:r>
              <a:rPr lang="ru-RU" sz="1400" b="1" dirty="0" smtClean="0"/>
              <a:t> </a:t>
            </a:r>
            <a:r>
              <a:rPr lang="ru-RU" sz="1400" b="1" dirty="0"/>
              <a:t>за пределы Солнечной системы</a:t>
            </a:r>
            <a:endParaRPr lang="ru-RU" sz="1400" dirty="0"/>
          </a:p>
        </p:txBody>
      </p:sp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088851"/>
            <a:ext cx="2016224" cy="1478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89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7841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Исходные допущения и цель исследования</a:t>
            </a:r>
            <a:endParaRPr lang="ru-RU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697841"/>
            <a:ext cx="608605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Цель исследования: 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исследовать зависимость траектории движения искусственного спутника планеты Фаэтон (или другой изучаемой планеты) при наличии естественного спутника этой планеты от: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радиуса пояса астероидов;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взаимного расположения естественного спутника планеты с поясом астероидов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см. рис. 1 и 2).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Исходные допущения: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пояс астероидов имеет форму окружности с центром в месте существования погибшей планеты Фаэтон;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суммарная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масса астероидов равна массе естественного спутника планеты Фаэтон;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центры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масс всех астероидов, планеты Фаэтон и ее естественного спутника принадлежат одной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плоскости;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начение гравитационной постоянной не меняется.</a:t>
            </a:r>
          </a:p>
          <a:p>
            <a:pPr marL="285750" indent="-285750" algn="just">
              <a:buFontTx/>
              <a:buChar char="-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Методы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исследования: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компьютерное динамическое моделирование средствами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GeoGebra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; компьютерный эксперимент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8" t="33260" r="46503" b="26062"/>
          <a:stretch/>
        </p:blipFill>
        <p:spPr bwMode="auto">
          <a:xfrm>
            <a:off x="6318558" y="1196752"/>
            <a:ext cx="2649465" cy="158488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4" t="33463" r="58810" b="23064"/>
          <a:stretch/>
        </p:blipFill>
        <p:spPr bwMode="auto">
          <a:xfrm>
            <a:off x="6360259" y="3208678"/>
            <a:ext cx="1803394" cy="166048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 Box 33"/>
          <p:cNvSpPr txBox="1">
            <a:spLocks noChangeArrowheads="1"/>
          </p:cNvSpPr>
          <p:nvPr/>
        </p:nvSpPr>
        <p:spPr bwMode="auto">
          <a:xfrm>
            <a:off x="6652014" y="2881820"/>
            <a:ext cx="1219883" cy="3048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Рисунок 1.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73609" y="4869160"/>
            <a:ext cx="11175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Рисунок </a:t>
            </a:r>
            <a:r>
              <a:rPr lang="ru-RU" alt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18389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8229600" cy="79208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исследования</a:t>
            </a:r>
            <a:endParaRPr lang="ru-RU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96752"/>
            <a:ext cx="8640960" cy="5145435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Перевести задачу на язык геометрии, раскрыть смысл всех базовых геометрических терминов.</a:t>
            </a:r>
          </a:p>
          <a:p>
            <a:pPr algn="just"/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Создать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рабочий динамический лист для компьютерной поддержки решения задачи средствами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GeoGebra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Провести компьютерные эксперименты для получения данных о зависимости траектории движения искусственного спутника от начальных условий.</a:t>
            </a:r>
          </a:p>
          <a:p>
            <a:pPr marL="0" indent="0" algn="just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Обосновать гипотезы, выдвинутые в результате компьютерных экспериментов.</a:t>
            </a:r>
          </a:p>
          <a:p>
            <a:pPr marL="0" indent="0" algn="just">
              <a:buNone/>
            </a:pP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30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29225</TotalTime>
  <Words>3343</Words>
  <Application>Microsoft Office PowerPoint</Application>
  <PresentationFormat>Экран (4:3)</PresentationFormat>
  <Paragraphs>290</Paragraphs>
  <Slides>20</Slides>
  <Notes>18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Тема Office</vt:lpstr>
      <vt:lpstr>Формула</vt:lpstr>
      <vt:lpstr>Конкурс «Математика и проектирование»  Номинация: «Математические модели  реальных процессов в природе и обществе»  Тема: «Определение траектории движения спутников»</vt:lpstr>
      <vt:lpstr>Введение</vt:lpstr>
      <vt:lpstr>Введение</vt:lpstr>
      <vt:lpstr>Роль гравитационной теории Ньютона      в изучении Солнечной системы</vt:lpstr>
      <vt:lpstr> </vt:lpstr>
      <vt:lpstr>Постановка задачи</vt:lpstr>
      <vt:lpstr>В поисках планеты Фаэтон</vt:lpstr>
      <vt:lpstr>Исходные допущения и цель исследования</vt:lpstr>
      <vt:lpstr>Задачи исследования</vt:lpstr>
      <vt:lpstr>Результаты решения задачи 1</vt:lpstr>
      <vt:lpstr>Траектория как геометрическое место точек</vt:lpstr>
      <vt:lpstr>Поиск обобщенного понятия расстояния</vt:lpstr>
      <vt:lpstr>Определение понятия расстояния  от точки до окружности</vt:lpstr>
      <vt:lpstr>Результаты решения задачи 2</vt:lpstr>
      <vt:lpstr>Результат решения задачи 3</vt:lpstr>
      <vt:lpstr>Презентация PowerPoint</vt:lpstr>
      <vt:lpstr>Презентация PowerPoint</vt:lpstr>
      <vt:lpstr>Презентация PowerPoint</vt:lpstr>
      <vt:lpstr>Выводы</vt:lpstr>
      <vt:lpstr>Библиография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Конкурс «Математика и проектирование»  Номинация «Математические модели  реальных процессов в природе и обществе»  Тема «Радиолокационный спутник»</dc:title>
  <dc:creator>Павлова Мария Александровна</dc:creator>
  <cp:lastModifiedBy>Павлова Мария Александровна</cp:lastModifiedBy>
  <cp:revision>572</cp:revision>
  <dcterms:created xsi:type="dcterms:W3CDTF">2016-02-29T06:31:35Z</dcterms:created>
  <dcterms:modified xsi:type="dcterms:W3CDTF">2016-04-25T12:54:29Z</dcterms:modified>
</cp:coreProperties>
</file>