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417" r:id="rId2"/>
    <p:sldId id="257" r:id="rId3"/>
    <p:sldId id="281" r:id="rId4"/>
    <p:sldId id="288" r:id="rId5"/>
    <p:sldId id="285" r:id="rId6"/>
    <p:sldId id="286" r:id="rId7"/>
    <p:sldId id="290" r:id="rId8"/>
    <p:sldId id="386" r:id="rId9"/>
    <p:sldId id="415" r:id="rId10"/>
    <p:sldId id="388" r:id="rId11"/>
    <p:sldId id="384" r:id="rId12"/>
    <p:sldId id="385" r:id="rId13"/>
    <p:sldId id="389" r:id="rId14"/>
    <p:sldId id="390" r:id="rId15"/>
    <p:sldId id="391" r:id="rId16"/>
    <p:sldId id="392" r:id="rId17"/>
    <p:sldId id="393" r:id="rId18"/>
    <p:sldId id="412" r:id="rId19"/>
    <p:sldId id="394" r:id="rId20"/>
    <p:sldId id="402" r:id="rId21"/>
    <p:sldId id="365" r:id="rId22"/>
    <p:sldId id="364" r:id="rId23"/>
    <p:sldId id="416" r:id="rId24"/>
    <p:sldId id="325" r:id="rId25"/>
    <p:sldId id="334" r:id="rId26"/>
    <p:sldId id="307" r:id="rId27"/>
    <p:sldId id="333" r:id="rId28"/>
    <p:sldId id="367" r:id="rId29"/>
    <p:sldId id="338" r:id="rId30"/>
    <p:sldId id="337" r:id="rId31"/>
    <p:sldId id="368" r:id="rId32"/>
    <p:sldId id="369" r:id="rId33"/>
    <p:sldId id="370" r:id="rId34"/>
    <p:sldId id="348" r:id="rId35"/>
    <p:sldId id="405" r:id="rId36"/>
    <p:sldId id="350" r:id="rId37"/>
    <p:sldId id="352" r:id="rId38"/>
    <p:sldId id="408" r:id="rId39"/>
    <p:sldId id="353" r:id="rId40"/>
    <p:sldId id="374" r:id="rId41"/>
    <p:sldId id="375" r:id="rId42"/>
    <p:sldId id="376" r:id="rId43"/>
    <p:sldId id="411" r:id="rId44"/>
    <p:sldId id="410" r:id="rId45"/>
    <p:sldId id="351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>
      <p:cViewPr>
        <p:scale>
          <a:sx n="69" d="100"/>
          <a:sy n="69" d="100"/>
        </p:scale>
        <p:origin x="-72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8BC3F-8174-4643-9564-AC604F03D9EE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50E7ED-4ED6-4021-866B-24ACD19155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578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0E7ED-4ED6-4021-866B-24ACD191558D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0E7ED-4ED6-4021-866B-24ACD191558D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0E7ED-4ED6-4021-866B-24ACD191558D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0E7ED-4ED6-4021-866B-24ACD191558D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1023B-1FB6-4962-8E12-24EB30E5105C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56.png"/><Relationship Id="rId7" Type="http://schemas.openxmlformats.org/officeDocument/2006/relationships/image" Target="../media/image4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ic.ed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hlib.ru/fizika/harakter.fizicheskih.zakonov/p5.php" TargetMode="External"/><Relationship Id="rId4" Type="http://schemas.openxmlformats.org/officeDocument/2006/relationships/hyperlink" Target="http://voyager.jpl.nasa.gov/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484784"/>
            <a:ext cx="8964488" cy="1470025"/>
          </a:xfrm>
        </p:spPr>
        <p:txBody>
          <a:bodyPr>
            <a:normAutofit fontScale="90000"/>
          </a:bodyPr>
          <a:lstStyle/>
          <a:p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Конкурс «Математика и проектирование»</a:t>
            </a:r>
            <a:b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Номинация: «</a:t>
            </a:r>
            <a:r>
              <a:rPr lang="ru-RU" sz="2600" b="1" dirty="0" smtClean="0"/>
              <a:t>Математика в сфере защиты информации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b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Тема: «Послание внеземным цивилизациям»</a:t>
            </a:r>
            <a:endParaRPr lang="ru-RU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140968"/>
            <a:ext cx="7592888" cy="2664296"/>
          </a:xfrm>
        </p:spPr>
        <p:txBody>
          <a:bodyPr>
            <a:noAutofit/>
          </a:bodyPr>
          <a:lstStyle/>
          <a:p>
            <a:pPr algn="l" fontAlgn="base"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ru-RU" sz="16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Выполнил:</a:t>
            </a:r>
          </a:p>
          <a:p>
            <a:pPr algn="l" fontAlgn="base"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ru-RU" sz="1600" b="1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Кучерин</a:t>
            </a:r>
            <a:r>
              <a:rPr lang="ru-RU" sz="16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Георгий Дмитриевич – </a:t>
            </a:r>
            <a:r>
              <a:rPr lang="en-US" sz="1600" b="1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Kucherin</a:t>
            </a:r>
            <a:r>
              <a:rPr lang="en-US" sz="16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Georgiy</a:t>
            </a:r>
            <a:endParaRPr lang="ru-RU" sz="1600" b="1" kern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fontAlgn="base"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ru-RU" sz="16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Ученик 8»Б» </a:t>
            </a:r>
            <a:r>
              <a:rPr lang="ru-RU" sz="1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класса </a:t>
            </a:r>
            <a:endParaRPr lang="ru-RU" sz="1600" kern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fontAlgn="base"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ГБНОУ АО АГЛ </a:t>
            </a:r>
          </a:p>
          <a:p>
            <a:pPr lvl="0" algn="l" fontAlgn="base"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им. М.В.Ломоносова</a:t>
            </a:r>
          </a:p>
          <a:p>
            <a:pPr lvl="0" algn="l" fontAlgn="base"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ru-RU" sz="16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Научный </a:t>
            </a:r>
            <a:r>
              <a:rPr lang="ru-RU" sz="16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</a:t>
            </a:r>
            <a:r>
              <a:rPr lang="ru-RU" sz="16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 algn="l" fontAlgn="base"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ru-RU" sz="16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Павлова Мария Александровна – </a:t>
            </a:r>
            <a:r>
              <a:rPr lang="en-US" sz="16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Pavlova Maria </a:t>
            </a:r>
            <a:endParaRPr lang="en-US" sz="1600" b="1" kern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ru-RU" sz="16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</a:t>
            </a:r>
            <a:r>
              <a:rPr lang="ru-RU" sz="1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кружка «Экспериментальная математика» для 7-9 </a:t>
            </a:r>
            <a:r>
              <a:rPr lang="ru-RU" sz="16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классов</a:t>
            </a:r>
            <a:r>
              <a:rPr lang="en-US" sz="16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базе 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ВШИТ и АС САФУ </a:t>
            </a:r>
            <a:r>
              <a:rPr lang="ru-RU" sz="16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имени М.В. Ломоносова, </a:t>
            </a:r>
          </a:p>
          <a:p>
            <a:pPr lvl="0" algn="l" fontAlgn="base"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ru-RU" sz="16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</a:t>
            </a:r>
            <a:r>
              <a:rPr lang="ru-RU" sz="1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+79539380846, </a:t>
            </a:r>
            <a:br>
              <a:rPr lang="ru-RU" sz="1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ru-RU" sz="1600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1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6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maria070583@mail.ru</a:t>
            </a:r>
            <a:endParaRPr lang="ru-RU" sz="16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255713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Изображение 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615" y="369438"/>
            <a:ext cx="1259027" cy="1115346"/>
          </a:xfrm>
          <a:prstGeom prst="rect">
            <a:avLst/>
          </a:prstGeom>
          <a:solidFill>
            <a:srgbClr val="F0A22E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386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История посланий</a:t>
            </a:r>
            <a:b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2656"/>
            <a:ext cx="8820472" cy="1512168"/>
          </a:xfrm>
        </p:spPr>
        <p:txBody>
          <a:bodyPr>
            <a:noAutofit/>
          </a:bodyPr>
          <a:lstStyle/>
          <a:p>
            <a:pPr algn="just"/>
            <a:endParaRPr lang="ru-RU" sz="2400" dirty="0" smtClean="0"/>
          </a:p>
          <a:p>
            <a:pPr algn="just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С 1962 года человечество пытается передать информацию о себе, о земных представлениях и окружающем мире посредством мощных радиотелескопов и космических зондов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 descr="http://img0.liveinternet.ru/images/attach/c/9/105/855/105855996_vodzh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707903" y="2636912"/>
            <a:ext cx="4870734" cy="2883219"/>
          </a:xfrm>
          <a:prstGeom prst="rect">
            <a:avLst/>
          </a:prstGeom>
          <a:noFill/>
        </p:spPr>
      </p:pic>
      <p:pic>
        <p:nvPicPr>
          <p:cNvPr id="10" name="Рисунок 9" descr="https://upload.wikimedia.org/wikipedia/commons/2/28/70-%D0%BC_%D0%B0%D0%BD%D1%82%D0%B5%D0%BD%D0%BD%D0%B0_%D0%9F-2500_%28%D0%A0%D0%A2-70%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636912"/>
            <a:ext cx="2088232" cy="288032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95536" y="5589240"/>
            <a:ext cx="27366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Радиотелескоп РТ- 70 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под Евпаторией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21" name="Rectangle 1"/>
          <p:cNvSpPr>
            <a:spLocks noChangeArrowheads="1"/>
          </p:cNvSpPr>
          <p:nvPr/>
        </p:nvSpPr>
        <p:spPr bwMode="auto">
          <a:xfrm>
            <a:off x="4860032" y="5661248"/>
            <a:ext cx="2736304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Послание </a:t>
            </a: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Voyager</a:t>
            </a:r>
            <a:endPara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62068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История посланий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6117741"/>
              </p:ext>
            </p:extLst>
          </p:nvPr>
        </p:nvGraphicFramePr>
        <p:xfrm>
          <a:off x="179512" y="1628801"/>
          <a:ext cx="8712971" cy="51816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60040"/>
                <a:gridCol w="1008113"/>
                <a:gridCol w="2088232"/>
                <a:gridCol w="2016224"/>
                <a:gridCol w="1728192"/>
                <a:gridCol w="1512170"/>
              </a:tblGrid>
              <a:tr h="79208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Дата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Название послания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Тип межзвёздного послания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Место отправления послания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Авторы проекта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83904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endParaRPr lang="ru-RU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 и 24 ноября</a:t>
                      </a:r>
                    </a:p>
                    <a:p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1962г.</a:t>
                      </a:r>
                      <a:endParaRPr lang="ru-RU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«Мир»,        «Ленин»,      «СССР»</a:t>
                      </a:r>
                      <a:endParaRPr lang="ru-RU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радиосигнал</a:t>
                      </a:r>
                      <a:endParaRPr lang="ru-RU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Россия,         Евпатория, Крым,  ЕЦДКС</a:t>
                      </a:r>
                      <a:endParaRPr lang="ru-RU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О. Ржига,   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Каледин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lang="ru-RU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83904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endParaRPr lang="ru-RU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марта</a:t>
                      </a:r>
                    </a:p>
                    <a:p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1972г.</a:t>
                      </a:r>
                      <a:endParaRPr lang="ru-RU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Пионер – 10, </a:t>
                      </a:r>
                    </a:p>
                    <a:p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(Pioneer</a:t>
                      </a:r>
                      <a:r>
                        <a:rPr lang="en-US" sz="16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10)</a:t>
                      </a:r>
                      <a:endParaRPr lang="ru-RU" sz="1600" b="0" i="0" u="non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диск</a:t>
                      </a:r>
                      <a:endParaRPr lang="ru-RU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США, НАСА, Корнельский университет</a:t>
                      </a:r>
                      <a:endParaRPr lang="ru-RU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Ф. Дрейк, </a:t>
                      </a:r>
                    </a:p>
                    <a:p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К.</a:t>
                      </a: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Саган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/>
                </a:tc>
              </a:tr>
              <a:tr h="915495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endParaRPr lang="ru-RU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 апреля </a:t>
                      </a:r>
                      <a:r>
                        <a:rPr lang="ru-RU" sz="16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1973г.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Пионер – 11, </a:t>
                      </a:r>
                    </a:p>
                    <a:p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Pioneer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11) </a:t>
                      </a:r>
                      <a:endParaRPr lang="ru-RU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диск</a:t>
                      </a:r>
                      <a:endParaRPr lang="ru-RU" sz="1600" b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США, НАСА, Корнельский университет</a:t>
                      </a:r>
                      <a:endParaRPr lang="ru-RU" sz="1600" b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Ф. Дрейк, </a:t>
                      </a:r>
                    </a:p>
                    <a:p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К.</a:t>
                      </a: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Саган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  <a:p>
                      <a:endParaRPr lang="ru-RU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83904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Arial" pitchFamily="34" charset="0"/>
                          <a:cs typeface="Arial" pitchFamily="34" charset="0"/>
                        </a:rPr>
                        <a:t>4.</a:t>
                      </a:r>
                      <a:endParaRPr lang="ru-RU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 ноя. 1974 г.</a:t>
                      </a:r>
                      <a:endParaRPr lang="ru-RU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Послание 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Аресибо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</a:t>
                      </a: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Arecibo Message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  <a:endParaRPr lang="ru-RU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Arial" pitchFamily="34" charset="0"/>
                          <a:cs typeface="Arial" pitchFamily="34" charset="0"/>
                        </a:rPr>
                        <a:t>радиосигнал</a:t>
                      </a:r>
                      <a:endParaRPr lang="ru-RU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Пуэрто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– 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Рико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</a:t>
                      </a: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Обсерватория 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Аресибо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lang="ru-RU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Ф. Дрейк, </a:t>
                      </a:r>
                    </a:p>
                    <a:p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К.</a:t>
                      </a: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Саган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  <a:p>
                      <a:endParaRPr lang="ru-RU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83904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Arial" pitchFamily="34" charset="0"/>
                          <a:cs typeface="Arial" pitchFamily="34" charset="0"/>
                        </a:rPr>
                        <a:t>5.</a:t>
                      </a:r>
                      <a:endParaRPr lang="ru-RU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 авг. 1977 г.</a:t>
                      </a:r>
                      <a:endParaRPr lang="ru-RU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Вояджер – 1 (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Voyager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– 1)</a:t>
                      </a:r>
                    </a:p>
                    <a:p>
                      <a:endParaRPr lang="ru-RU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диск</a:t>
                      </a:r>
                      <a:endParaRPr lang="ru-RU" sz="1600" b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США, Калифорния, НАСА, 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Гоулстон</a:t>
                      </a:r>
                      <a:endParaRPr lang="ru-RU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Ф. Дрейк, </a:t>
                      </a:r>
                    </a:p>
                    <a:p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К.</a:t>
                      </a: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Саган</a:t>
                      </a:r>
                      <a:endParaRPr lang="ru-RU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26543" y="1268760"/>
            <a:ext cx="32864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Хронология посланий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620688"/>
            <a:ext cx="84628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С Земли в адрес звезд солнечного типа и звёздного скопления было </a:t>
            </a:r>
          </a:p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отправлено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11 межзвёздных посланий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96336" y="1268760"/>
            <a:ext cx="1217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Таблица 1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653536" cy="43204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История посланий</a:t>
            </a:r>
            <a:endParaRPr lang="ru-RU" sz="28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79512" y="1150003"/>
          <a:ext cx="8784976" cy="55321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32048"/>
                <a:gridCol w="936104"/>
                <a:gridCol w="2232248"/>
                <a:gridCol w="1656184"/>
                <a:gridCol w="1944216"/>
                <a:gridCol w="1584176"/>
              </a:tblGrid>
              <a:tr h="76682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Дата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Название послания</a:t>
                      </a:r>
                      <a:endParaRPr lang="ru-RU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Тип межзвёздного послания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Место отправления послания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Авторы проекта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59790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latin typeface="Arial" pitchFamily="34" charset="0"/>
                          <a:cs typeface="Arial" pitchFamily="34" charset="0"/>
                        </a:rPr>
                        <a:t>6.</a:t>
                      </a:r>
                      <a:endParaRPr lang="ru-RU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 сент. 1977 г.</a:t>
                      </a:r>
                      <a:endParaRPr lang="ru-RU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Вояджер – 2</a:t>
                      </a:r>
                    </a:p>
                    <a:p>
                      <a:pPr algn="l"/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</a:t>
                      </a:r>
                      <a:r>
                        <a:rPr lang="ru-RU" sz="150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Voyager</a:t>
                      </a:r>
                      <a:r>
                        <a:rPr lang="ru-RU" sz="15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-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2) </a:t>
                      </a:r>
                      <a:endParaRPr lang="ru-RU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диск</a:t>
                      </a:r>
                      <a:endParaRPr lang="ru-RU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США, Калифорния, НАСА, </a:t>
                      </a:r>
                      <a:r>
                        <a:rPr lang="ru-RU" sz="1500" b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Гоулстон</a:t>
                      </a:r>
                      <a:endParaRPr lang="ru-RU" sz="15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Ф. Дрейк, </a:t>
                      </a:r>
                    </a:p>
                    <a:p>
                      <a:pPr algn="l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К.</a:t>
                      </a:r>
                      <a:r>
                        <a:rPr lang="ru-RU" sz="15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Саган</a:t>
                      </a:r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  <a:p>
                      <a:pPr algn="l"/>
                      <a:endParaRPr lang="ru-RU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59790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latin typeface="Arial" pitchFamily="34" charset="0"/>
                          <a:cs typeface="Arial" pitchFamily="34" charset="0"/>
                        </a:rPr>
                        <a:t>7.</a:t>
                      </a:r>
                      <a:endParaRPr lang="ru-RU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24 мая 1999 г. </a:t>
                      </a:r>
                      <a:endParaRPr lang="ru-RU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Космический</a:t>
                      </a:r>
                      <a:r>
                        <a:rPr lang="ru-RU" sz="15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зов1</a:t>
                      </a:r>
                    </a:p>
                    <a:p>
                      <a:pPr algn="l"/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50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Cosmic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50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Call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1999</a:t>
                      </a: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lang="ru-RU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радиосигнал</a:t>
                      </a:r>
                      <a:endParaRPr lang="ru-RU" sz="15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Украина,</a:t>
                      </a:r>
                    </a:p>
                    <a:p>
                      <a:pPr algn="l"/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Евпатория, Крым, ЕЦДКС </a:t>
                      </a:r>
                      <a:endParaRPr lang="ru-RU" sz="15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Зайцев А.Л.</a:t>
                      </a:r>
                      <a:endParaRPr lang="ru-RU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909669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latin typeface="Arial" pitchFamily="34" charset="0"/>
                          <a:cs typeface="Arial" pitchFamily="34" charset="0"/>
                        </a:rPr>
                        <a:t>8.</a:t>
                      </a:r>
                      <a:endParaRPr lang="ru-RU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авг-сент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2001г.</a:t>
                      </a:r>
                      <a:endParaRPr lang="ru-RU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Детское послание </a:t>
                      </a:r>
                      <a:r>
                        <a:rPr lang="en-US" sz="15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Teen Age Message</a:t>
                      </a:r>
                      <a:endParaRPr lang="ru-RU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радиосигнал</a:t>
                      </a:r>
                      <a:endParaRPr lang="ru-RU" sz="1500" b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endParaRPr lang="ru-RU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Украина,</a:t>
                      </a:r>
                    </a:p>
                    <a:p>
                      <a:pPr algn="l"/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Евпатория, Крым, ЕЦДКС </a:t>
                      </a:r>
                      <a:endParaRPr lang="ru-RU" sz="1500" b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endParaRPr lang="ru-RU" sz="15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Зайцев А.Л..</a:t>
                      </a:r>
                    </a:p>
                    <a:p>
                      <a:pPr algn="l"/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Филиппова Л. </a:t>
                      </a:r>
                      <a:r>
                        <a:rPr lang="ru-RU" sz="150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Гиндилис</a:t>
                      </a:r>
                      <a:r>
                        <a:rPr lang="ru-RU" sz="15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Л.</a:t>
                      </a:r>
                      <a:endParaRPr lang="ru-RU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67925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latin typeface="Arial" pitchFamily="34" charset="0"/>
                          <a:cs typeface="Arial" pitchFamily="34" charset="0"/>
                        </a:rPr>
                        <a:t>9.</a:t>
                      </a:r>
                      <a:endParaRPr lang="ru-RU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1июля 2003г.</a:t>
                      </a:r>
                      <a:endParaRPr lang="ru-RU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Космический зов 2 </a:t>
                      </a:r>
                    </a:p>
                    <a:p>
                      <a:pPr algn="l"/>
                      <a:r>
                        <a:rPr lang="ru-RU" sz="150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Cosmic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50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Call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2003</a:t>
                      </a:r>
                      <a:endParaRPr lang="ru-RU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радиосигнал</a:t>
                      </a:r>
                      <a:endParaRPr lang="ru-RU" sz="1500" b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endParaRPr lang="ru-RU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Украина,</a:t>
                      </a:r>
                    </a:p>
                    <a:p>
                      <a:pPr algn="l"/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Евпатория, Крым, ЕЦДКС </a:t>
                      </a:r>
                      <a:endParaRPr lang="ru-RU" sz="1500" b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endParaRPr lang="ru-RU" sz="15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Зайцев</a:t>
                      </a:r>
                      <a:r>
                        <a:rPr lang="ru-RU" sz="15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А.Л.</a:t>
                      </a:r>
                    </a:p>
                    <a:p>
                      <a:pPr algn="l"/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Филиппова Л. </a:t>
                      </a:r>
                      <a:r>
                        <a:rPr lang="ru-RU" sz="150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Гиндилис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Л.</a:t>
                      </a:r>
                      <a:endParaRPr lang="ru-RU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64817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2008г</a:t>
                      </a:r>
                      <a:endParaRPr lang="ru-RU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«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Doritos Advert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»</a:t>
                      </a:r>
                      <a:r>
                        <a:rPr lang="ru-RU" sz="15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(реклама)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радиосигнал</a:t>
                      </a:r>
                      <a:endParaRPr lang="ru-RU" sz="15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1F1F1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США,</a:t>
                      </a:r>
                      <a:endParaRPr lang="ru-RU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1F1F1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исследовательский институт EISCAT </a:t>
                      </a:r>
                      <a:endParaRPr lang="ru-RU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Мариса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Тальберг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104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11.</a:t>
                      </a:r>
                      <a:endParaRPr lang="ru-RU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 дек. 2012 г.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«Последние картинки»,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333333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«</a:t>
                      </a:r>
                      <a:r>
                        <a:rPr lang="en-US" sz="1500" dirty="0">
                          <a:solidFill>
                            <a:srgbClr val="333333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The Last Pictures</a:t>
                      </a:r>
                      <a:r>
                        <a:rPr lang="ru-RU" sz="1500" dirty="0">
                          <a:solidFill>
                            <a:srgbClr val="333333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»</a:t>
                      </a:r>
                      <a:endParaRPr lang="ru-RU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диск</a:t>
                      </a:r>
                      <a:endParaRPr lang="ru-RU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A0404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США, НАСА,  институт М</a:t>
                      </a:r>
                      <a:r>
                        <a:rPr lang="en-US" sz="1500" dirty="0">
                          <a:solidFill>
                            <a:srgbClr val="0A0404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</a:t>
                      </a:r>
                      <a:r>
                        <a:rPr lang="ru-RU" sz="1500" dirty="0">
                          <a:solidFill>
                            <a:srgbClr val="0A0404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</a:t>
                      </a:r>
                      <a:endParaRPr lang="ru-RU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solidFill>
                            <a:srgbClr val="1F1F1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Тревор</a:t>
                      </a:r>
                      <a:r>
                        <a:rPr lang="ru-RU" sz="1500" dirty="0">
                          <a:solidFill>
                            <a:srgbClr val="1F1F1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1F1F1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Паглен</a:t>
                      </a:r>
                      <a:endParaRPr lang="ru-RU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79449" y="620688"/>
            <a:ext cx="32864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Хронология посланий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78948" y="836712"/>
            <a:ext cx="2765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Таблица 1</a:t>
            </a:r>
            <a:r>
              <a:rPr lang="ru-RU" dirty="0" smtClean="0"/>
              <a:t> (продолжение)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Содержание посланий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08720"/>
            <a:ext cx="8157592" cy="273630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3100" b="1" dirty="0" smtClean="0">
                <a:latin typeface="Arial" pitchFamily="34" charset="0"/>
                <a:cs typeface="Arial" pitchFamily="34" charset="0"/>
              </a:rPr>
              <a:t>Послания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– это письма, представляющие  собой попытку создать элементарную энциклопедию земных знаний. </a:t>
            </a:r>
          </a:p>
          <a:p>
            <a:pPr algn="just">
              <a:buNone/>
            </a:pPr>
            <a:r>
              <a:rPr lang="ru-RU" sz="3100" dirty="0" smtClean="0">
                <a:latin typeface="Arial" pitchFamily="34" charset="0"/>
                <a:cs typeface="Arial" pitchFamily="34" charset="0"/>
              </a:rPr>
              <a:t>    Сообщения посвящены нескольким темам. </a:t>
            </a:r>
          </a:p>
          <a:p>
            <a:pPr lvl="0" algn="ctr">
              <a:buNone/>
            </a:pPr>
            <a:r>
              <a:rPr lang="ru-RU" sz="3100" b="1" dirty="0" smtClean="0">
                <a:latin typeface="Arial" pitchFamily="34" charset="0"/>
                <a:cs typeface="Arial" pitchFamily="34" charset="0"/>
              </a:rPr>
              <a:t>Астрономия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 algn="ctr">
              <a:buNone/>
            </a:pP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Идентифицирование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Солнца и соседних планет. </a:t>
            </a:r>
          </a:p>
          <a:p>
            <a:endParaRPr lang="ru-RU" dirty="0"/>
          </a:p>
        </p:txBody>
      </p:sp>
      <p:pic>
        <p:nvPicPr>
          <p:cNvPr id="4" name="Picture 2" descr="http://vimana.su/upload/image/1133_4.jpg"/>
          <p:cNvPicPr>
            <a:picLocks noChangeAspect="1" noChangeArrowheads="1"/>
          </p:cNvPicPr>
          <p:nvPr/>
        </p:nvPicPr>
        <p:blipFill>
          <a:blip r:embed="rId2" cstate="print"/>
          <a:srcRect l="8333" t="77870" r="25926"/>
          <a:stretch>
            <a:fillRect/>
          </a:stretch>
        </p:blipFill>
        <p:spPr bwMode="auto">
          <a:xfrm>
            <a:off x="251520" y="3573016"/>
            <a:ext cx="3672409" cy="827585"/>
          </a:xfrm>
          <a:prstGeom prst="rect">
            <a:avLst/>
          </a:prstGeom>
          <a:noFill/>
        </p:spPr>
      </p:pic>
      <p:pic>
        <p:nvPicPr>
          <p:cNvPr id="5" name="Picture 6" descr="http://www.infuture.ru/filemanager/aplanetpicstogeth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501008"/>
            <a:ext cx="2512621" cy="188949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9552" y="5445224"/>
            <a:ext cx="23165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Солнце и планеты 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Солнечной системы 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на диске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Pioneer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10 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11201" y="5445224"/>
            <a:ext cx="27327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Снимки Меркурия, 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Земли, Юпитера,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Марса  на диске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Voyager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6" descr="Arecibo message part 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501008"/>
            <a:ext cx="2068591" cy="113772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851920" y="5445224"/>
            <a:ext cx="24383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Информация 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 Солнечной системе 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 послании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Аресибо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Содержание посланий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8892480" cy="1872208"/>
          </a:xfrm>
        </p:spPr>
        <p:txBody>
          <a:bodyPr>
            <a:normAutofit fontScale="40000" lnSpcReduction="20000"/>
          </a:bodyPr>
          <a:lstStyle/>
          <a:p>
            <a:pPr lvl="0" algn="ctr">
              <a:buNone/>
            </a:pPr>
            <a:r>
              <a:rPr lang="ru-RU" dirty="0" smtClean="0"/>
              <a:t>           </a:t>
            </a:r>
            <a:r>
              <a:rPr lang="ru-RU" sz="7000" b="1" dirty="0" smtClean="0">
                <a:latin typeface="Arial" pitchFamily="34" charset="0"/>
                <a:cs typeface="Arial" pitchFamily="34" charset="0"/>
              </a:rPr>
              <a:t>Человек</a:t>
            </a:r>
          </a:p>
          <a:p>
            <a:pPr lvl="0" algn="just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   	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None/>
            </a:pPr>
            <a:r>
              <a:rPr lang="en-US" sz="51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ru-RU" sz="5100" dirty="0" smtClean="0">
                <a:latin typeface="Arial" pitchFamily="34" charset="0"/>
                <a:cs typeface="Arial" pitchFamily="34" charset="0"/>
              </a:rPr>
              <a:t>В посланиях показана вся человеческая жизнь: движущееся воплощение всех значений глагола «жить», которые известны на Земле (природные ландшафты и морские пейзажи, набор изображений птиц, рыб, насекомых и зверей)</a:t>
            </a:r>
            <a:endParaRPr lang="ru-RU" dirty="0"/>
          </a:p>
        </p:txBody>
      </p:sp>
      <p:pic>
        <p:nvPicPr>
          <p:cNvPr id="4" name="Picture 6" descr="http://www.infuture.ru/filemanager/avertebratelomberg.jpg"/>
          <p:cNvPicPr>
            <a:picLocks noChangeAspect="1" noChangeArrowheads="1"/>
          </p:cNvPicPr>
          <p:nvPr/>
        </p:nvPicPr>
        <p:blipFill>
          <a:blip r:embed="rId2" cstate="print"/>
          <a:srcRect l="21168" r="21377"/>
          <a:stretch>
            <a:fillRect/>
          </a:stretch>
        </p:blipFill>
        <p:spPr bwMode="auto">
          <a:xfrm>
            <a:off x="467544" y="2852936"/>
            <a:ext cx="1765219" cy="2304256"/>
          </a:xfrm>
          <a:prstGeom prst="rect">
            <a:avLst/>
          </a:prstGeom>
          <a:noFill/>
        </p:spPr>
      </p:pic>
      <p:pic>
        <p:nvPicPr>
          <p:cNvPr id="5" name="Picture 8" descr="http://www.infuture.ru/filemanager/adiversityfouricsu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852936"/>
            <a:ext cx="3020304" cy="232093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7544" y="5373216"/>
            <a:ext cx="561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Снимки на диске  космического 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зонда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Voyager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https://pp.userapi.com/c637927/v637927778/4573d/hxYCudIQiw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492896"/>
            <a:ext cx="2801491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916107" y="5445224"/>
            <a:ext cx="3002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Логотип </a:t>
            </a:r>
          </a:p>
          <a:p>
            <a:pPr algn="ctr"/>
            <a:r>
              <a:rPr lang="ru-RU" b="1" dirty="0" smtClean="0"/>
              <a:t>«Детского </a:t>
            </a:r>
            <a:r>
              <a:rPr lang="ru-RU" b="1" dirty="0" err="1" smtClean="0"/>
              <a:t>радиопослания</a:t>
            </a:r>
            <a:r>
              <a:rPr lang="ru-RU" b="1" dirty="0" smtClean="0"/>
              <a:t>»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Содержание посланий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92697"/>
            <a:ext cx="8280920" cy="1800199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Физика и математика </a:t>
            </a:r>
          </a:p>
          <a:p>
            <a:pPr lvl="0" algn="just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Списки физических величин и математических символов, а также основные единицы массы, длины и времени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  <a:endParaRPr lang="ru-RU" dirty="0"/>
          </a:p>
        </p:txBody>
      </p:sp>
      <p:pic>
        <p:nvPicPr>
          <p:cNvPr id="4" name="Picture 2" descr="http://www.infuture.ru/filemanager/aphysunitdefdrake.jpg"/>
          <p:cNvPicPr>
            <a:picLocks noChangeAspect="1" noChangeArrowheads="1"/>
          </p:cNvPicPr>
          <p:nvPr/>
        </p:nvPicPr>
        <p:blipFill>
          <a:blip r:embed="rId2" cstate="print"/>
          <a:srcRect l="9072" t="6484" r="6257" b="5249"/>
          <a:stretch>
            <a:fillRect/>
          </a:stretch>
        </p:blipFill>
        <p:spPr bwMode="auto">
          <a:xfrm>
            <a:off x="3203848" y="2564904"/>
            <a:ext cx="2596336" cy="1944975"/>
          </a:xfrm>
          <a:prstGeom prst="rect">
            <a:avLst/>
          </a:prstGeom>
          <a:noFill/>
        </p:spPr>
      </p:pic>
      <p:pic>
        <p:nvPicPr>
          <p:cNvPr id="5" name="Picture 4" descr="http://www.infuture.ru/filemanager/anumberdefinitionsdrake.jpg"/>
          <p:cNvPicPr>
            <a:picLocks noChangeAspect="1" noChangeArrowheads="1"/>
          </p:cNvPicPr>
          <p:nvPr/>
        </p:nvPicPr>
        <p:blipFill>
          <a:blip r:embed="rId3" cstate="print"/>
          <a:srcRect l="7560" t="10080" r="5357" b="13313"/>
          <a:stretch>
            <a:fillRect/>
          </a:stretch>
        </p:blipFill>
        <p:spPr bwMode="auto">
          <a:xfrm>
            <a:off x="6156176" y="2564904"/>
            <a:ext cx="2806460" cy="192151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95936" y="47251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Записи на диске  космического 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зонда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Voyager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Arecibo message part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492896"/>
            <a:ext cx="2736304" cy="124501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79512" y="4725144"/>
            <a:ext cx="28033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Числа от одного до 10 </a:t>
            </a:r>
          </a:p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в двоичной системе </a:t>
            </a:r>
          </a:p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в послании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Аресибо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283152" cy="34605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Содержание посланий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48680"/>
            <a:ext cx="864096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</a:t>
            </a:r>
          </a:p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Химия и биохимия </a:t>
            </a: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	Химические формулы, диаграммы разных атомов (водорода, углерода, азота, кислорода и фосфора), составляющих основу земной жизни. Сведения об основных блоках биохимии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www.infuture.ru/filemanager/areproductionlomber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88" r="52153" b="56281"/>
          <a:stretch>
            <a:fillRect/>
          </a:stretch>
        </p:blipFill>
        <p:spPr bwMode="auto">
          <a:xfrm>
            <a:off x="5724128" y="2924944"/>
            <a:ext cx="3123157" cy="2233582"/>
          </a:xfrm>
          <a:prstGeom prst="rect">
            <a:avLst/>
          </a:prstGeom>
          <a:noFill/>
        </p:spPr>
      </p:pic>
      <p:pic>
        <p:nvPicPr>
          <p:cNvPr id="7" name="Picture 4" descr="Arecibo message part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861048"/>
            <a:ext cx="2121163" cy="136815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5445224"/>
            <a:ext cx="2483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Запись атомных чисел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 послании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Аресибо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Arecibo message part 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996952"/>
            <a:ext cx="1896211" cy="227545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627784" y="5445224"/>
            <a:ext cx="322735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Количество пар нуклеотидов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в геноме человека 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и форма молекулы ДНК</a:t>
            </a:r>
            <a:r>
              <a:rPr lang="ru-RU" dirty="0" smtClean="0"/>
              <a:t>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084168" y="5445224"/>
            <a:ext cx="2592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Записи на диске  космического 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зонда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Voyager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0"/>
            <a:ext cx="5709320" cy="76470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Содержание посланий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Описание анатомии и </a:t>
            </a:r>
          </a:p>
          <a:p>
            <a:pPr algn="ctr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физиологии человека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Arecibo message part 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564904"/>
            <a:ext cx="2448272" cy="1995342"/>
          </a:xfrm>
          <a:prstGeom prst="rect">
            <a:avLst/>
          </a:prstGeom>
          <a:noFill/>
        </p:spPr>
      </p:pic>
      <p:pic>
        <p:nvPicPr>
          <p:cNvPr id="5" name="Picture 2" descr="http://www.infuture.ru/filemanager/areproductionlomberg.jpg"/>
          <p:cNvPicPr>
            <a:picLocks noChangeAspect="1" noChangeArrowheads="1"/>
          </p:cNvPicPr>
          <p:nvPr/>
        </p:nvPicPr>
        <p:blipFill>
          <a:blip r:embed="rId3" cstate="print"/>
          <a:srcRect l="2719" t="51300" r="51059"/>
          <a:stretch>
            <a:fillRect/>
          </a:stretch>
        </p:blipFill>
        <p:spPr bwMode="auto">
          <a:xfrm>
            <a:off x="3059832" y="2564904"/>
            <a:ext cx="2570670" cy="2009658"/>
          </a:xfrm>
          <a:prstGeom prst="rect">
            <a:avLst/>
          </a:prstGeom>
          <a:noFill/>
        </p:spPr>
      </p:pic>
      <p:pic>
        <p:nvPicPr>
          <p:cNvPr id="6" name="Picture 4" descr="http://www.infuture.ru/filemanager/axrayhandnaic.jpg"/>
          <p:cNvPicPr>
            <a:picLocks noChangeAspect="1" noChangeArrowheads="1"/>
          </p:cNvPicPr>
          <p:nvPr/>
        </p:nvPicPr>
        <p:blipFill>
          <a:blip r:embed="rId4" cstate="print"/>
          <a:srcRect l="3024" t="10080" r="4745" b="9281"/>
          <a:stretch>
            <a:fillRect/>
          </a:stretch>
        </p:blipFill>
        <p:spPr bwMode="auto">
          <a:xfrm>
            <a:off x="5881186" y="2564904"/>
            <a:ext cx="2993292" cy="201622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4869160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Информация о человеке 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и человечестве 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 послании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Аресибо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4941168"/>
            <a:ext cx="6228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Записи на диске  космического зонда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Voyager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Способы шифрования информации в посланиях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6120680" cy="573325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Во всех современных  межзвёздных посланиях используют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двоичную систему счисления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так как она является наиболее простой. 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Две цифры двоичной системы счисления могут быть легко представлены многими физическими явлениями. 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В такой системе счисления возможно применение аппарата алгебры логики для выполнения побитовых операций над числами. 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Чем меньше количество состояний у элемента, тем выше помехоустойчивость и тем быстрее он может работать.</a:t>
            </a:r>
          </a:p>
          <a:p>
            <a:pPr algn="just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Недостаток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 общая длина посланий превышает 1,7 миллиона двоичных символов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300" dirty="0"/>
          </a:p>
        </p:txBody>
      </p:sp>
      <p:pic>
        <p:nvPicPr>
          <p:cNvPr id="4" name="Picture 28" descr="принцип двоичного кодирова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268760"/>
            <a:ext cx="2376263" cy="1728545"/>
          </a:xfrm>
          <a:prstGeom prst="rect">
            <a:avLst/>
          </a:prstGeom>
          <a:noFill/>
        </p:spPr>
      </p:pic>
      <p:pic>
        <p:nvPicPr>
          <p:cNvPr id="5" name="Picture 26" descr="двоичное кодирование чисе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444208" y="3212976"/>
            <a:ext cx="2383638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cont.ws/uploads/pic/2016/8/31%20%285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4788024" y="1844824"/>
            <a:ext cx="3802023" cy="23762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Содержание посланий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4525963"/>
          </a:xfrm>
        </p:spPr>
        <p:txBody>
          <a:bodyPr/>
          <a:lstStyle/>
          <a:p>
            <a:pPr lvl="0">
              <a:buNone/>
            </a:pPr>
            <a:r>
              <a:rPr lang="ru-RU" dirty="0" smtClean="0"/>
              <a:t>       </a:t>
            </a:r>
            <a:endParaRPr lang="ru-RU" dirty="0"/>
          </a:p>
        </p:txBody>
      </p:sp>
      <p:pic>
        <p:nvPicPr>
          <p:cNvPr id="4" name="Picture 2" descr="http://fantastic-energy.ru/wp-content/uploads/2015/04/zolotaya-plastinka-na-voyajerah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1263"/>
          <a:stretch>
            <a:fillRect/>
          </a:stretch>
        </p:blipFill>
        <p:spPr bwMode="auto">
          <a:xfrm>
            <a:off x="2267744" y="1844824"/>
            <a:ext cx="2304256" cy="2367516"/>
          </a:xfrm>
          <a:prstGeom prst="rect">
            <a:avLst/>
          </a:prstGeom>
          <a:noFill/>
        </p:spPr>
      </p:pic>
      <p:pic>
        <p:nvPicPr>
          <p:cNvPr id="5" name="Picture 4" descr="http://fantastic-energy.ru/wp-content/uploads/2015/04/zolotaya-plastinka-na-voyajerah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737"/>
          <a:stretch>
            <a:fillRect/>
          </a:stretch>
        </p:blipFill>
        <p:spPr bwMode="auto">
          <a:xfrm>
            <a:off x="681859" y="1916832"/>
            <a:ext cx="2358928" cy="230425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5536" y="4603773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Диск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 космического зонда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Voyager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26704" y="4653136"/>
            <a:ext cx="2929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ea typeface="Times New Roman"/>
                <a:cs typeface="Arial" pitchFamily="34" charset="0"/>
              </a:rPr>
              <a:t>«Последние картинки», </a:t>
            </a:r>
          </a:p>
          <a:p>
            <a:pPr algn="ctr"/>
            <a:r>
              <a:rPr lang="ru-RU" b="1" dirty="0" smtClean="0">
                <a:latin typeface="Arial" pitchFamily="34" charset="0"/>
                <a:ea typeface="Calibri"/>
                <a:cs typeface="Arial" pitchFamily="34" charset="0"/>
              </a:rPr>
              <a:t>«</a:t>
            </a:r>
            <a:r>
              <a:rPr lang="en-US" b="1" dirty="0" smtClean="0">
                <a:latin typeface="Arial" pitchFamily="34" charset="0"/>
                <a:ea typeface="Calibri"/>
                <a:cs typeface="Arial" pitchFamily="34" charset="0"/>
              </a:rPr>
              <a:t>The Last Pictures</a:t>
            </a:r>
            <a:r>
              <a:rPr lang="ru-RU" b="1" dirty="0" smtClean="0">
                <a:latin typeface="Arial" pitchFamily="34" charset="0"/>
                <a:ea typeface="Calibri"/>
                <a:cs typeface="Arial" pitchFamily="34" charset="0"/>
              </a:rPr>
              <a:t>»</a:t>
            </a:r>
            <a:endParaRPr lang="ru-RU" b="1" dirty="0">
              <a:latin typeface="Arial" pitchFamily="34" charset="0"/>
              <a:ea typeface="Times New Roman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693" y="7937"/>
            <a:ext cx="8229600" cy="82877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ВВЕДЕНИЕ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5544616" cy="4525963"/>
          </a:xfrm>
        </p:spPr>
        <p:txBody>
          <a:bodyPr>
            <a:noAutofit/>
          </a:bodyPr>
          <a:lstStyle/>
          <a:p>
            <a:pPr marL="0" indent="0"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22 февраля 2017 года специалисты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NASA обнаружили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семь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аналогов планеты Земля вокруг открытой недавно звезды TRAPPIST-1 в созвездии Водолея, удаленной от Земли на 40 световых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лет. Эти небесные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тела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размером и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массой схожи с Землей.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indent="0"/>
            <a:r>
              <a:rPr lang="ru-RU" sz="2400" dirty="0" smtClean="0">
                <a:latin typeface="Arial" pitchFamily="34" charset="0"/>
                <a:cs typeface="Arial" pitchFamily="34" charset="0"/>
              </a:rPr>
              <a:t> Три планеты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находятся в центре "зоны жизни" и, предположительно, обладают водой и густой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атмосферой.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2600" dirty="0"/>
          </a:p>
          <a:p>
            <a:pPr marL="0" indent="0" algn="ctr">
              <a:buNone/>
            </a:pPr>
            <a:r>
              <a:rPr lang="ru-RU" sz="1400" dirty="0" smtClean="0"/>
              <a:t>                               </a:t>
            </a:r>
            <a:endParaRPr lang="ru-RU" sz="1400" dirty="0"/>
          </a:p>
        </p:txBody>
      </p:sp>
      <p:pic>
        <p:nvPicPr>
          <p:cNvPr id="3076" name="Picture 4" descr="http://physics.ru/courses/op25part1/content/javagifs/63229980821189-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288" y="-182563"/>
            <a:ext cx="276225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ttp://physics.ru/courses/op25part1/content/javagifs/63229980821189-3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9313" y="-182563"/>
            <a:ext cx="219075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34" y="1124744"/>
            <a:ext cx="3120346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210" y="3717032"/>
            <a:ext cx="306227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24128" y="3140968"/>
            <a:ext cx="3396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Планетная система </a:t>
            </a:r>
            <a:r>
              <a:rPr lang="fr-FR" sz="1600" b="1" dirty="0" smtClean="0">
                <a:latin typeface="Arial" pitchFamily="34" charset="0"/>
                <a:cs typeface="Arial" pitchFamily="34" charset="0"/>
              </a:rPr>
              <a:t>TRAPPIST-1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42" name="AutoShape 2" descr="Взгляд художника: вид с одной из промежуточных планет системы TRAPPIST-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44" name="AutoShape 4" descr="Взгляд художника: вид с одной из промежуточных планет системы TRAPPIST-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940152" y="5805264"/>
            <a:ext cx="285802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Возможная поверхность 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планеты</a:t>
            </a:r>
            <a:r>
              <a:rPr lang="fr-FR" sz="1600" b="1" dirty="0" smtClean="0">
                <a:latin typeface="Arial" pitchFamily="34" charset="0"/>
                <a:cs typeface="Arial" pitchFamily="34" charset="0"/>
              </a:rPr>
              <a:t> f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600" b="1" dirty="0" smtClean="0">
                <a:latin typeface="Arial" pitchFamily="34" charset="0"/>
                <a:cs typeface="Arial" pitchFamily="34" charset="0"/>
              </a:rPr>
              <a:t>TRAPPIST-1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92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Вывод из истории посланий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8892480" cy="5328592"/>
          </a:xfrm>
        </p:spPr>
        <p:txBody>
          <a:bodyPr>
            <a:normAutofit lnSpcReduction="10000"/>
          </a:bodyPr>
          <a:lstStyle/>
          <a:p>
            <a:endParaRPr lang="ru-RU" sz="2600" dirty="0" smtClean="0"/>
          </a:p>
          <a:p>
            <a:pPr lvl="0" algn="just"/>
            <a:r>
              <a:rPr lang="ru-RU" sz="2600" dirty="0" smtClean="0">
                <a:latin typeface="Arial" pitchFamily="34" charset="0"/>
                <a:cs typeface="Arial" pitchFamily="34" charset="0"/>
              </a:rPr>
              <a:t>Анализ литературы и систематизация истории посланий показали, что информация, которая в них содержится, очень сложна для её дешифрования.</a:t>
            </a:r>
          </a:p>
          <a:p>
            <a:pPr lvl="0" algn="just"/>
            <a:r>
              <a:rPr lang="ru-RU" sz="2600" dirty="0" smtClean="0">
                <a:latin typeface="Arial" pitchFamily="34" charset="0"/>
                <a:cs typeface="Arial" pitchFamily="34" charset="0"/>
              </a:rPr>
              <a:t>Использование двоичной системы счисления для кодирования межзвездных расстояний перегружает послания.</a:t>
            </a:r>
          </a:p>
          <a:p>
            <a:pPr lvl="0" algn="just"/>
            <a:r>
              <a:rPr lang="ru-RU" sz="2600" dirty="0" smtClean="0">
                <a:latin typeface="Arial" pitchFamily="34" charset="0"/>
                <a:cs typeface="Arial" pitchFamily="34" charset="0"/>
              </a:rPr>
              <a:t>Возможности отправления посланий на сегодняшний день очень широкие. Если создать табличку с посланием подобную дискам, то доставка в созвездие Водолея возможна с помощью спутника, а также в виде цветной картинки с помощью радиосигнала.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Решение 2 задачи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92696"/>
            <a:ext cx="8424936" cy="597666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Для проекта послания нами были выбраны следующие</a:t>
            </a:r>
          </a:p>
          <a:p>
            <a:pPr algn="just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критерии отбора символов и языка послания: </a:t>
            </a:r>
          </a:p>
          <a:p>
            <a:pPr algn="just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Максимум графических символов;</a:t>
            </a:r>
          </a:p>
          <a:p>
            <a:pPr algn="just"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Шифрование  натуральных чисел (при описании числа планет солнечной системы) в двоичной системе.</a:t>
            </a:r>
          </a:p>
          <a:p>
            <a:pPr algn="just">
              <a:buNone/>
            </a:pP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Межзвёздные расстояния очень велики. </a:t>
            </a:r>
          </a:p>
          <a:p>
            <a:pPr algn="just"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 В  двоичной системе они будут представлять большое количество повторяющихся цифр и быстрый рост числа разрядов. Это усложнит дешифрование послания, поэтому представим их в шестнадцатеричной системе счисления. </a:t>
            </a:r>
          </a:p>
          <a:p>
            <a:pPr algn="just">
              <a:buFontTx/>
              <a:buChar char="-"/>
            </a:pPr>
            <a:endParaRPr lang="ru-RU" sz="2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92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64807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Решение 2 задачи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8964488" cy="56886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dirty="0">
                <a:latin typeface="Arial" pitchFamily="34" charset="0"/>
                <a:cs typeface="Arial" pitchFamily="34" charset="0"/>
              </a:rPr>
              <a:t>А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нализ посланий позволил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выявить наиболее важную информацию, которую можно было бы представить внеземным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цивилизациям:</a:t>
            </a:r>
            <a:endParaRPr lang="ru-RU" sz="2600" dirty="0">
              <a:latin typeface="Arial" pitchFamily="34" charset="0"/>
              <a:cs typeface="Arial" pitchFamily="34" charset="0"/>
            </a:endParaRPr>
          </a:p>
          <a:p>
            <a:r>
              <a:rPr lang="ru-RU" sz="2600" b="1" dirty="0">
                <a:latin typeface="Arial" pitchFamily="34" charset="0"/>
                <a:cs typeface="Arial" pitchFamily="34" charset="0"/>
              </a:rPr>
              <a:t>Сведения о 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Солнечной 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системе;</a:t>
            </a:r>
          </a:p>
          <a:p>
            <a:r>
              <a:rPr lang="ru-RU" sz="2600" b="1" dirty="0">
                <a:latin typeface="Arial" pitchFamily="34" charset="0"/>
                <a:cs typeface="Arial" pitchFamily="34" charset="0"/>
              </a:rPr>
              <a:t>Сведения о межпланетных расстояниях в 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Солнечной 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системе;</a:t>
            </a:r>
          </a:p>
          <a:p>
            <a:r>
              <a:rPr lang="ru-RU" sz="2600" b="1" dirty="0">
                <a:latin typeface="Arial" pitchFamily="34" charset="0"/>
                <a:cs typeface="Arial" pitchFamily="34" charset="0"/>
              </a:rPr>
              <a:t>Сведения о планете 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Земля 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и о наличии жизни на ней;</a:t>
            </a:r>
          </a:p>
          <a:p>
            <a:r>
              <a:rPr lang="ru-RU" sz="2600" b="1" dirty="0">
                <a:latin typeface="Arial" pitchFamily="34" charset="0"/>
                <a:cs typeface="Arial" pitchFamily="34" charset="0"/>
              </a:rPr>
              <a:t>Понятие о времени на планете Земля 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и в 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сравнении с другими планетами.</a:t>
            </a:r>
          </a:p>
          <a:p>
            <a:r>
              <a:rPr lang="ru-RU" sz="2600" b="1" dirty="0">
                <a:latin typeface="Arial" pitchFamily="34" charset="0"/>
                <a:cs typeface="Arial" pitchFamily="34" charset="0"/>
              </a:rPr>
              <a:t>Расстояние 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от Солнца до 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звезды 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TRAPPIST-1.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873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64807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Решение 2 задачи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8964488" cy="5688632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Законы 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Ньютона об инерциальных системах 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отсчета</a:t>
            </a:r>
          </a:p>
          <a:p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Основу атомной теории</a:t>
            </a:r>
            <a:endParaRPr lang="ru-RU" sz="2600" b="1" dirty="0">
              <a:latin typeface="Arial" pitchFamily="34" charset="0"/>
              <a:cs typeface="Arial" pitchFamily="34" charset="0"/>
            </a:endParaRPr>
          </a:p>
          <a:p>
            <a:r>
              <a:rPr lang="ru-RU" sz="2600" b="1" dirty="0" smtClean="0">
                <a:latin typeface="Arial" pitchFamily="34" charset="0"/>
                <a:cs typeface="Arial" pitchFamily="34" charset="0"/>
              </a:rPr>
              <a:t>Самые 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важные открытия в 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математике:</a:t>
            </a:r>
          </a:p>
          <a:p>
            <a:pPr>
              <a:buNone/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       - теорема Эйлера о многогранниках как основа топологии;</a:t>
            </a:r>
          </a:p>
          <a:p>
            <a:pPr>
              <a:buNone/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       - треугольник Паскаля как основа теории чисел; </a:t>
            </a:r>
          </a:p>
          <a:p>
            <a:pPr>
              <a:buNone/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       - малая теорема Ферма как теория о целых числах.</a:t>
            </a:r>
            <a:endParaRPr lang="ru-RU" sz="2600" b="1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082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Решение 3 задачи</a:t>
            </a:r>
            <a:b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Солнечная система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687308" cy="51125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	Информацию Солнечной системе можно представить в виде объемного изображения с пронумерованными планетами. Солнце не нумеровать. Таким образом представить натуральные числа от 1 до 9.</a:t>
            </a:r>
          </a:p>
          <a:p>
            <a:pPr marL="0" indent="0" algn="just">
              <a:buNone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Затем перевести их в двоичную систему, для простоты дешифровки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6" name="Рисунок 5" descr="Сист отдельно солн с цифр 1.png"/>
          <p:cNvPicPr>
            <a:picLocks noChangeAspect="1"/>
          </p:cNvPicPr>
          <p:nvPr/>
        </p:nvPicPr>
        <p:blipFill>
          <a:blip r:embed="rId2" cstate="print"/>
          <a:srcRect l="289" r="52751"/>
          <a:stretch>
            <a:fillRect/>
          </a:stretch>
        </p:blipFill>
        <p:spPr>
          <a:xfrm>
            <a:off x="2339752" y="2420888"/>
            <a:ext cx="4867944" cy="1592481"/>
          </a:xfrm>
          <a:prstGeom prst="rect">
            <a:avLst/>
          </a:prstGeom>
        </p:spPr>
      </p:pic>
      <p:pic>
        <p:nvPicPr>
          <p:cNvPr id="7" name="Рисунок 6" descr="Сист отдельно солн двоич.png"/>
          <p:cNvPicPr>
            <a:picLocks noChangeAspect="1"/>
          </p:cNvPicPr>
          <p:nvPr/>
        </p:nvPicPr>
        <p:blipFill>
          <a:blip r:embed="rId3" cstate="print"/>
          <a:srcRect l="1305" r="2751"/>
          <a:stretch>
            <a:fillRect/>
          </a:stretch>
        </p:blipFill>
        <p:spPr>
          <a:xfrm>
            <a:off x="2411760" y="4869160"/>
            <a:ext cx="4802432" cy="1700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274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Расстояния в Солнечной системе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836712"/>
            <a:ext cx="8229600" cy="56886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	Информацию о межпланетных расстояниях также можно представить схематично, поставив на модели отрезки со стрелками на их концах, и таким образом описать понятие расстояния.</a:t>
            </a:r>
          </a:p>
          <a:p>
            <a:pPr marL="0" indent="0" algn="just">
              <a:buNone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Эти данные представить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 шестнадцатеричной системе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так как расстояния от Солнца до планет (в млн. км) очень велико.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5705305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Здесь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же можно показать, с какой планеты произведен запуск послания.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Сист отдельно расстояния в двоич.png"/>
          <p:cNvPicPr>
            <a:picLocks noChangeAspect="1"/>
          </p:cNvPicPr>
          <p:nvPr/>
        </p:nvPicPr>
        <p:blipFill>
          <a:blip r:embed="rId2" cstate="print"/>
          <a:srcRect l="787"/>
          <a:stretch>
            <a:fillRect/>
          </a:stretch>
        </p:blipFill>
        <p:spPr>
          <a:xfrm>
            <a:off x="2123728" y="4365104"/>
            <a:ext cx="4464496" cy="1539975"/>
          </a:xfrm>
          <a:prstGeom prst="rect">
            <a:avLst/>
          </a:prstGeom>
        </p:spPr>
      </p:pic>
      <p:pic>
        <p:nvPicPr>
          <p:cNvPr id="9" name="Рисунок 8" descr="Сист отдельно расстояния в 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1916832"/>
            <a:ext cx="4536504" cy="158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2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Планета Земля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901169"/>
            <a:ext cx="8964488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Информацию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планете можно представить схематично, в виде обозначения четырех стихий – воздух, вода, огонь и земля. Такое представление стихий на наш взгляд является наиболее доступным для внеземных цивилизаций и необходимо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объяснения того, что они являются основным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понятиям, характеризующим проявление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жизни.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spcBef>
                <a:spcPct val="20000"/>
              </a:spcBef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элименты1.png"/>
          <p:cNvPicPr>
            <a:picLocks noChangeAspect="1"/>
          </p:cNvPicPr>
          <p:nvPr/>
        </p:nvPicPr>
        <p:blipFill>
          <a:blip r:embed="rId2" cstate="print"/>
          <a:srcRect l="7974" t="6379" b="9096"/>
          <a:stretch>
            <a:fillRect/>
          </a:stretch>
        </p:blipFill>
        <p:spPr>
          <a:xfrm>
            <a:off x="2627784" y="2996952"/>
            <a:ext cx="3606346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72000" y="1628800"/>
            <a:ext cx="1008112" cy="86409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373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Наличие жизни на Земле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980728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Информацию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наличии жизни на Земле также можно представить схематично. Это дает общее представление о виде человека.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Содержимое 6" descr="человек черный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2348880"/>
            <a:ext cx="3701008" cy="37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9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99592" y="0"/>
            <a:ext cx="7005464" cy="98072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Солнечные сутки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79512" y="764704"/>
            <a:ext cx="7992888" cy="5832648"/>
          </a:xfrm>
        </p:spPr>
        <p:txBody>
          <a:bodyPr>
            <a:normAutofit fontScale="25000" lnSpcReduction="20000"/>
          </a:bodyPr>
          <a:lstStyle/>
          <a:p>
            <a:endParaRPr lang="ru-RU" sz="4200" dirty="0" smtClean="0"/>
          </a:p>
          <a:p>
            <a:pPr marL="0" indent="0"/>
            <a:r>
              <a:rPr lang="ru-RU" sz="7200" b="1" dirty="0" smtClean="0">
                <a:latin typeface="Arial" pitchFamily="34" charset="0"/>
                <a:cs typeface="Arial" pitchFamily="34" charset="0"/>
              </a:rPr>
              <a:t>  Сутки</a:t>
            </a:r>
            <a:r>
              <a:rPr lang="ru-RU" sz="7200" dirty="0" smtClean="0">
                <a:latin typeface="Arial" pitchFamily="34" charset="0"/>
                <a:cs typeface="Arial" pitchFamily="34" charset="0"/>
              </a:rPr>
              <a:t> — единица измерения времени, приблизительно равная периоду обращения Земли вокруг своей оси.</a:t>
            </a:r>
          </a:p>
          <a:p>
            <a:pPr marL="0" indent="0">
              <a:buNone/>
            </a:pPr>
            <a:endParaRPr lang="ru-RU" sz="7200" dirty="0" smtClean="0">
              <a:latin typeface="Arial" pitchFamily="34" charset="0"/>
              <a:cs typeface="Arial" pitchFamily="34" charset="0"/>
            </a:endParaRPr>
          </a:p>
          <a:p>
            <a:pPr marL="0" indent="0"/>
            <a:r>
              <a:rPr lang="ru-RU" sz="7200" b="1" dirty="0" smtClean="0">
                <a:latin typeface="Arial" pitchFamily="34" charset="0"/>
                <a:cs typeface="Arial" pitchFamily="34" charset="0"/>
              </a:rPr>
              <a:t>  Солнечные сутки</a:t>
            </a:r>
            <a:r>
              <a:rPr lang="ru-RU" sz="7200" dirty="0" smtClean="0">
                <a:latin typeface="Arial" pitchFamily="34" charset="0"/>
                <a:cs typeface="Arial" pitchFamily="34" charset="0"/>
              </a:rPr>
              <a:t> — промежуток времени, за который</a:t>
            </a:r>
          </a:p>
          <a:p>
            <a:pPr marL="0" indent="0">
              <a:buNone/>
            </a:pPr>
            <a:r>
              <a:rPr lang="ru-RU" sz="7200" dirty="0" smtClean="0">
                <a:latin typeface="Arial" pitchFamily="34" charset="0"/>
                <a:cs typeface="Arial" pitchFamily="34" charset="0"/>
              </a:rPr>
              <a:t> небесное тело совершает 1 поворот вокруг своей оси  </a:t>
            </a:r>
          </a:p>
          <a:p>
            <a:pPr marL="0" indent="0">
              <a:buNone/>
            </a:pPr>
            <a:r>
              <a:rPr lang="ru-RU" sz="7200" dirty="0" smtClean="0">
                <a:latin typeface="Arial" pitchFamily="34" charset="0"/>
                <a:cs typeface="Arial" pitchFamily="34" charset="0"/>
              </a:rPr>
              <a:t> относительно центра Солнца.</a:t>
            </a:r>
          </a:p>
          <a:p>
            <a:pPr marL="0" indent="0">
              <a:buNone/>
            </a:pPr>
            <a:endParaRPr lang="ru-RU" sz="7200" dirty="0" smtClean="0">
              <a:latin typeface="Arial" pitchFamily="34" charset="0"/>
              <a:cs typeface="Arial" pitchFamily="34" charset="0"/>
            </a:endParaRPr>
          </a:p>
          <a:p>
            <a:pPr marL="0" indent="0"/>
            <a:r>
              <a:rPr lang="ru-RU" sz="7200" dirty="0" smtClean="0">
                <a:latin typeface="Arial" pitchFamily="34" charset="0"/>
                <a:cs typeface="Arial" pitchFamily="34" charset="0"/>
              </a:rPr>
              <a:t>  Сутки делятся на 24 часа (1440 минут, или 86 400 секунд).</a:t>
            </a:r>
          </a:p>
          <a:p>
            <a:endParaRPr lang="ru-RU" sz="7200" dirty="0" smtClean="0">
              <a:latin typeface="Arial" pitchFamily="34" charset="0"/>
              <a:cs typeface="Arial" pitchFamily="34" charset="0"/>
            </a:endParaRPr>
          </a:p>
          <a:p>
            <a:pPr marL="0" indent="0"/>
            <a:r>
              <a:rPr lang="ru-RU" sz="7200" dirty="0" smtClean="0">
                <a:latin typeface="Arial" pitchFamily="34" charset="0"/>
                <a:cs typeface="Arial" pitchFamily="34" charset="0"/>
              </a:rPr>
              <a:t>  Вращение Земли вокруг своей оси приводит к перемещению солнечного освещения по земной поверхности с востока на запад, к смене дня и ночи.</a:t>
            </a:r>
          </a:p>
          <a:p>
            <a:pPr marL="0" indent="0"/>
            <a:r>
              <a:rPr lang="ru-RU" sz="7200" dirty="0" smtClean="0">
                <a:latin typeface="Arial" pitchFamily="34" charset="0"/>
                <a:cs typeface="Arial" pitchFamily="34" charset="0"/>
              </a:rPr>
              <a:t>  С 1884 г. был принят поясной счет времени, т. е. всю поверхность Земли разделили а 24 часовых пояса по 15° каждый. </a:t>
            </a:r>
          </a:p>
          <a:p>
            <a:pPr marL="0" indent="0"/>
            <a:endParaRPr lang="en-US" sz="7200" dirty="0" smtClean="0">
              <a:latin typeface="Arial" pitchFamily="34" charset="0"/>
              <a:cs typeface="Arial" pitchFamily="34" charset="0"/>
            </a:endParaRPr>
          </a:p>
          <a:p>
            <a:pPr marL="0" indent="0"/>
            <a:r>
              <a:rPr lang="en-US" sz="7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7200" dirty="0" smtClean="0">
                <a:latin typeface="Arial" pitchFamily="34" charset="0"/>
                <a:cs typeface="Arial" pitchFamily="34" charset="0"/>
              </a:rPr>
              <a:t>За</a:t>
            </a:r>
            <a:r>
              <a:rPr lang="ru-RU" sz="7200" b="1" dirty="0" smtClean="0">
                <a:latin typeface="Arial" pitchFamily="34" charset="0"/>
                <a:cs typeface="Arial" pitchFamily="34" charset="0"/>
              </a:rPr>
              <a:t> поясное время</a:t>
            </a:r>
            <a:r>
              <a:rPr lang="ru-RU" sz="7200" dirty="0" smtClean="0">
                <a:latin typeface="Arial" pitchFamily="34" charset="0"/>
                <a:cs typeface="Arial" pitchFamily="34" charset="0"/>
              </a:rPr>
              <a:t> принимают местное время среднего меридиана каждого пояса. Время соседних часовых поясов отличается на один час.</a:t>
            </a:r>
          </a:p>
          <a:p>
            <a:pPr marL="0" indent="0"/>
            <a:r>
              <a:rPr lang="ru-RU" sz="7200" dirty="0" smtClean="0">
                <a:latin typeface="Arial" pitchFamily="34" charset="0"/>
                <a:cs typeface="Arial" pitchFamily="34" charset="0"/>
              </a:rPr>
              <a:t> Нулевым поясом считается Гринвичский, который проходит по обе стороны от нулевого меридиана. </a:t>
            </a:r>
          </a:p>
          <a:p>
            <a:pPr marL="0" indent="0"/>
            <a:r>
              <a:rPr lang="ru-RU" sz="7200" dirty="0" smtClean="0">
                <a:latin typeface="Arial" pitchFamily="34" charset="0"/>
                <a:cs typeface="Arial" pitchFamily="34" charset="0"/>
              </a:rPr>
              <a:t> Время нулевого, или начального</a:t>
            </a:r>
            <a:r>
              <a:rPr lang="en-US" sz="7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7200" dirty="0" smtClean="0">
                <a:latin typeface="Arial" pitchFamily="34" charset="0"/>
                <a:cs typeface="Arial" pitchFamily="34" charset="0"/>
              </a:rPr>
              <a:t>меридиана считается</a:t>
            </a:r>
            <a:r>
              <a:rPr lang="ru-RU" sz="7200" b="1" dirty="0" smtClean="0">
                <a:latin typeface="Arial" pitchFamily="34" charset="0"/>
                <a:cs typeface="Arial" pitchFamily="34" charset="0"/>
              </a:rPr>
              <a:t> </a:t>
            </a:r>
            <a:endParaRPr lang="en-US" sz="72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7200" b="1" dirty="0" smtClean="0">
                <a:latin typeface="Arial" pitchFamily="34" charset="0"/>
                <a:cs typeface="Arial" pitchFamily="34" charset="0"/>
              </a:rPr>
              <a:t>Всемирным временем.</a:t>
            </a:r>
            <a:endParaRPr lang="ru-RU" sz="7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3730" name="Picture 2" descr="https://pp.userapi.com/c626516/v626516778/5d2a9/eSpK5EUyWe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5130" y="764704"/>
            <a:ext cx="2247396" cy="22286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531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373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Год на Земле и на Марсе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980728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endParaRPr lang="ru-RU" sz="2000" dirty="0" smtClean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Представление  о том, что за один оборот Земля вокруг Солнца проходит 365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•24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= 8760 часов, а  Марс 686•24= 16464 часа покажем схематично.</a:t>
            </a:r>
          </a:p>
          <a:p>
            <a:pPr lvl="0">
              <a:spcBef>
                <a:spcPct val="20000"/>
              </a:spcBef>
            </a:pPr>
            <a:endParaRPr lang="ru-RU" sz="2000" dirty="0" smtClean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1880" y="2636912"/>
            <a:ext cx="65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8760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2636912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16464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Рисунок 9" descr="год в 10.png"/>
          <p:cNvPicPr>
            <a:picLocks noChangeAspect="1"/>
          </p:cNvPicPr>
          <p:nvPr/>
        </p:nvPicPr>
        <p:blipFill>
          <a:blip r:embed="rId2" cstate="print"/>
          <a:srcRect l="3250" t="31100" r="4204" b="32150"/>
          <a:stretch>
            <a:fillRect/>
          </a:stretch>
        </p:blipFill>
        <p:spPr>
          <a:xfrm>
            <a:off x="2699792" y="2780928"/>
            <a:ext cx="3991301" cy="1440160"/>
          </a:xfrm>
          <a:prstGeom prst="rect">
            <a:avLst/>
          </a:prstGeom>
        </p:spPr>
      </p:pic>
      <p:pic>
        <p:nvPicPr>
          <p:cNvPr id="11" name="Содержимое 11" descr="год в 16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2892" t="30601" r="3140" b="31215"/>
          <a:stretch>
            <a:fillRect/>
          </a:stretch>
        </p:blipFill>
        <p:spPr>
          <a:xfrm>
            <a:off x="2699792" y="4869160"/>
            <a:ext cx="4032448" cy="1488904"/>
          </a:xfrm>
        </p:spPr>
      </p:pic>
      <p:sp>
        <p:nvSpPr>
          <p:cNvPr id="12" name="TextBox 11"/>
          <p:cNvSpPr txBox="1"/>
          <p:nvPr/>
        </p:nvSpPr>
        <p:spPr>
          <a:xfrm>
            <a:off x="1403648" y="4293096"/>
            <a:ext cx="6666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Эти числа представим в шестнадцатеричной системе</a:t>
            </a:r>
            <a:r>
              <a:rPr lang="ru-RU" dirty="0" smtClean="0">
                <a:solidFill>
                  <a:prstClr val="black"/>
                </a:solidFill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120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Проблема исследования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355656"/>
            <a:ext cx="5184576" cy="4953664"/>
          </a:xfrm>
        </p:spPr>
        <p:txBody>
          <a:bodyPr>
            <a:normAutofit fontScale="92500"/>
          </a:bodyPr>
          <a:lstStyle/>
          <a:p>
            <a:pPr marL="0" indent="0" algn="just"/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Гипотеза о существовании жизни на этих планетах приводит многих ученых к желанию выйти на связь с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в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неземными цивилизациями.</a:t>
            </a:r>
          </a:p>
          <a:p>
            <a:pPr marL="0" indent="0" algn="just">
              <a:buNone/>
            </a:pP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 marL="0" indent="0" algn="just"/>
            <a:r>
              <a:rPr lang="ru-RU" sz="2600" dirty="0" smtClean="0">
                <a:latin typeface="Arial" pitchFamily="34" charset="0"/>
                <a:cs typeface="Arial" pitchFamily="34" charset="0"/>
              </a:rPr>
              <a:t> Но на каком языке должно быть послание? И главное, что нужно передать?</a:t>
            </a:r>
          </a:p>
          <a:p>
            <a:pPr marL="0" indent="0" algn="just">
              <a:buNone/>
            </a:pP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 marL="0" indent="0" algn="just"/>
            <a:r>
              <a:rPr lang="ru-RU" sz="2600" dirty="0" smtClean="0">
                <a:latin typeface="Arial" pitchFamily="34" charset="0"/>
                <a:cs typeface="Arial" pitchFamily="34" charset="0"/>
              </a:rPr>
              <a:t> Решение этих вопросов и стало целью нашего исследования.</a:t>
            </a:r>
            <a:endParaRPr lang="ru-RU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21" b="22890"/>
          <a:stretch/>
        </p:blipFill>
        <p:spPr bwMode="auto">
          <a:xfrm>
            <a:off x="5652120" y="1340768"/>
            <a:ext cx="3254479" cy="2313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30" y="4221088"/>
            <a:ext cx="3168350" cy="2310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8" name="AutoShape 2" descr="Взгляд художника: вид с одной из промежуточных планет системы TRAPPIST-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724128" y="3645024"/>
            <a:ext cx="29608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Семь планет, 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вокруг звезды  TRAPPIST-1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43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509520" cy="90872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Расстояние до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TRAPPIST-1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196752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Расстояние от Солнца до звезды 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TRAPPIST-1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  в 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созвездии 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Водолея равно  373 670 000 млн. километров. </a:t>
            </a:r>
          </a:p>
        </p:txBody>
      </p:sp>
      <p:pic>
        <p:nvPicPr>
          <p:cNvPr id="6" name="Содержимое 5" descr="планеты зеркало 2 копия 16 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9751"/>
          <a:stretch>
            <a:fillRect/>
          </a:stretch>
        </p:blipFill>
        <p:spPr>
          <a:xfrm>
            <a:off x="755576" y="4653136"/>
            <a:ext cx="7584654" cy="1368152"/>
          </a:xfrm>
        </p:spPr>
      </p:pic>
      <p:pic>
        <p:nvPicPr>
          <p:cNvPr id="7" name="Рисунок 6" descr="планеты зеркало 2 копия 10 1.png"/>
          <p:cNvPicPr>
            <a:picLocks noChangeAspect="1"/>
          </p:cNvPicPr>
          <p:nvPr/>
        </p:nvPicPr>
        <p:blipFill>
          <a:blip r:embed="rId3" cstate="print"/>
          <a:srcRect l="9838"/>
          <a:stretch>
            <a:fillRect/>
          </a:stretch>
        </p:blipFill>
        <p:spPr>
          <a:xfrm>
            <a:off x="755576" y="2348880"/>
            <a:ext cx="7488832" cy="14036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552" y="3861048"/>
            <a:ext cx="8020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Представим это число в шестнадцатеричной системе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704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9144000" cy="70609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Законы Ньютона об инерциальных системах отсчета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69368"/>
            <a:ext cx="8651304" cy="56886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	Физические достижения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- это идеи, наиболее удачно описывающие окружающий мир.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Их можно представить в виде рисунков, где переменные и законы представлены символами. Если внеземные цивилизации обладают хоть каким-то разумом, эта форма представления будет наиболее доступна.</a:t>
            </a:r>
          </a:p>
          <a:p>
            <a:pPr marL="0" indent="0" algn="just"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	Законы Ньютона об инерциальных системах отсчета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были сформулированы  учёным в 1687 году. Ньютон считал, что в нормальной системе отсчёта тело, ни с кем не взаимодействующее будет сохранять свою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скорость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а не терять её, как  думал Аристотель.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Чтобы это осознать человечеству потребовалось две тысячи лет.</a:t>
            </a:r>
          </a:p>
        </p:txBody>
      </p:sp>
    </p:spTree>
    <p:extLst>
      <p:ext uri="{BB962C8B-B14F-4D97-AF65-F5344CB8AC3E}">
        <p14:creationId xmlns:p14="http://schemas.microsoft.com/office/powerpoint/2010/main" val="18913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604448" cy="77809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Законы Ньютона об инерциальных системах отсчета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25352"/>
            <a:ext cx="5472608" cy="5832648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Первый закон  </a:t>
            </a:r>
          </a:p>
          <a:p>
            <a:pPr marL="0" indent="0" algn="just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Существуют такие системы отсчёта, называемые инерциальными, относительно которых материальные точки, когда на них не действуют никакие  силы (или действуют силы взаимно уравновешенные), находятся в состоянии покоя или равномерного прямолинейного  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движения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buNone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Второй закон</a:t>
            </a:r>
          </a:p>
          <a:p>
            <a:pPr marL="0" indent="0" algn="just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 инерциальной системе отсчёта ускорение, которое получает материальная точка с постоянной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массой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прямо пропорционально равнодействующей всех приложенных к ней сил и обратно пропорционально её массе.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Третий закон</a:t>
            </a:r>
          </a:p>
          <a:p>
            <a:pPr marL="0" indent="0" algn="just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Материальные точки взаимодействуют друг с другом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силами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имеющими одинаковую природу, направленными вдоль прямой, соединяющей эти точки, равными по модулю и противоположными по направлению.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4" descr="https://pp.userapi.com/c626516/v626516778/5d748/9DBjpQzbi30.jpg"/>
          <p:cNvPicPr>
            <a:picLocks noChangeAspect="1" noChangeArrowheads="1"/>
          </p:cNvPicPr>
          <p:nvPr/>
        </p:nvPicPr>
        <p:blipFill>
          <a:blip r:embed="rId3" cstate="print"/>
          <a:srcRect l="5670" t="35280" r="25346" b="33221"/>
          <a:stretch>
            <a:fillRect/>
          </a:stretch>
        </p:blipFill>
        <p:spPr bwMode="auto">
          <a:xfrm>
            <a:off x="5796136" y="4941168"/>
            <a:ext cx="3136671" cy="1074202"/>
          </a:xfrm>
          <a:prstGeom prst="rect">
            <a:avLst/>
          </a:prstGeom>
          <a:noFill/>
        </p:spPr>
      </p:pic>
      <p:pic>
        <p:nvPicPr>
          <p:cNvPr id="6" name="Picture 20" descr="https://pp.userapi.com/c626516/v626516778/5d738/1N7hRddPYr0.jpg"/>
          <p:cNvPicPr>
            <a:picLocks noChangeAspect="1" noChangeArrowheads="1"/>
          </p:cNvPicPr>
          <p:nvPr/>
        </p:nvPicPr>
        <p:blipFill>
          <a:blip r:embed="rId4" cstate="print"/>
          <a:srcRect l="15105" t="14648" r="20353" b="34086"/>
          <a:stretch>
            <a:fillRect/>
          </a:stretch>
        </p:blipFill>
        <p:spPr bwMode="auto">
          <a:xfrm>
            <a:off x="5796137" y="1052736"/>
            <a:ext cx="2726016" cy="1624010"/>
          </a:xfrm>
          <a:prstGeom prst="rect">
            <a:avLst/>
          </a:prstGeom>
          <a:noFill/>
        </p:spPr>
      </p:pic>
      <p:pic>
        <p:nvPicPr>
          <p:cNvPr id="7" name="Picture 22" descr="https://pp.userapi.com/c626516/v626516778/5d740/jQL-kmgqUfU.jpg"/>
          <p:cNvPicPr>
            <a:picLocks noChangeAspect="1" noChangeArrowheads="1"/>
          </p:cNvPicPr>
          <p:nvPr/>
        </p:nvPicPr>
        <p:blipFill>
          <a:blip r:embed="rId5" cstate="print"/>
          <a:srcRect l="12285" t="28980" r="18731" b="24401"/>
          <a:stretch>
            <a:fillRect/>
          </a:stretch>
        </p:blipFill>
        <p:spPr bwMode="auto">
          <a:xfrm>
            <a:off x="6012160" y="3068960"/>
            <a:ext cx="2961025" cy="1584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5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s://pp.userapi.com/c626516/v626516778/5d77c/BiqvMUgy4k8.jpg"/>
          <p:cNvPicPr>
            <a:picLocks noChangeAspect="1" noChangeArrowheads="1"/>
          </p:cNvPicPr>
          <p:nvPr/>
        </p:nvPicPr>
        <p:blipFill>
          <a:blip r:embed="rId2" cstate="print"/>
          <a:srcRect l="14737" t="10526" r="15789" b="10527"/>
          <a:stretch>
            <a:fillRect/>
          </a:stretch>
        </p:blipFill>
        <p:spPr bwMode="auto">
          <a:xfrm>
            <a:off x="7055766" y="692696"/>
            <a:ext cx="2088234" cy="18983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3408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Атомная теория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20688"/>
            <a:ext cx="7085078" cy="597666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	Атомная теория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 — физическая теория, предполагает, что всё на свете состоит из мельчайших частиц —атомов, скреплённых между собой ядерными и электрическими силами. </a:t>
            </a:r>
          </a:p>
          <a:p>
            <a:pPr marL="0" indent="0" algn="just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Представление атомной теории, по нашему мнению, является очень важной информацией для внеземных цивилизаций. Покажем также в виде символа.</a:t>
            </a:r>
          </a:p>
          <a:p>
            <a:pPr marL="0" indent="0" algn="just">
              <a:buNone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just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 «…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Если бы в результате какой-то мировой катастрофы все накопленные научные знания оказались бы уничтоженными, и к грядущим поколениям живых существ перешла бы только </a:t>
            </a: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одна фраза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, то, какое утверждение, составленное из наименьшего числа слов, принесло бы наибольшую информацию? Я считаю, что это – атомная гипотеза: все тела состоят из атомов - маленьких телец, которые находятся в беспрерывном движении, притягиваются на небольших расстояниях, но отталкиваются, если одно из них плотнее прижать к другому. В одной этой фразе содержится невероятное количество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информации о мире, стоит лишь приложить к ней немного воображения и чуть соображения».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just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Ричард Фейнман</a:t>
            </a:r>
          </a:p>
        </p:txBody>
      </p:sp>
      <p:pic>
        <p:nvPicPr>
          <p:cNvPr id="5" name="Picture 2" descr="http://pbs.org.dagf.site/wgbh/nova/assets/img/solar-neutrinos/image-06-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2852936"/>
            <a:ext cx="1436568" cy="1800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308304" y="4725144"/>
            <a:ext cx="1691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Ричард Фейнман</a:t>
            </a:r>
          </a:p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1918 – 1988 гг.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93485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34605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Теорема Эйлера для  многогранников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764704"/>
            <a:ext cx="6980132" cy="5904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	Теорема Эйлера  о многогранниках заложила фундамент нового раздела математики —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топологии. 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Эйлер предложил при изучении определенных вопросов по геометрии отказаться от рассмотрения метрических свойств геометрических фигур, таких как длина и площадь. </a:t>
            </a:r>
          </a:p>
          <a:p>
            <a:pPr marL="0" indent="0" algn="just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Эйлер устанавливает связь  между   числом вершин 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числом ребер 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и числом граней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  простого многогранника.</a:t>
            </a:r>
          </a:p>
          <a:p>
            <a:pPr marL="0" indent="0" algn="ctr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V – E + F = 2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 algn="just">
              <a:buNone/>
            </a:pP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	Топология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занимается изучением свойств фигур (или пространств), которые сохраняются при непрерывных деформациях, таких, например, как растяжение, сжатие или изгибание (понятия гомеоморфизм и гомотопии) . </a:t>
            </a:r>
          </a:p>
          <a:p>
            <a:pPr marL="0" indent="0" algn="just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	Идеи и образы топологии играют ключевую роль практически во всей современной математике – в дифференциальных уравнениях, механике, комплексном анализе, алгебраической геометрии, функциональном анализе, математической и квантовой физике, теории представлений, и даже – в удивительно преображенном виде – в теории чисел, комбинаторике и теории сложности вычислений. В частности, современная топология находит широкое применение в механике и математической физике. Топологические методы широко используются в качественной теории движения твердого тела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None/>
            </a:pP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196752"/>
            <a:ext cx="1597025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Теорема Эйлера для многогранников.</a:t>
            </a:r>
            <a:br>
              <a:rPr lang="ru-RU" sz="3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Тождество Эйлера. Теория графов</a:t>
            </a:r>
            <a:r>
              <a:rPr lang="ru-RU" sz="3100" b="1" dirty="0" smtClean="0"/>
              <a:t/>
            </a:r>
            <a:br>
              <a:rPr lang="ru-RU" sz="3100" b="1" dirty="0" smtClean="0"/>
            </a:br>
            <a:endParaRPr lang="ru-RU" sz="31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6804248" cy="511256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Формула (тождество)  Эйлера справедлива для планарных графов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Если обыкновенный связный плоский граф имеет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V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вершин,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ребер и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граней, то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buNone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V – E + F = 2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Любой многогранник можно считать графом (если рассматривать только вершины и ребра, исключая грани, то получается геометрическое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изображение некоторого графа в пространстве). Такой граф является обыкновенным и связным.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По лемме о выпуклом многограннике любой выпуклый многогранник, рассматриваемый как граф,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планарен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  Гранью плоского графа называется максимальная область плоскости, любые две точки которой можно соединить непрерывной линией, не пересекающей граф (точки графа не принадлежат никакой грани). </a:t>
            </a:r>
          </a:p>
          <a:p>
            <a:pPr algn="just"/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Именно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по этим перечисленным причинам мы считаем, что Теорема Эйлера для многогранников должна присутствовать в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послании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4514" name="Picture 2" descr="http://hijos.ru/wp-content/uploads/2012/05/euler_formula.png"/>
          <p:cNvPicPr>
            <a:picLocks noChangeAspect="1" noChangeArrowheads="1"/>
          </p:cNvPicPr>
          <p:nvPr/>
        </p:nvPicPr>
        <p:blipFill>
          <a:blip r:embed="rId2" cstate="print"/>
          <a:srcRect l="7965"/>
          <a:stretch>
            <a:fillRect/>
          </a:stretch>
        </p:blipFill>
        <p:spPr bwMode="auto">
          <a:xfrm>
            <a:off x="6840252" y="1083828"/>
            <a:ext cx="2170296" cy="2160670"/>
          </a:xfrm>
          <a:prstGeom prst="rect">
            <a:avLst/>
          </a:prstGeom>
          <a:noFill/>
        </p:spPr>
      </p:pic>
      <p:pic>
        <p:nvPicPr>
          <p:cNvPr id="64516" name="Picture 4" descr="https://pp.userapi.com/c626516/v626516778/5cfad/Fy42f5hot6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7130" y="3717032"/>
            <a:ext cx="1923397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Теорема Эйлера для многогранников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764704"/>
            <a:ext cx="6192688" cy="38164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Представить теорему Эйлера для многогранников также можно схематично. Представим обозначения символами, а результат применения формулы в двоичной системе.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 smtClean="0"/>
          </a:p>
        </p:txBody>
      </p:sp>
      <p:pic>
        <p:nvPicPr>
          <p:cNvPr id="4" name="Picture 26" descr="https://psv4.userapi.com/c810632/u86631778/docs/25d255b7b062/tetr_vershiny.png?extra=natlvgnXo3WCeWb1Vwzw1i4qHImm83lD3VcnBC63A3Cp_2SUCAO9suUvczMH9sMAxbHkLx-t8cLOy7P88QyuQDhmgbgmvpwk5Iv_PN0xW1OinJfXrk4-"/>
          <p:cNvPicPr>
            <a:picLocks noChangeAspect="1" noChangeArrowheads="1"/>
          </p:cNvPicPr>
          <p:nvPr/>
        </p:nvPicPr>
        <p:blipFill>
          <a:blip r:embed="rId2" cstate="print"/>
          <a:srcRect l="31885" t="15459" r="31883" b="32367"/>
          <a:stretch>
            <a:fillRect/>
          </a:stretch>
        </p:blipFill>
        <p:spPr bwMode="auto">
          <a:xfrm>
            <a:off x="6660232" y="764703"/>
            <a:ext cx="2160240" cy="2333057"/>
          </a:xfrm>
          <a:prstGeom prst="rect">
            <a:avLst/>
          </a:prstGeom>
          <a:noFill/>
        </p:spPr>
      </p:pic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1274329"/>
              </p:ext>
            </p:extLst>
          </p:nvPr>
        </p:nvGraphicFramePr>
        <p:xfrm>
          <a:off x="539552" y="3212976"/>
          <a:ext cx="3597679" cy="151216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960745"/>
                <a:gridCol w="838096"/>
                <a:gridCol w="899419"/>
                <a:gridCol w="899419"/>
              </a:tblGrid>
              <a:tr h="6927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81943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n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580112" y="5013176"/>
            <a:ext cx="3096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V – E + F =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10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100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–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110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100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=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10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1274329"/>
              </p:ext>
            </p:extLst>
          </p:nvPr>
        </p:nvGraphicFramePr>
        <p:xfrm>
          <a:off x="5220072" y="3212976"/>
          <a:ext cx="3608401" cy="14844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963608"/>
                <a:gridCol w="836592"/>
                <a:gridCol w="906101"/>
                <a:gridCol w="902100"/>
              </a:tblGrid>
              <a:tr h="72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6436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n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110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475656" y="5013176"/>
            <a:ext cx="19944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V – E + F = 2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4 – 6 +4 = 2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34605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Треугольник Паскаля</a:t>
            </a:r>
            <a:b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/>
              <a:t>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36712"/>
            <a:ext cx="8352928" cy="3744416"/>
          </a:xfrm>
        </p:spPr>
        <p:txBody>
          <a:bodyPr>
            <a:normAutofit fontScale="85000" lnSpcReduction="10000"/>
          </a:bodyPr>
          <a:lstStyle/>
          <a:p>
            <a:pPr marL="0" indent="0" algn="just" fontAlgn="base"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Треугольник Паскаля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- бесконечная таблица  биноминальных коэффициентов, имеющая треугольную форму. </a:t>
            </a:r>
          </a:p>
          <a:p>
            <a:pPr marL="0" indent="0" algn="just" fontAlgn="base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 этом треугольнике на вершине и по бокам стоят единицы. Каждое число равно сумме двух расположенных над ним чисел. </a:t>
            </a:r>
          </a:p>
          <a:p>
            <a:pPr marL="0" indent="0" algn="just" fontAlgn="base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Строки треугольника симметричны относительно вертикальной оси. </a:t>
            </a:r>
          </a:p>
          <a:p>
            <a:pPr marL="0" indent="0" algn="just" fontAlgn="base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Треугольник Паскаля обладает рядом замечательных свойств.</a:t>
            </a:r>
          </a:p>
          <a:p>
            <a:pPr marL="0" indent="0" algn="just" fontAlgn="base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Числа, составляющие треугольник Паскаля, возникают в алгебре, комбинаторике, теории вероятности, математическом анализе, теории чисел.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 fontAlgn="base"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Именно поэтому его необходимо включить в послание.</a:t>
            </a:r>
          </a:p>
        </p:txBody>
      </p:sp>
      <p:pic>
        <p:nvPicPr>
          <p:cNvPr id="10" name="Рисунок 9" descr="паскал чёрные цифры .png"/>
          <p:cNvPicPr>
            <a:picLocks noChangeAspect="1"/>
          </p:cNvPicPr>
          <p:nvPr/>
        </p:nvPicPr>
        <p:blipFill>
          <a:blip r:embed="rId2" cstate="print"/>
          <a:srcRect l="4200" t="9051" r="4452" b="38450"/>
          <a:stretch>
            <a:fillRect/>
          </a:stretch>
        </p:blipFill>
        <p:spPr>
          <a:xfrm>
            <a:off x="3419872" y="4581128"/>
            <a:ext cx="2592288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34605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Треугольник Паскаля</a:t>
            </a:r>
            <a:b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/>
              <a:t>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36712"/>
            <a:ext cx="8352928" cy="4968552"/>
          </a:xfrm>
        </p:spPr>
        <p:txBody>
          <a:bodyPr>
            <a:normAutofit/>
          </a:bodyPr>
          <a:lstStyle/>
          <a:p>
            <a:pPr algn="ctr" fontAlgn="base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 fontAlgn="base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Представим треугольник Паскаля в шестнадцатеричной системе</a:t>
            </a:r>
          </a:p>
          <a:p>
            <a:pPr fontAlgn="base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8" descr="https://cs7065.userapi.com/c812229/u86631778/docs/f6c2aa836252/paskal.png?extra=zGiNtXnSiu2V5yoBy_IFBqzBahxSr6XpnC6cY0RgdUI15bZAcOpJiYejyjBi5Nx1JiXUSHanvdr0YCv8AeK4pQuS4Q2q61r5g6GwIoQpLoeZ-eeBE4nk"/>
          <p:cNvPicPr>
            <a:picLocks noChangeAspect="1" noChangeArrowheads="1"/>
          </p:cNvPicPr>
          <p:nvPr/>
        </p:nvPicPr>
        <p:blipFill>
          <a:blip r:embed="rId2" cstate="print"/>
          <a:srcRect l="3108" r="3657" b="38687"/>
          <a:stretch>
            <a:fillRect/>
          </a:stretch>
        </p:blipFill>
        <p:spPr bwMode="auto">
          <a:xfrm>
            <a:off x="4716016" y="3212976"/>
            <a:ext cx="3255116" cy="216024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12976"/>
            <a:ext cx="3168749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35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Малая теорема Ферма и её обобщение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238" y="601230"/>
            <a:ext cx="8424936" cy="5636081"/>
          </a:xfrm>
        </p:spPr>
        <p:txBody>
          <a:bodyPr>
            <a:normAutofit fontScale="92500"/>
          </a:bodyPr>
          <a:lstStyle/>
          <a:p>
            <a:endParaRPr lang="ru-RU" dirty="0" smtClean="0"/>
          </a:p>
          <a:p>
            <a:pPr marL="0" indent="0" algn="just"/>
            <a:r>
              <a:rPr lang="ru-RU" sz="2600" dirty="0" smtClean="0"/>
              <a:t> 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Частным случаем теоремы Эйлера является малая теорема Ферма (при простом </a:t>
            </a:r>
            <a:r>
              <a:rPr lang="ru-RU" sz="2600" b="1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). 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marL="0" indent="0" algn="just"/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marL="0" indent="0" algn="just"/>
            <a:r>
              <a:rPr lang="en-US" sz="2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Малая теорема Ферма  — теорема  теории чисел, которая утверждает, что если 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взаимно просты, то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                          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, где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600" b="1" dirty="0" smtClean="0">
                <a:cs typeface="Calibri"/>
              </a:rPr>
              <a:t>ϕ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m)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- функция Эйлера. </a:t>
            </a:r>
          </a:p>
          <a:p>
            <a:pPr marL="0" indent="0" algn="just">
              <a:buNone/>
            </a:pP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 marL="0" indent="0" algn="just"/>
            <a:r>
              <a:rPr lang="ru-RU" sz="2600" dirty="0" smtClean="0">
                <a:latin typeface="Arial" pitchFamily="34" charset="0"/>
                <a:cs typeface="Arial" pitchFamily="34" charset="0"/>
              </a:rPr>
              <a:t>  Малая теорема Ферма стала одной из главных теорем для исследований в теории целых чисел и в более широких областях, например, при доказательстве корректности алгоритма шифрования 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RSA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. </a:t>
            </a: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ru-RU" sz="2400" i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ru-RU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586" name="AutoShape 2" descr="a^{\varphi(m)} \equiv 1 \pmod 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6" descr="https://psv4.userapi.com/c810228/u86631778/docs/38d7763775b8/ferma.png?extra=bLHjMAVdi7Mp0aiRiqzyCeh2gwXMUMc8TK7HSYnfF8NHfT61mNsTAUBUbYMDsjuUt1WIJqDmhnL5DMnDd5-gkH_jg87ZpkI-pV53e-KSK5JqHFLTlcY0"/>
          <p:cNvPicPr>
            <a:picLocks noChangeAspect="1" noChangeArrowheads="1"/>
          </p:cNvPicPr>
          <p:nvPr/>
        </p:nvPicPr>
        <p:blipFill>
          <a:blip r:embed="rId3" cstate="print"/>
          <a:srcRect l="8505" t="18580" r="70705" b="65040"/>
          <a:stretch>
            <a:fillRect/>
          </a:stretch>
        </p:blipFill>
        <p:spPr bwMode="auto">
          <a:xfrm>
            <a:off x="1331640" y="3212976"/>
            <a:ext cx="1080120" cy="596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388" y="235516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Цель исследования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68092" y="1355656"/>
            <a:ext cx="7532300" cy="4525963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Выяснить какую информацию должно содержать послание внеземным цивилизациям.</a:t>
            </a:r>
          </a:p>
          <a:p>
            <a:pPr marL="0" indent="0" algn="just"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marL="0" indent="0"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  На каком языке и в какой форме оно должно быть представлено.</a:t>
            </a:r>
          </a:p>
          <a:p>
            <a:pPr marL="0" indent="0" algn="just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 Каким способом возможно осуществить его доставку до аналогов планеты Земля в созвездии Водолея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53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Оформление проекта «Послание 2017»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8424936" cy="4997152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Табличка, содержащая послание, имеет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вид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прямоугольника (две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стороны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), на который нанесена наиболее значимая информация.</a:t>
            </a:r>
          </a:p>
          <a:p>
            <a:pPr algn="just"/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Информация зашифрована так, чтобы ее дешифрование внеземными цивилизациями было наиболее доступно.</a:t>
            </a:r>
          </a:p>
          <a:p>
            <a:pPr algn="just"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Проект таблички на следующих слайдах.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5900" dirty="0"/>
          </a:p>
        </p:txBody>
      </p:sp>
      <p:sp>
        <p:nvSpPr>
          <p:cNvPr id="67586" name="AutoShape 2" descr="a^{\varphi(m)} \equiv 1 \pmod 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69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34" descr="элименты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8466" y="2370530"/>
            <a:ext cx="2060848" cy="2060848"/>
          </a:xfrm>
          <a:prstGeom prst="rect">
            <a:avLst/>
          </a:prstGeom>
        </p:spPr>
      </p:pic>
      <p:pic>
        <p:nvPicPr>
          <p:cNvPr id="10" name="Рисунок 9" descr="гринвич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20901" y="754378"/>
            <a:ext cx="1421883" cy="1410019"/>
          </a:xfrm>
          <a:prstGeom prst="rect">
            <a:avLst/>
          </a:prstGeom>
        </p:spPr>
      </p:pic>
      <p:pic>
        <p:nvPicPr>
          <p:cNvPr id="11" name="Picture 2" descr="https://psv4.userapi.com/c812232/u86631778/docs/bbe241b2c042/chelovekbel.png?extra=AqWWnqUUieabtIuzifbDxOQtMwZlJb0UYMnTij0YTp7hu_OcSRqSkAsZ71nR9ULBiMnBFrC_SjcZRpxzhnx2y6L2COu1-K4eG_D1_ADtil3pCPCE0Bu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69605" y="2370530"/>
            <a:ext cx="1913141" cy="1913141"/>
          </a:xfrm>
          <a:prstGeom prst="rect">
            <a:avLst/>
          </a:prstGeom>
          <a:noFill/>
        </p:spPr>
      </p:pic>
      <p:pic>
        <p:nvPicPr>
          <p:cNvPr id="12" name="Рисунок 11" descr="Сист отдельно солн двоич.png"/>
          <p:cNvPicPr>
            <a:picLocks noChangeAspect="1"/>
          </p:cNvPicPr>
          <p:nvPr/>
        </p:nvPicPr>
        <p:blipFill>
          <a:blip r:embed="rId5" cstate="print"/>
          <a:srcRect l="1305" r="2751"/>
          <a:stretch>
            <a:fillRect/>
          </a:stretch>
        </p:blipFill>
        <p:spPr>
          <a:xfrm>
            <a:off x="194958" y="614443"/>
            <a:ext cx="3787546" cy="1340768"/>
          </a:xfrm>
          <a:prstGeom prst="rect">
            <a:avLst/>
          </a:prstGeom>
        </p:spPr>
      </p:pic>
      <p:pic>
        <p:nvPicPr>
          <p:cNvPr id="13" name="Рисунок 12" descr="Сист отдельно расстояния в двоич.png"/>
          <p:cNvPicPr>
            <a:picLocks noChangeAspect="1"/>
          </p:cNvPicPr>
          <p:nvPr/>
        </p:nvPicPr>
        <p:blipFill>
          <a:blip r:embed="rId6" cstate="print"/>
          <a:srcRect l="787"/>
          <a:stretch>
            <a:fillRect/>
          </a:stretch>
        </p:blipFill>
        <p:spPr>
          <a:xfrm>
            <a:off x="62808" y="2272937"/>
            <a:ext cx="3888432" cy="1365804"/>
          </a:xfrm>
          <a:prstGeom prst="rect">
            <a:avLst/>
          </a:prstGeom>
        </p:spPr>
      </p:pic>
      <p:pic>
        <p:nvPicPr>
          <p:cNvPr id="14" name="Содержимое 5" descr="планеты зеркало 2 копия 16 1.png"/>
          <p:cNvPicPr>
            <a:picLocks noGrp="1" noChangeAspect="1"/>
          </p:cNvPicPr>
          <p:nvPr>
            <p:ph idx="1"/>
          </p:nvPr>
        </p:nvPicPr>
        <p:blipFill>
          <a:blip r:embed="rId7" cstate="print"/>
          <a:srcRect l="9751"/>
          <a:stretch>
            <a:fillRect/>
          </a:stretch>
        </p:blipFill>
        <p:spPr>
          <a:xfrm>
            <a:off x="1055578" y="4653136"/>
            <a:ext cx="7427168" cy="1339744"/>
          </a:xfrm>
        </p:spPr>
      </p:pic>
      <p:pic>
        <p:nvPicPr>
          <p:cNvPr id="16" name="Содержимое 11" descr="год в 16.png"/>
          <p:cNvPicPr>
            <a:picLocks noChangeAspect="1"/>
          </p:cNvPicPr>
          <p:nvPr/>
        </p:nvPicPr>
        <p:blipFill>
          <a:blip r:embed="rId8" cstate="print"/>
          <a:srcRect l="2892" t="30601" r="3140" b="31215"/>
          <a:stretch>
            <a:fillRect/>
          </a:stretch>
        </p:blipFill>
        <p:spPr>
          <a:xfrm>
            <a:off x="6033162" y="980728"/>
            <a:ext cx="2730303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02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12" descr="-4-Recovered контур.png"/>
          <p:cNvPicPr>
            <a:picLocks noChangeAspect="1"/>
          </p:cNvPicPr>
          <p:nvPr/>
        </p:nvPicPr>
        <p:blipFill>
          <a:blip r:embed="rId3" cstate="print"/>
          <a:srcRect l="8333" t="25000" r="12500" b="19445"/>
          <a:stretch>
            <a:fillRect/>
          </a:stretch>
        </p:blipFill>
        <p:spPr>
          <a:xfrm>
            <a:off x="827584" y="2204864"/>
            <a:ext cx="2448272" cy="1288565"/>
          </a:xfrm>
          <a:prstGeom prst="rect">
            <a:avLst/>
          </a:prstGeom>
        </p:spPr>
      </p:pic>
      <p:pic>
        <p:nvPicPr>
          <p:cNvPr id="7" name="Рисунок 6" descr="6-Recovered контур.png"/>
          <p:cNvPicPr>
            <a:picLocks noChangeAspect="1"/>
          </p:cNvPicPr>
          <p:nvPr/>
        </p:nvPicPr>
        <p:blipFill>
          <a:blip r:embed="rId4" cstate="print"/>
          <a:srcRect l="4725" t="31500" r="25189" b="29651"/>
          <a:stretch>
            <a:fillRect/>
          </a:stretch>
        </p:blipFill>
        <p:spPr>
          <a:xfrm>
            <a:off x="108055" y="3698001"/>
            <a:ext cx="3456384" cy="1436924"/>
          </a:xfrm>
          <a:prstGeom prst="rect">
            <a:avLst/>
          </a:prstGeom>
        </p:spPr>
      </p:pic>
      <p:pic>
        <p:nvPicPr>
          <p:cNvPr id="8" name="Рисунок 7" descr="тетрадер белбук.png"/>
          <p:cNvPicPr>
            <a:picLocks noChangeAspect="1"/>
          </p:cNvPicPr>
          <p:nvPr/>
        </p:nvPicPr>
        <p:blipFill>
          <a:blip r:embed="rId5" cstate="print"/>
          <a:srcRect l="30490" t="26562" r="24948" b="20313"/>
          <a:stretch>
            <a:fillRect/>
          </a:stretch>
        </p:blipFill>
        <p:spPr>
          <a:xfrm>
            <a:off x="6893886" y="2148658"/>
            <a:ext cx="1632198" cy="1460387"/>
          </a:xfrm>
          <a:prstGeom prst="rect">
            <a:avLst/>
          </a:prstGeom>
        </p:spPr>
      </p:pic>
      <p:pic>
        <p:nvPicPr>
          <p:cNvPr id="11" name="Рисунок 10" descr="паскаль1.png"/>
          <p:cNvPicPr>
            <a:picLocks noChangeAspect="1"/>
          </p:cNvPicPr>
          <p:nvPr/>
        </p:nvPicPr>
        <p:blipFill>
          <a:blip r:embed="rId6" cstate="print"/>
          <a:srcRect l="7140" t="-4800" r="2428" b="37605"/>
          <a:stretch>
            <a:fillRect/>
          </a:stretch>
        </p:blipFill>
        <p:spPr>
          <a:xfrm>
            <a:off x="3491880" y="2780928"/>
            <a:ext cx="2692688" cy="2301539"/>
          </a:xfrm>
          <a:prstGeom prst="rect">
            <a:avLst/>
          </a:prstGeom>
        </p:spPr>
      </p:pic>
      <p:pic>
        <p:nvPicPr>
          <p:cNvPr id="12" name="Рисунок 11" descr="ферма бел.png"/>
          <p:cNvPicPr>
            <a:picLocks noChangeAspect="1"/>
          </p:cNvPicPr>
          <p:nvPr/>
        </p:nvPicPr>
        <p:blipFill>
          <a:blip r:embed="rId7" cstate="print"/>
          <a:srcRect l="7370" t="15441" r="69469" b="62100"/>
          <a:stretch>
            <a:fillRect/>
          </a:stretch>
        </p:blipFill>
        <p:spPr>
          <a:xfrm>
            <a:off x="6893886" y="588146"/>
            <a:ext cx="1666772" cy="1212198"/>
          </a:xfrm>
          <a:prstGeom prst="rect">
            <a:avLst/>
          </a:prstGeom>
        </p:spPr>
      </p:pic>
      <p:pic>
        <p:nvPicPr>
          <p:cNvPr id="5" name="Содержимое 5" descr="1-Recovered контур.png"/>
          <p:cNvPicPr>
            <a:picLocks noChangeAspect="1"/>
          </p:cNvPicPr>
          <p:nvPr/>
        </p:nvPicPr>
        <p:blipFill>
          <a:blip r:embed="rId8" cstate="print"/>
          <a:srcRect l="13473" t="11976" r="16916" b="22156"/>
          <a:stretch>
            <a:fillRect/>
          </a:stretch>
        </p:blipFill>
        <p:spPr>
          <a:xfrm>
            <a:off x="806101" y="430215"/>
            <a:ext cx="2160240" cy="153307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764704"/>
            <a:ext cx="1776537" cy="177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Рисунок 14" descr="Эйлера многогр.  в 2 бел.png"/>
          <p:cNvPicPr>
            <a:picLocks noChangeAspect="1"/>
          </p:cNvPicPr>
          <p:nvPr/>
        </p:nvPicPr>
        <p:blipFill>
          <a:blip r:embed="rId10" cstate="print"/>
          <a:srcRect l="7475" t="21396" r="52362" b="51373"/>
          <a:stretch>
            <a:fillRect/>
          </a:stretch>
        </p:blipFill>
        <p:spPr>
          <a:xfrm>
            <a:off x="6156176" y="5387334"/>
            <a:ext cx="2571714" cy="705961"/>
          </a:xfrm>
          <a:prstGeom prst="rect">
            <a:avLst/>
          </a:prstGeom>
        </p:spPr>
      </p:pic>
      <p:graphicFrame>
        <p:nvGraphicFramePr>
          <p:cNvPr id="1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1274329"/>
              </p:ext>
            </p:extLst>
          </p:nvPr>
        </p:nvGraphicFramePr>
        <p:xfrm>
          <a:off x="6444208" y="3933057"/>
          <a:ext cx="2456272" cy="122413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44494"/>
                <a:gridCol w="680919"/>
                <a:gridCol w="616791"/>
                <a:gridCol w="614068"/>
              </a:tblGrid>
              <a:tr h="5919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3218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n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110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205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Выводы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097360"/>
            <a:ext cx="8229600" cy="576064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В результате исследования были выявлены наиболее значимые законы астрономии, физики, химии и математики, которые наглядно представлены и зашифрованы по принципу наиболее простого дешифрования:</a:t>
            </a:r>
          </a:p>
          <a:p>
            <a:pPr algn="just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1081088" indent="-1081088" algn="just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     -  земное представление о натуральных числах и</a:t>
            </a:r>
          </a:p>
          <a:p>
            <a:pPr algn="just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        времени представлено в двоичной системе;</a:t>
            </a:r>
          </a:p>
          <a:p>
            <a:pPr algn="just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     -  представления о межпланетных расстояниях </a:t>
            </a:r>
          </a:p>
          <a:p>
            <a:pPr lvl="0" algn="just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        представлены в шестнадцатеричной системе, </a:t>
            </a:r>
          </a:p>
          <a:p>
            <a:pPr lvl="0" algn="just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        так как они очень велики.</a:t>
            </a:r>
          </a:p>
          <a:p>
            <a:pPr lvl="0" algn="just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Послание может быть доставлено в созвездие Водолея с помощью спутника, а также в виде цветной картинки с помощью радиосигнала. </a:t>
            </a:r>
          </a:p>
          <a:p>
            <a:pPr algn="just"/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Библиография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5904656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ru-RU" sz="4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. Зайцев А.Л. Радиовещание для внеземных цивилизаций. Информационный бюллетень SETI. № 15, стр. 31-47. АКЦ ФИАН, Москва, 1999.</a:t>
            </a:r>
          </a:p>
          <a:p>
            <a:pPr marL="0" indent="0" algn="just">
              <a:buNone/>
            </a:pPr>
            <a:r>
              <a:rPr lang="en-US" sz="43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4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 smtClean="0">
                <a:latin typeface="Arial" pitchFamily="34" charset="0"/>
                <a:cs typeface="Arial" pitchFamily="34" charset="0"/>
              </a:rPr>
              <a:t>Edvard</a:t>
            </a:r>
            <a:r>
              <a:rPr lang="en-US" sz="4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300" dirty="0" err="1" smtClean="0">
                <a:latin typeface="Arial" pitchFamily="34" charset="0"/>
                <a:cs typeface="Arial" pitchFamily="34" charset="0"/>
              </a:rPr>
              <a:t>Engelbert</a:t>
            </a:r>
            <a:r>
              <a:rPr lang="en-US" sz="4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300" dirty="0" err="1" smtClean="0">
                <a:latin typeface="Arial" pitchFamily="34" charset="0"/>
                <a:cs typeface="Arial" pitchFamily="34" charset="0"/>
              </a:rPr>
              <a:t>Neovius</a:t>
            </a:r>
            <a:r>
              <a:rPr lang="en-US" sz="4300" dirty="0" smtClean="0">
                <a:latin typeface="Arial" pitchFamily="34" charset="0"/>
                <a:cs typeface="Arial" pitchFamily="34" charset="0"/>
              </a:rPr>
              <a:t>  The Most Important Task of our Time</a:t>
            </a:r>
            <a:endParaRPr lang="ru-RU" sz="4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43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4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u="sng" dirty="0" smtClean="0">
                <a:latin typeface="Arial" pitchFamily="34" charset="0"/>
                <a:cs typeface="Arial" pitchFamily="34" charset="0"/>
                <a:hlinkClick r:id="rId3"/>
              </a:rPr>
              <a:t>Arecibo Observatory Home </a:t>
            </a:r>
            <a:r>
              <a:rPr lang="ru-RU" sz="4300" u="sng" dirty="0" smtClean="0">
                <a:latin typeface="Arial" pitchFamily="34" charset="0"/>
                <a:cs typeface="Arial" pitchFamily="34" charset="0"/>
                <a:hlinkClick r:id="rId3"/>
              </a:rPr>
              <a:t>— сайт обсерватории </a:t>
            </a:r>
            <a:r>
              <a:rPr lang="ru-RU" sz="4300" u="sng" dirty="0" err="1" smtClean="0">
                <a:latin typeface="Arial" pitchFamily="34" charset="0"/>
                <a:cs typeface="Arial" pitchFamily="34" charset="0"/>
                <a:hlinkClick r:id="rId3"/>
              </a:rPr>
              <a:t>Аресибо</a:t>
            </a:r>
            <a:endParaRPr lang="ru-RU" sz="4300" dirty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r>
              <a:rPr lang="en-US" sz="43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4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4400" dirty="0" smtClean="0">
                <a:latin typeface="Arial" pitchFamily="34" charset="0"/>
              </a:rPr>
              <a:t> </a:t>
            </a:r>
            <a:r>
              <a:rPr lang="ru-RU" sz="4300" dirty="0" smtClean="0">
                <a:latin typeface="Arial" pitchFamily="34" charset="0"/>
                <a:cs typeface="Arial" pitchFamily="34" charset="0"/>
              </a:rPr>
              <a:t>Шкловский И. Журнал «Вселенная. Жизнь. Разум»/ Под ред. Н. С. </a:t>
            </a:r>
            <a:r>
              <a:rPr lang="ru-RU" sz="4300" dirty="0" err="1" smtClean="0">
                <a:latin typeface="Arial" pitchFamily="34" charset="0"/>
                <a:cs typeface="Arial" pitchFamily="34" charset="0"/>
              </a:rPr>
              <a:t>Кардашева</a:t>
            </a:r>
            <a:r>
              <a:rPr lang="ru-RU" sz="4300" dirty="0" smtClean="0">
                <a:latin typeface="Arial" pitchFamily="34" charset="0"/>
                <a:cs typeface="Arial" pitchFamily="34" charset="0"/>
              </a:rPr>
              <a:t> и В. И. Мороза.-6-е изд., доп.-М.: Наука, 1987. — 320 с. </a:t>
            </a:r>
          </a:p>
          <a:p>
            <a:pPr marL="0" indent="0" algn="just">
              <a:buNone/>
            </a:pPr>
            <a:r>
              <a:rPr lang="en-US" sz="43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4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dirty="0" smtClean="0"/>
              <a:t> </a:t>
            </a:r>
            <a:r>
              <a:rPr lang="ru-RU" sz="4300" dirty="0" smtClean="0">
                <a:latin typeface="Arial" pitchFamily="34" charset="0"/>
                <a:cs typeface="Arial" pitchFamily="34" charset="0"/>
              </a:rPr>
              <a:t>Журнал «Земля и Вселенная», 2000, № 59. </a:t>
            </a:r>
          </a:p>
          <a:p>
            <a:pPr marL="0" indent="0" algn="just">
              <a:buNone/>
            </a:pPr>
            <a:r>
              <a:rPr lang="ru-RU" sz="4300" dirty="0" smtClean="0">
                <a:latin typeface="Arial" pitchFamily="34" charset="0"/>
                <a:cs typeface="Arial" pitchFamily="34" charset="0"/>
              </a:rPr>
              <a:t>Фейнман </a:t>
            </a:r>
            <a:r>
              <a:rPr lang="ru-RU" sz="4300" dirty="0" err="1">
                <a:latin typeface="Arial" panose="020B0604020202020204" pitchFamily="34" charset="0"/>
                <a:cs typeface="Arial" panose="020B0604020202020204" pitchFamily="34" charset="0"/>
              </a:rPr>
              <a:t>Pичард</a:t>
            </a:r>
            <a:r>
              <a:rPr lang="ru-RU" sz="4300" dirty="0">
                <a:latin typeface="Arial" panose="020B0604020202020204" pitchFamily="34" charset="0"/>
                <a:cs typeface="Arial" panose="020B0604020202020204" pitchFamily="34" charset="0"/>
              </a:rPr>
              <a:t>. Характер физических законов. Связь математики с физикой, режим доступа:.</a:t>
            </a:r>
            <a:r>
              <a:rPr lang="en-GB" sz="4300" dirty="0"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ru-RU" sz="4300" dirty="0"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en-GB" sz="4300" dirty="0">
                <a:latin typeface="Arial" panose="020B0604020202020204" pitchFamily="34" charset="0"/>
                <a:cs typeface="Arial" panose="020B0604020202020204" pitchFamily="34" charset="0"/>
              </a:rPr>
              <a:t>www</a:t>
            </a:r>
            <a:r>
              <a:rPr lang="ru-RU" sz="4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4300" dirty="0" err="1">
                <a:latin typeface="Arial" panose="020B0604020202020204" pitchFamily="34" charset="0"/>
                <a:cs typeface="Arial" panose="020B0604020202020204" pitchFamily="34" charset="0"/>
              </a:rPr>
              <a:t>uhlib</a:t>
            </a:r>
            <a:r>
              <a:rPr lang="ru-RU" sz="4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4300" dirty="0" err="1"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r>
              <a:rPr lang="ru-RU" sz="43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4300" dirty="0" err="1">
                <a:latin typeface="Arial" panose="020B0604020202020204" pitchFamily="34" charset="0"/>
                <a:cs typeface="Arial" panose="020B0604020202020204" pitchFamily="34" charset="0"/>
              </a:rPr>
              <a:t>fizika</a:t>
            </a:r>
            <a:r>
              <a:rPr lang="ru-RU" sz="43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4300" dirty="0" err="1">
                <a:latin typeface="Arial" panose="020B0604020202020204" pitchFamily="34" charset="0"/>
                <a:cs typeface="Arial" panose="020B0604020202020204" pitchFamily="34" charset="0"/>
              </a:rPr>
              <a:t>harakter</a:t>
            </a:r>
            <a:r>
              <a:rPr lang="ru-RU" sz="4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4300" dirty="0" err="1">
                <a:latin typeface="Arial" panose="020B0604020202020204" pitchFamily="34" charset="0"/>
                <a:cs typeface="Arial" panose="020B0604020202020204" pitchFamily="34" charset="0"/>
              </a:rPr>
              <a:t>fizicheskih</a:t>
            </a:r>
            <a:r>
              <a:rPr lang="ru-RU" sz="4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4300" dirty="0" err="1">
                <a:latin typeface="Arial" panose="020B0604020202020204" pitchFamily="34" charset="0"/>
                <a:cs typeface="Arial" panose="020B0604020202020204" pitchFamily="34" charset="0"/>
              </a:rPr>
              <a:t>zakonov</a:t>
            </a:r>
            <a:r>
              <a:rPr lang="ru-RU" sz="43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43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u-RU" sz="4300" dirty="0"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r>
              <a:rPr lang="en-GB" sz="4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php</a:t>
            </a:r>
            <a:endParaRPr lang="en-GB" sz="4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r>
              <a:rPr lang="en-US" sz="4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4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4400" dirty="0" smtClean="0">
                <a:latin typeface="Arial" pitchFamily="34" charset="0"/>
                <a:ea typeface="Times New Roman" pitchFamily="18" charset="0"/>
              </a:rPr>
              <a:t>Энциклопедический словарь юного физика/под ред. </a:t>
            </a:r>
            <a:r>
              <a:rPr lang="ru-RU" sz="4400" dirty="0" err="1" smtClean="0">
                <a:latin typeface="Arial" pitchFamily="34" charset="0"/>
                <a:ea typeface="Times New Roman" pitchFamily="18" charset="0"/>
              </a:rPr>
              <a:t>Чуянова</a:t>
            </a:r>
            <a:r>
              <a:rPr lang="ru-RU" sz="4400" dirty="0" smtClean="0">
                <a:latin typeface="Arial" pitchFamily="34" charset="0"/>
                <a:ea typeface="Times New Roman" pitchFamily="18" charset="0"/>
              </a:rPr>
              <a:t> В.А. — М.: Педагогика, 1984.- 354 с.</a:t>
            </a:r>
            <a:endParaRPr lang="ru-RU" sz="5400" dirty="0" smtClean="0">
              <a:latin typeface="Arial" pitchFamily="34" charset="0"/>
            </a:endParaRPr>
          </a:p>
          <a:p>
            <a:pPr marL="0" indent="0" algn="just">
              <a:buNone/>
            </a:pPr>
            <a:r>
              <a:rPr lang="en-US" sz="4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ru-RU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Официальный </a:t>
            </a:r>
            <a:r>
              <a:rPr lang="ru-RU" sz="4300" dirty="0">
                <a:latin typeface="Arial" panose="020B0604020202020204" pitchFamily="34" charset="0"/>
                <a:cs typeface="Arial" panose="020B0604020202020204" pitchFamily="34" charset="0"/>
              </a:rPr>
              <a:t>сайт программы «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Voyager</a:t>
            </a:r>
            <a:r>
              <a:rPr lang="ru-RU" sz="4300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en-GB" sz="43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</a:t>
            </a:r>
            <a:r>
              <a:rPr lang="ru-RU" sz="43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</a:t>
            </a:r>
            <a:r>
              <a:rPr lang="en-GB" sz="43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voyager</a:t>
            </a:r>
            <a:r>
              <a:rPr lang="ru-RU" sz="43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.</a:t>
            </a:r>
            <a:r>
              <a:rPr lang="en-GB" sz="4300" u="sng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jpl</a:t>
            </a:r>
            <a:r>
              <a:rPr lang="ru-RU" sz="43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.</a:t>
            </a:r>
            <a:r>
              <a:rPr lang="en-GB" sz="4300" u="sng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nasa</a:t>
            </a:r>
            <a:r>
              <a:rPr lang="ru-RU" sz="43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.</a:t>
            </a:r>
            <a:r>
              <a:rPr lang="en-GB" sz="4300" u="sng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gov</a:t>
            </a:r>
            <a:r>
              <a:rPr lang="ru-RU" sz="4300" dirty="0">
                <a:latin typeface="Arial" panose="020B0604020202020204" pitchFamily="34" charset="0"/>
                <a:cs typeface="Arial" panose="020B0604020202020204" pitchFamily="34" charset="0"/>
              </a:rPr>
              <a:t> (дата обращения </a:t>
            </a:r>
            <a:r>
              <a:rPr lang="ru-RU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20.0</a:t>
            </a: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.2016</a:t>
            </a:r>
            <a:r>
              <a:rPr lang="ru-RU" sz="43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just">
              <a:buNone/>
            </a:pPr>
            <a:r>
              <a:rPr lang="en-US" sz="4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4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Фейнман </a:t>
            </a:r>
            <a:r>
              <a:rPr lang="ru-RU" sz="4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Pичард</a:t>
            </a:r>
            <a:r>
              <a:rPr lang="ru-RU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. Характер физических законов. Связь математики с физикой, режим доступа:</a:t>
            </a: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3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</a:t>
            </a:r>
            <a:r>
              <a:rPr lang="ru-RU" sz="43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://</a:t>
            </a:r>
            <a:r>
              <a:rPr lang="en-GB" sz="43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</a:t>
            </a:r>
            <a:r>
              <a:rPr lang="ru-RU" sz="43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.</a:t>
            </a:r>
            <a:r>
              <a:rPr lang="en-GB" sz="4300" dirty="0" err="1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uhlib</a:t>
            </a:r>
            <a:r>
              <a:rPr lang="ru-RU" sz="43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.</a:t>
            </a:r>
            <a:r>
              <a:rPr lang="en-GB" sz="4300" dirty="0" err="1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ru</a:t>
            </a:r>
            <a:r>
              <a:rPr lang="ru-RU" sz="43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/</a:t>
            </a:r>
            <a:r>
              <a:rPr lang="en-GB" sz="4300" dirty="0" err="1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fizika</a:t>
            </a:r>
            <a:r>
              <a:rPr lang="ru-RU" sz="43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/</a:t>
            </a:r>
            <a:r>
              <a:rPr lang="en-GB" sz="4300" dirty="0" err="1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harakter</a:t>
            </a:r>
            <a:r>
              <a:rPr lang="ru-RU" sz="43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.</a:t>
            </a:r>
            <a:r>
              <a:rPr lang="en-GB" sz="4300" dirty="0" err="1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fizicheskih</a:t>
            </a:r>
            <a:r>
              <a:rPr lang="ru-RU" sz="43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.</a:t>
            </a:r>
            <a:r>
              <a:rPr lang="en-GB" sz="4300" dirty="0" err="1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zakonov</a:t>
            </a:r>
            <a:r>
              <a:rPr lang="ru-RU" sz="43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/</a:t>
            </a:r>
            <a:r>
              <a:rPr lang="en-GB" sz="43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p</a:t>
            </a:r>
            <a:r>
              <a:rPr lang="ru-RU" sz="43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5.</a:t>
            </a:r>
            <a:r>
              <a:rPr lang="en-GB" sz="4300" dirty="0" err="1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php</a:t>
            </a:r>
            <a:endParaRPr lang="en-GB" sz="4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4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4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 И.М. Капитонов. Введение в физику ядра и частиц. Учебное пособие. 2002. - 379 стр. </a:t>
            </a:r>
          </a:p>
          <a:p>
            <a:pPr marL="0" indent="0" algn="just">
              <a:buNone/>
            </a:pPr>
            <a:r>
              <a:rPr lang="en-US" sz="4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4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300" dirty="0" err="1" smtClean="0">
                <a:latin typeface="Arial" pitchFamily="34" charset="0"/>
                <a:cs typeface="Arial" pitchFamily="34" charset="0"/>
              </a:rPr>
              <a:t>Гарднер</a:t>
            </a:r>
            <a:r>
              <a:rPr lang="ru-RU" sz="4300" dirty="0" smtClean="0">
                <a:latin typeface="Arial" pitchFamily="34" charset="0"/>
                <a:cs typeface="Arial" pitchFamily="34" charset="0"/>
              </a:rPr>
              <a:t> М. Нескучная математика: Калейдоскоп головоломок. Москва: ACT: </a:t>
            </a:r>
            <a:r>
              <a:rPr lang="ru-RU" sz="4300" dirty="0" err="1" smtClean="0">
                <a:latin typeface="Arial" pitchFamily="34" charset="0"/>
                <a:cs typeface="Arial" pitchFamily="34" charset="0"/>
              </a:rPr>
              <a:t>Астрель</a:t>
            </a:r>
            <a:r>
              <a:rPr lang="ru-RU" sz="4300" dirty="0" smtClean="0">
                <a:latin typeface="Arial" pitchFamily="34" charset="0"/>
                <a:cs typeface="Arial" pitchFamily="34" charset="0"/>
              </a:rPr>
              <a:t>, 2008.</a:t>
            </a:r>
          </a:p>
          <a:p>
            <a:pPr marL="0" indent="0" algn="just">
              <a:buNone/>
            </a:pP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11</a:t>
            </a: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4400" dirty="0" err="1" smtClean="0">
                <a:latin typeface="Arial" pitchFamily="34" charset="0"/>
                <a:cs typeface="Arial" pitchFamily="34" charset="0"/>
              </a:rPr>
              <a:t>Винберг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 Э. Б. Малая теорема Ферма и ее обобщения // Математическое просвещение. — 2008. — В. 12. — С. 43–53.</a:t>
            </a:r>
          </a:p>
          <a:p>
            <a:pPr marL="0" indent="0" algn="just">
              <a:buNone/>
            </a:pPr>
            <a:endParaRPr lang="ru-RU" sz="4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42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2564905"/>
            <a:ext cx="7077472" cy="1296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Объект исследования: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послания внеземным цивилизациям.</a:t>
            </a:r>
          </a:p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Предмет исследования: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содержание послания внеземным цивилизациям.</a:t>
            </a:r>
          </a:p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Гипотеза: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информация в послании должна быть зашифрована так, чтобы её дешифрование было наиболее доступно для представителей внеземных цивилизаций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221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Задачи исследования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Анализ литературы, описывающей историю посланий, языки, на которых они были отправлены, а также способы отправления информации.</a:t>
            </a:r>
          </a:p>
          <a:p>
            <a:pPr algn="just"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Разработка критериев отбора информации, которую необходимо и безопасно донести до представителей внеземных цивилизаций.</a:t>
            </a:r>
          </a:p>
          <a:p>
            <a:pPr algn="just"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Разработка своего послания.</a:t>
            </a:r>
          </a:p>
          <a:p>
            <a:pPr algn="just"/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650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Методы исследования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Анализ  литературы по теме исследования.</a:t>
            </a:r>
          </a:p>
          <a:p>
            <a:pPr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Измерение, сравнение, эксперимент, моделирование.</a:t>
            </a:r>
          </a:p>
          <a:p>
            <a:pPr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Анализ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и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синтез, идеализация, индукция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и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дедукция.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00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История посланий</a:t>
            </a:r>
            <a:b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6516216" cy="583264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endParaRPr lang="ru-RU" dirty="0" smtClean="0"/>
          </a:p>
          <a:p>
            <a:pPr algn="just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Первым человеком, составившим специальное символическое послание, был финский офицер и математик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Эдуард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Энгельберт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Неовиус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В своей книге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«Величайшая миссия нашего времени»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Неовиус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планировал передать сообщение на Марс, которое состояло из воспроизведения системы счета, логики и геометрии, описания положения планеты Земля  в Солнечной системе.</a:t>
            </a:r>
          </a:p>
          <a:p>
            <a:pPr algn="just"/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://famouspeoples.net/img/NauchnayaKartinaMira_image071.jpg"/>
          <p:cNvPicPr>
            <a:picLocks noChangeAspect="1" noChangeArrowheads="1"/>
          </p:cNvPicPr>
          <p:nvPr/>
        </p:nvPicPr>
        <p:blipFill>
          <a:blip r:embed="rId2" cstate="print"/>
          <a:srcRect r="5181"/>
          <a:stretch>
            <a:fillRect/>
          </a:stretch>
        </p:blipFill>
        <p:spPr bwMode="auto">
          <a:xfrm>
            <a:off x="6804248" y="692696"/>
            <a:ext cx="1830090" cy="24248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660232" y="3212976"/>
            <a:ext cx="21957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«Величайшая миссия </a:t>
            </a:r>
          </a:p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нашего времени»</a:t>
            </a:r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1875 г.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32240" y="6237312"/>
            <a:ext cx="2346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Сообщение Э.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Неовиуса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 descr="http://famouspeoples.net/img/NauchnayaKartinaMira_image070.jpg"/>
          <p:cNvPicPr>
            <a:picLocks noChangeAspect="1" noChangeArrowheads="1"/>
          </p:cNvPicPr>
          <p:nvPr/>
        </p:nvPicPr>
        <p:blipFill>
          <a:blip r:embed="rId3" cstate="print"/>
          <a:srcRect l="3068" t="4463" r="4886" b="63178"/>
          <a:stretch>
            <a:fillRect/>
          </a:stretch>
        </p:blipFill>
        <p:spPr bwMode="auto">
          <a:xfrm>
            <a:off x="6804248" y="4005064"/>
            <a:ext cx="1872208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Способы шифрования информации в посланиях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80728"/>
            <a:ext cx="6408712" cy="561662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2100" dirty="0" err="1" smtClean="0">
                <a:latin typeface="Arial" pitchFamily="34" charset="0"/>
                <a:cs typeface="Arial" pitchFamily="34" charset="0"/>
              </a:rPr>
              <a:t>Неовиус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, создатель первого проекта послания внеземным цивилизациям, составил «Алфавит» на основе </a:t>
            </a:r>
            <a:r>
              <a:rPr lang="ru-RU" sz="2100" b="1" dirty="0" smtClean="0">
                <a:latin typeface="Arial" pitchFamily="34" charset="0"/>
                <a:cs typeface="Arial" pitchFamily="34" charset="0"/>
              </a:rPr>
              <a:t>восьмеричной системы счисления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None/>
            </a:pPr>
            <a:r>
              <a:rPr lang="ru-RU" sz="21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ru-RU" sz="2100" dirty="0" smtClean="0">
                <a:latin typeface="Arial" pitchFamily="34" charset="0"/>
                <a:cs typeface="Arial" pitchFamily="34" charset="0"/>
              </a:rPr>
              <a:t>Все световые импульсы идентичны, кроме двух: </a:t>
            </a:r>
          </a:p>
          <a:p>
            <a:pPr algn="just"/>
            <a:r>
              <a:rPr lang="ru-RU" sz="2100" dirty="0" smtClean="0">
                <a:latin typeface="Arial" pitchFamily="34" charset="0"/>
                <a:cs typeface="Arial" pitchFamily="34" charset="0"/>
              </a:rPr>
              <a:t>первый меньшей яркости, чем обычный, а второй – большей. </a:t>
            </a:r>
          </a:p>
          <a:p>
            <a:pPr algn="just"/>
            <a:r>
              <a:rPr lang="ru-RU" sz="2100" dirty="0" smtClean="0">
                <a:latin typeface="Arial" pitchFamily="34" charset="0"/>
                <a:cs typeface="Arial" pitchFamily="34" charset="0"/>
              </a:rPr>
              <a:t>Короткая вспышка, означающая «0» или «о».</a:t>
            </a:r>
          </a:p>
          <a:p>
            <a:r>
              <a:rPr lang="ru-RU" sz="2100" dirty="0" smtClean="0">
                <a:latin typeface="Arial" pitchFamily="34" charset="0"/>
                <a:cs typeface="Arial" pitchFamily="34" charset="0"/>
              </a:rPr>
              <a:t>Семь символов, обозначающие соответствующим количеством коротких вспышек числа 1, 2, 3, 4, 5, 6, 7.</a:t>
            </a:r>
          </a:p>
          <a:p>
            <a:pPr algn="just"/>
            <a:r>
              <a:rPr lang="ru-RU" sz="2100" dirty="0" smtClean="0">
                <a:latin typeface="Arial" pitchFamily="34" charset="0"/>
                <a:cs typeface="Arial" pitchFamily="34" charset="0"/>
              </a:rPr>
              <a:t>Восемь символов, более длинные вспышки:   буквы  а, 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, с, d, е, f, g, h.</a:t>
            </a:r>
          </a:p>
        </p:txBody>
      </p:sp>
      <p:pic>
        <p:nvPicPr>
          <p:cNvPr id="4" name="Picture 2" descr="http://famouspeoples.net/img/NauchnayaKartinaMira_image070.jpg"/>
          <p:cNvPicPr>
            <a:picLocks noChangeAspect="1" noChangeArrowheads="1"/>
          </p:cNvPicPr>
          <p:nvPr/>
        </p:nvPicPr>
        <p:blipFill>
          <a:blip r:embed="rId2" cstate="print"/>
          <a:srcRect t="3347" r="4886" b="11850"/>
          <a:stretch>
            <a:fillRect/>
          </a:stretch>
        </p:blipFill>
        <p:spPr bwMode="auto">
          <a:xfrm>
            <a:off x="6660232" y="908720"/>
            <a:ext cx="2232248" cy="54726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407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32874</TotalTime>
  <Words>1906</Words>
  <Application>Microsoft Office PowerPoint</Application>
  <PresentationFormat>Экран (4:3)</PresentationFormat>
  <Paragraphs>444</Paragraphs>
  <Slides>45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Конкурс «Математика и проектирование» Номинация: «Математика в сфере защиты информации»  Тема: «Послание внеземным цивилизациям»</vt:lpstr>
      <vt:lpstr>ВВЕДЕНИЕ</vt:lpstr>
      <vt:lpstr>Проблема исследования</vt:lpstr>
      <vt:lpstr>Цель исследования</vt:lpstr>
      <vt:lpstr>Презентация PowerPoint</vt:lpstr>
      <vt:lpstr>Задачи исследования</vt:lpstr>
      <vt:lpstr>Методы исследования</vt:lpstr>
      <vt:lpstr>История посланий </vt:lpstr>
      <vt:lpstr>Способы шифрования информации в посланиях</vt:lpstr>
      <vt:lpstr>История посланий </vt:lpstr>
      <vt:lpstr>История посланий</vt:lpstr>
      <vt:lpstr>История посланий</vt:lpstr>
      <vt:lpstr>Содержание посланий</vt:lpstr>
      <vt:lpstr>Содержание посланий</vt:lpstr>
      <vt:lpstr>Содержание посланий</vt:lpstr>
      <vt:lpstr>Содержание посланий</vt:lpstr>
      <vt:lpstr>Содержание посланий</vt:lpstr>
      <vt:lpstr>Способы шифрования информации в посланиях</vt:lpstr>
      <vt:lpstr>Содержание посланий</vt:lpstr>
      <vt:lpstr>Вывод из истории посланий</vt:lpstr>
      <vt:lpstr>Решение 2 задачи</vt:lpstr>
      <vt:lpstr>Решение 2 задачи</vt:lpstr>
      <vt:lpstr>Решение 2 задачи</vt:lpstr>
      <vt:lpstr>Решение 3 задачи Солнечная система</vt:lpstr>
      <vt:lpstr>Расстояния в Солнечной системе</vt:lpstr>
      <vt:lpstr>Планета Земля</vt:lpstr>
      <vt:lpstr>Наличие жизни на Земле</vt:lpstr>
      <vt:lpstr>Солнечные сутки</vt:lpstr>
      <vt:lpstr>Год на Земле и на Марсе</vt:lpstr>
      <vt:lpstr>Расстояние до TRAPPIST-1 </vt:lpstr>
      <vt:lpstr>Законы Ньютона об инерциальных системах отсчета</vt:lpstr>
      <vt:lpstr>Законы Ньютона об инерциальных системах отсчета</vt:lpstr>
      <vt:lpstr>Атомная теория</vt:lpstr>
      <vt:lpstr>Теорема Эйлера для  многогранников </vt:lpstr>
      <vt:lpstr>  Теорема Эйлера для многогранников. Тождество Эйлера. Теория графов </vt:lpstr>
      <vt:lpstr>Теорема Эйлера для многогранников</vt:lpstr>
      <vt:lpstr>Треугольник Паскаля  </vt:lpstr>
      <vt:lpstr>Треугольник Паскаля  </vt:lpstr>
      <vt:lpstr>Малая теорема Ферма и её обобщение  </vt:lpstr>
      <vt:lpstr>Оформление проекта «Послание 2017»</vt:lpstr>
      <vt:lpstr>Презентация PowerPoint</vt:lpstr>
      <vt:lpstr>Презентация PowerPoint</vt:lpstr>
      <vt:lpstr>Выводы</vt:lpstr>
      <vt:lpstr>Библиография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Решение задач о мыльных пленках методами элементарной математики</dc:title>
  <dc:creator>Domesticus</dc:creator>
  <cp:lastModifiedBy>Domesticus</cp:lastModifiedBy>
  <cp:revision>2593</cp:revision>
  <dcterms:created xsi:type="dcterms:W3CDTF">2017-03-16T20:03:52Z</dcterms:created>
  <dcterms:modified xsi:type="dcterms:W3CDTF">2017-05-17T14:08:41Z</dcterms:modified>
</cp:coreProperties>
</file>