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40"/>
  </p:notesMasterIdLst>
  <p:sldIdLst>
    <p:sldId id="256" r:id="rId2"/>
    <p:sldId id="257" r:id="rId3"/>
    <p:sldId id="261" r:id="rId4"/>
    <p:sldId id="259" r:id="rId5"/>
    <p:sldId id="260" r:id="rId6"/>
    <p:sldId id="264" r:id="rId7"/>
    <p:sldId id="262" r:id="rId8"/>
    <p:sldId id="265" r:id="rId9"/>
    <p:sldId id="263" r:id="rId10"/>
    <p:sldId id="268" r:id="rId11"/>
    <p:sldId id="269" r:id="rId12"/>
    <p:sldId id="270" r:id="rId13"/>
    <p:sldId id="271" r:id="rId14"/>
    <p:sldId id="272" r:id="rId15"/>
    <p:sldId id="273" r:id="rId16"/>
    <p:sldId id="274" r:id="rId17"/>
    <p:sldId id="276" r:id="rId18"/>
    <p:sldId id="277" r:id="rId19"/>
    <p:sldId id="279" r:id="rId20"/>
    <p:sldId id="280" r:id="rId21"/>
    <p:sldId id="281" r:id="rId22"/>
    <p:sldId id="284" r:id="rId23"/>
    <p:sldId id="300" r:id="rId24"/>
    <p:sldId id="285" r:id="rId25"/>
    <p:sldId id="288" r:id="rId26"/>
    <p:sldId id="287" r:id="rId27"/>
    <p:sldId id="286" r:id="rId28"/>
    <p:sldId id="289" r:id="rId29"/>
    <p:sldId id="290" r:id="rId30"/>
    <p:sldId id="291" r:id="rId31"/>
    <p:sldId id="294" r:id="rId32"/>
    <p:sldId id="295" r:id="rId33"/>
    <p:sldId id="296" r:id="rId34"/>
    <p:sldId id="297" r:id="rId35"/>
    <p:sldId id="298" r:id="rId36"/>
    <p:sldId id="299" r:id="rId37"/>
    <p:sldId id="258" r:id="rId38"/>
    <p:sldId id="301" r:id="rId3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86410" autoAdjust="0"/>
  </p:normalViewPr>
  <p:slideViewPr>
    <p:cSldViewPr>
      <p:cViewPr>
        <p:scale>
          <a:sx n="70" d="100"/>
          <a:sy n="70" d="100"/>
        </p:scale>
        <p:origin x="-1290" y="-21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FFDF03-470B-4B9A-AF04-347C1768833E}" type="datetimeFigureOut">
              <a:rPr lang="ru-RU" smtClean="0"/>
              <a:t>27.04.2017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E5B32C-2619-42B3-A8C9-BEB549060693}" type="slidenum">
              <a:rPr lang="ru-RU" smtClean="0"/>
              <a:t>‹#›</a:t>
            </a:fld>
            <a:endParaRPr lang="ru-RU"/>
          </a:p>
        </p:txBody>
      </p:sp>
    </p:spTree>
    <p:extLst>
      <p:ext uri="{BB962C8B-B14F-4D97-AF65-F5344CB8AC3E}">
        <p14:creationId xmlns:p14="http://schemas.microsoft.com/office/powerpoint/2010/main" val="842619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kumimoji="0" lang="ru-RU"/>
              <a:t>Образец заголовка</a:t>
            </a:r>
            <a:endParaRPr kumimoji="0"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a:t>Образец подзаголовка</a:t>
            </a:r>
            <a:endParaRPr kumimoji="0" lang="en-US"/>
          </a:p>
        </p:txBody>
      </p:sp>
      <p:sp>
        <p:nvSpPr>
          <p:cNvPr id="7" name="Дата 6"/>
          <p:cNvSpPr>
            <a:spLocks noGrp="1"/>
          </p:cNvSpPr>
          <p:nvPr>
            <p:ph type="dt" sz="half" idx="10"/>
          </p:nvPr>
        </p:nvSpPr>
        <p:spPr/>
        <p:txBody>
          <a:bodyPr/>
          <a:lstStyle/>
          <a:p>
            <a:fld id="{E7103E0D-7758-4EC5-92F0-9631AB10125D}" type="datetimeFigureOut">
              <a:rPr lang="ru-RU" smtClean="0"/>
              <a:t>27.04.2017</a:t>
            </a:fld>
            <a:endParaRPr lang="ru-RU"/>
          </a:p>
        </p:txBody>
      </p:sp>
      <p:sp>
        <p:nvSpPr>
          <p:cNvPr id="20" name="Нижний колонтитул 19"/>
          <p:cNvSpPr>
            <a:spLocks noGrp="1"/>
          </p:cNvSpPr>
          <p:nvPr>
            <p:ph type="ftr" sz="quarter" idx="11"/>
          </p:nvPr>
        </p:nvSpPr>
        <p:spPr/>
        <p:txBody>
          <a:bodyPr/>
          <a:lstStyle/>
          <a:p>
            <a:endParaRPr lang="ru-RU"/>
          </a:p>
        </p:txBody>
      </p:sp>
      <p:sp>
        <p:nvSpPr>
          <p:cNvPr id="10" name="Номер слайда 9"/>
          <p:cNvSpPr>
            <a:spLocks noGrp="1"/>
          </p:cNvSpPr>
          <p:nvPr>
            <p:ph type="sldNum" sz="quarter" idx="12"/>
          </p:nvPr>
        </p:nvSpPr>
        <p:spPr/>
        <p:txBody>
          <a:bodyPr/>
          <a:lstStyle/>
          <a:p>
            <a:fld id="{33E5D6CA-38A9-4AB7-B9AF-9179EE4FE730}" type="slidenum">
              <a:rPr lang="ru-RU" smtClean="0"/>
              <a:t>‹#›</a:t>
            </a:fld>
            <a:endParaRPr lang="ru-RU"/>
          </a:p>
        </p:txBody>
      </p:sp>
      <p:sp>
        <p:nvSpPr>
          <p:cNvPr id="8" name="Овал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Овал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E7103E0D-7758-4EC5-92F0-9631AB10125D}" type="datetimeFigureOut">
              <a:rPr lang="ru-RU" smtClean="0"/>
              <a:t>27.04.2017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3E5D6CA-38A9-4AB7-B9AF-9179EE4FE73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E7103E0D-7758-4EC5-92F0-9631AB10125D}" type="datetimeFigureOut">
              <a:rPr lang="ru-RU" smtClean="0"/>
              <a:t>27.04.2017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3E5D6CA-38A9-4AB7-B9AF-9179EE4FE73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Объект 2"/>
          <p:cNvSpPr>
            <a:spLocks noGrp="1"/>
          </p:cNvSpPr>
          <p:nvPr>
            <p:ph idx="1"/>
          </p:nvPr>
        </p:nvSpPr>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E7103E0D-7758-4EC5-92F0-9631AB10125D}" type="datetimeFigureOut">
              <a:rPr lang="ru-RU" smtClean="0"/>
              <a:t>27.04.2017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3E5D6CA-38A9-4AB7-B9AF-9179EE4FE73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ru-RU"/>
              <a:t>Образец заголовка</a:t>
            </a:r>
            <a:endParaRPr kumimoji="0"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a:t>Образец текста</a:t>
            </a:r>
          </a:p>
        </p:txBody>
      </p:sp>
      <p:sp>
        <p:nvSpPr>
          <p:cNvPr id="4" name="Дата 3"/>
          <p:cNvSpPr>
            <a:spLocks noGrp="1"/>
          </p:cNvSpPr>
          <p:nvPr>
            <p:ph type="dt" sz="half" idx="10"/>
          </p:nvPr>
        </p:nvSpPr>
        <p:spPr/>
        <p:txBody>
          <a:bodyPr/>
          <a:lstStyle/>
          <a:p>
            <a:fld id="{E7103E0D-7758-4EC5-92F0-9631AB10125D}" type="datetimeFigureOut">
              <a:rPr lang="ru-RU" smtClean="0"/>
              <a:t>27.04.2017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3E5D6CA-38A9-4AB7-B9AF-9179EE4FE730}" type="slidenum">
              <a:rPr lang="ru-RU" smtClean="0"/>
              <a:t>‹#›</a:t>
            </a:fld>
            <a:endParaRPr lang="ru-RU"/>
          </a:p>
        </p:txBody>
      </p:sp>
      <p:sp>
        <p:nvSpPr>
          <p:cNvPr id="10" name="Прямоугольник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Овал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Овал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p>
            <a:r>
              <a:rPr kumimoji="0" lang="ru-RU"/>
              <a:t>Образец заголовка</a:t>
            </a:r>
            <a:endParaRPr kumimoji="0" lang="en-US"/>
          </a:p>
        </p:txBody>
      </p:sp>
      <p:sp>
        <p:nvSpPr>
          <p:cNvPr id="3" name="Объект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Объект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E7103E0D-7758-4EC5-92F0-9631AB10125D}" type="datetimeFigureOut">
              <a:rPr lang="ru-RU" smtClean="0"/>
              <a:t>27.04.2017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3E5D6CA-38A9-4AB7-B9AF-9179EE4FE73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ru-RU"/>
              <a:t>Образец заголовка</a:t>
            </a:r>
            <a:endParaRPr kumimoji="0"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5" name="Объект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6" name="Объект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7" name="Дата 6"/>
          <p:cNvSpPr>
            <a:spLocks noGrp="1"/>
          </p:cNvSpPr>
          <p:nvPr>
            <p:ph type="dt" sz="half" idx="10"/>
          </p:nvPr>
        </p:nvSpPr>
        <p:spPr/>
        <p:txBody>
          <a:bodyPr/>
          <a:lstStyle/>
          <a:p>
            <a:fld id="{E7103E0D-7758-4EC5-92F0-9631AB10125D}" type="datetimeFigureOut">
              <a:rPr lang="ru-RU" smtClean="0"/>
              <a:t>27.04.2017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3E5D6CA-38A9-4AB7-B9AF-9179EE4FE73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nchor="ctr"/>
          <a:lstStyle/>
          <a:p>
            <a:r>
              <a:rPr kumimoji="0" lang="ru-RU"/>
              <a:t>Образец заголовка</a:t>
            </a:r>
            <a:endParaRPr kumimoji="0" lang="en-US"/>
          </a:p>
        </p:txBody>
      </p:sp>
      <p:sp>
        <p:nvSpPr>
          <p:cNvPr id="3" name="Дата 2"/>
          <p:cNvSpPr>
            <a:spLocks noGrp="1"/>
          </p:cNvSpPr>
          <p:nvPr>
            <p:ph type="dt" sz="half" idx="10"/>
          </p:nvPr>
        </p:nvSpPr>
        <p:spPr/>
        <p:txBody>
          <a:bodyPr/>
          <a:lstStyle/>
          <a:p>
            <a:fld id="{E7103E0D-7758-4EC5-92F0-9631AB10125D}" type="datetimeFigureOut">
              <a:rPr lang="ru-RU" smtClean="0"/>
              <a:t>27.04.2017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3E5D6CA-38A9-4AB7-B9AF-9179EE4FE73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Дата 1"/>
          <p:cNvSpPr>
            <a:spLocks noGrp="1"/>
          </p:cNvSpPr>
          <p:nvPr>
            <p:ph type="dt" sz="half" idx="10"/>
          </p:nvPr>
        </p:nvSpPr>
        <p:spPr/>
        <p:txBody>
          <a:bodyPr/>
          <a:lstStyle/>
          <a:p>
            <a:fld id="{E7103E0D-7758-4EC5-92F0-9631AB10125D}" type="datetimeFigureOut">
              <a:rPr lang="ru-RU" smtClean="0"/>
              <a:t>27.04.2017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3E5D6CA-38A9-4AB7-B9AF-9179EE4FE730}" type="slidenum">
              <a:rPr lang="ru-RU" smtClean="0"/>
              <a:t>‹#›</a:t>
            </a:fld>
            <a:endParaRPr lang="ru-RU"/>
          </a:p>
        </p:txBody>
      </p:sp>
      <p:sp>
        <p:nvSpPr>
          <p:cNvPr id="6" name="Прямоугольник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ru-RU"/>
              <a:t>Образец заголовка</a:t>
            </a:r>
            <a:endParaRPr kumimoji="0"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a:t>Образец текста</a:t>
            </a:r>
          </a:p>
        </p:txBody>
      </p:sp>
      <p:sp>
        <p:nvSpPr>
          <p:cNvPr id="4" name="Объект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E7103E0D-7758-4EC5-92F0-9631AB10125D}" type="datetimeFigureOut">
              <a:rPr lang="ru-RU" smtClean="0"/>
              <a:t>27.04.2017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3E5D6CA-38A9-4AB7-B9AF-9179EE4FE73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ru-RU"/>
              <a:t>Образец заголовка</a:t>
            </a:r>
            <a:endParaRPr kumimoji="0" lang="en-US"/>
          </a:p>
        </p:txBody>
      </p:sp>
      <p:sp>
        <p:nvSpPr>
          <p:cNvPr id="5" name="Дата 4"/>
          <p:cNvSpPr>
            <a:spLocks noGrp="1"/>
          </p:cNvSpPr>
          <p:nvPr>
            <p:ph type="dt" sz="half" idx="10"/>
          </p:nvPr>
        </p:nvSpPr>
        <p:spPr/>
        <p:txBody>
          <a:bodyPr/>
          <a:lstStyle/>
          <a:p>
            <a:fld id="{E7103E0D-7758-4EC5-92F0-9631AB10125D}" type="datetimeFigureOut">
              <a:rPr lang="ru-RU" smtClean="0"/>
              <a:t>27.04.2017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3E5D6CA-38A9-4AB7-B9AF-9179EE4FE730}" type="slidenum">
              <a:rPr lang="ru-RU" smtClean="0"/>
              <a:t>‹#›</a:t>
            </a:fld>
            <a:endParaRPr lang="ru-RU"/>
          </a:p>
        </p:txBody>
      </p:sp>
      <p:sp>
        <p:nvSpPr>
          <p:cNvPr id="8" name="Прямоугольник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ru-RU"/>
              <a:t>Вставка рисунка</a:t>
            </a:r>
            <a:endParaRPr kumimoji="0" lang="en-US" dirty="0"/>
          </a:p>
        </p:txBody>
      </p:sp>
      <p:sp>
        <p:nvSpPr>
          <p:cNvPr id="9" name="Блок-схема: процесс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Блок-схема: процесс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ru-RU"/>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Овал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Заголовок 4"/>
          <p:cNvSpPr>
            <a:spLocks noGrp="1"/>
          </p:cNvSpPr>
          <p:nvPr>
            <p:ph type="title"/>
          </p:nvPr>
        </p:nvSpPr>
        <p:spPr>
          <a:xfrm>
            <a:off x="1435608" y="274638"/>
            <a:ext cx="7498080" cy="1143000"/>
          </a:xfrm>
          <a:prstGeom prst="rect">
            <a:avLst/>
          </a:prstGeom>
        </p:spPr>
        <p:txBody>
          <a:bodyPr anchor="ctr">
            <a:normAutofit/>
          </a:bodyPr>
          <a:lstStyle/>
          <a:p>
            <a:r>
              <a:rPr kumimoji="0" lang="ru-RU"/>
              <a:t>Образец заголовка</a:t>
            </a:r>
            <a:endParaRPr kumimoji="0" lang="en-US"/>
          </a:p>
        </p:txBody>
      </p:sp>
      <p:sp>
        <p:nvSpPr>
          <p:cNvPr id="9" name="Текст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E7103E0D-7758-4EC5-92F0-9631AB10125D}" type="datetimeFigureOut">
              <a:rPr lang="ru-RU" smtClean="0"/>
              <a:t>27.04.2017</a:t>
            </a:fld>
            <a:endParaRPr lang="ru-RU"/>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ru-RU"/>
          </a:p>
        </p:txBody>
      </p:sp>
      <p:sp>
        <p:nvSpPr>
          <p:cNvPr id="22" name="Номер слайда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33E5D6CA-38A9-4AB7-B9AF-9179EE4FE730}" type="slidenum">
              <a:rPr lang="ru-RU" smtClean="0"/>
              <a:t>‹#›</a:t>
            </a:fld>
            <a:endParaRPr lang="ru-RU"/>
          </a:p>
        </p:txBody>
      </p:sp>
      <p:sp>
        <p:nvSpPr>
          <p:cNvPr id="15" name="Прямоугольник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jpeg"/><Relationship Id="rId7" Type="http://schemas.openxmlformats.org/officeDocument/2006/relationships/image" Target="../media/image37.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0.png"/><Relationship Id="rId4" Type="http://schemas.openxmlformats.org/officeDocument/2006/relationships/image" Target="../media/image19.png"/><Relationship Id="rId9"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3.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8.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fb.ru/article/146619/gps-kak-rabotaet-printsipyi-rabotyi-gps-navigatora" TargetMode="External"/><Relationship Id="rId2" Type="http://schemas.openxmlformats.org/officeDocument/2006/relationships/hyperlink" Target="http://www.geocaching.su/?pn=11"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915816" y="1778995"/>
            <a:ext cx="5339332" cy="1472184"/>
          </a:xfrm>
        </p:spPr>
        <p:txBody>
          <a:bodyPr/>
          <a:lstStyle/>
          <a:p>
            <a:pPr algn="ctr"/>
            <a:r>
              <a:rPr lang="ru-RU" b="1" dirty="0">
                <a:cs typeface="Aharoni" panose="02010803020104030203" pitchFamily="2" charset="-79"/>
              </a:rPr>
              <a:t>Компьютерный </a:t>
            </a:r>
            <a:br>
              <a:rPr lang="ru-RU" b="1" dirty="0">
                <a:cs typeface="Aharoni" panose="02010803020104030203" pitchFamily="2" charset="-79"/>
              </a:rPr>
            </a:br>
            <a:r>
              <a:rPr lang="en-US" b="1" dirty="0">
                <a:latin typeface="Aharoni" panose="02010803020104030203" pitchFamily="2" charset="-79"/>
                <a:cs typeface="Aharoni" panose="02010803020104030203" pitchFamily="2" charset="-79"/>
              </a:rPr>
              <a:t>GeoCaching</a:t>
            </a:r>
            <a:endParaRPr lang="ru-RU" b="1" dirty="0">
              <a:cs typeface="Aharoni" panose="02010803020104030203" pitchFamily="2" charset="-79"/>
            </a:endParaRPr>
          </a:p>
        </p:txBody>
      </p:sp>
      <p:sp>
        <p:nvSpPr>
          <p:cNvPr id="3" name="Подзаголовок 2"/>
          <p:cNvSpPr>
            <a:spLocks noGrp="1"/>
          </p:cNvSpPr>
          <p:nvPr>
            <p:ph type="subTitle" idx="1"/>
          </p:nvPr>
        </p:nvSpPr>
        <p:spPr>
          <a:xfrm>
            <a:off x="3046167" y="3645024"/>
            <a:ext cx="6097833" cy="2736304"/>
          </a:xfrm>
        </p:spPr>
        <p:txBody>
          <a:bodyPr>
            <a:normAutofit/>
          </a:bodyPr>
          <a:lstStyle/>
          <a:p>
            <a:r>
              <a:rPr lang="ru-RU" sz="2000" dirty="0">
                <a:latin typeface="Times New Roman" panose="02020603050405020304" pitchFamily="18" charset="0"/>
                <a:cs typeface="Times New Roman" panose="02020603050405020304" pitchFamily="18" charset="0"/>
              </a:rPr>
              <a:t>Выполнила: </a:t>
            </a:r>
            <a:endParaRPr lang="ru-RU" sz="2000" dirty="0" smtClean="0">
              <a:latin typeface="Times New Roman" panose="02020603050405020304" pitchFamily="18" charset="0"/>
              <a:cs typeface="Times New Roman" panose="02020603050405020304" pitchFamily="18" charset="0"/>
            </a:endParaRPr>
          </a:p>
          <a:p>
            <a:r>
              <a:rPr lang="ru-RU" sz="2000" b="1" dirty="0" smtClean="0">
                <a:latin typeface="Times New Roman" panose="02020603050405020304" pitchFamily="18" charset="0"/>
                <a:cs typeface="Times New Roman" panose="02020603050405020304" pitchFamily="18" charset="0"/>
              </a:rPr>
              <a:t>Худякова Екатерина Павловна</a:t>
            </a:r>
            <a:r>
              <a:rPr lang="ru-RU" sz="2000" dirty="0" smtClean="0">
                <a:latin typeface="Times New Roman" panose="02020603050405020304" pitchFamily="18" charset="0"/>
                <a:cs typeface="Times New Roman" panose="02020603050405020304" pitchFamily="18" charset="0"/>
              </a:rPr>
              <a:t>, </a:t>
            </a:r>
          </a:p>
          <a:p>
            <a:r>
              <a:rPr lang="ru-RU" sz="2000" dirty="0" smtClean="0">
                <a:latin typeface="Times New Roman" panose="02020603050405020304" pitchFamily="18" charset="0"/>
                <a:cs typeface="Times New Roman" panose="02020603050405020304" pitchFamily="18" charset="0"/>
              </a:rPr>
              <a:t>учащаяся </a:t>
            </a:r>
            <a:r>
              <a:rPr lang="ru-RU" sz="2000" dirty="0">
                <a:latin typeface="Times New Roman" panose="02020603050405020304" pitchFamily="18" charset="0"/>
                <a:cs typeface="Times New Roman" panose="02020603050405020304" pitchFamily="18" charset="0"/>
              </a:rPr>
              <a:t>7 </a:t>
            </a:r>
            <a:r>
              <a:rPr lang="ru-RU" sz="2000" dirty="0" smtClean="0">
                <a:latin typeface="Times New Roman" panose="02020603050405020304" pitchFamily="18" charset="0"/>
                <a:cs typeface="Times New Roman" panose="02020603050405020304" pitchFamily="18" charset="0"/>
              </a:rPr>
              <a:t>В </a:t>
            </a:r>
            <a:r>
              <a:rPr lang="ru-RU" sz="2000" dirty="0">
                <a:latin typeface="Times New Roman" panose="02020603050405020304" pitchFamily="18" charset="0"/>
                <a:cs typeface="Times New Roman" panose="02020603050405020304" pitchFamily="18" charset="0"/>
              </a:rPr>
              <a:t>класса </a:t>
            </a:r>
            <a:r>
              <a:rPr lang="ru-RU" sz="2000" dirty="0" smtClean="0">
                <a:latin typeface="Times New Roman" panose="02020603050405020304" pitchFamily="18" charset="0"/>
                <a:cs typeface="Times New Roman" panose="02020603050405020304" pitchFamily="18" charset="0"/>
              </a:rPr>
              <a:t>эколого-биологического </a:t>
            </a:r>
            <a:r>
              <a:rPr lang="ru-RU" sz="2000" dirty="0">
                <a:latin typeface="Times New Roman" panose="02020603050405020304" pitchFamily="18" charset="0"/>
                <a:cs typeface="Times New Roman" panose="02020603050405020304" pitchFamily="18" charset="0"/>
              </a:rPr>
              <a:t>лицея</a:t>
            </a:r>
          </a:p>
          <a:p>
            <a:r>
              <a:rPr lang="ru-RU" sz="2000" dirty="0">
                <a:latin typeface="Times New Roman" panose="02020603050405020304" pitchFamily="18" charset="0"/>
                <a:cs typeface="Times New Roman" panose="02020603050405020304" pitchFamily="18" charset="0"/>
              </a:rPr>
              <a:t>Научный руководитель: </a:t>
            </a:r>
            <a:endParaRPr lang="ru-RU" sz="2000" dirty="0" smtClean="0">
              <a:latin typeface="Times New Roman" panose="02020603050405020304" pitchFamily="18" charset="0"/>
              <a:cs typeface="Times New Roman" panose="02020603050405020304" pitchFamily="18" charset="0"/>
            </a:endParaRPr>
          </a:p>
          <a:p>
            <a:r>
              <a:rPr lang="ru-RU" sz="2000" b="1" dirty="0" smtClean="0">
                <a:latin typeface="Times New Roman" panose="02020603050405020304" pitchFamily="18" charset="0"/>
                <a:cs typeface="Times New Roman" panose="02020603050405020304" pitchFamily="18" charset="0"/>
              </a:rPr>
              <a:t>Павлова Мария Александровна</a:t>
            </a:r>
            <a:r>
              <a:rPr lang="ru-RU" sz="2000" dirty="0" smtClean="0">
                <a:latin typeface="Times New Roman" panose="02020603050405020304" pitchFamily="18" charset="0"/>
                <a:cs typeface="Times New Roman" panose="02020603050405020304" pitchFamily="18" charset="0"/>
              </a:rPr>
              <a:t>, </a:t>
            </a:r>
            <a:endParaRPr lang="ru-RU"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ассистент кафедры ЭМиИО САФУ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336" y="332656"/>
            <a:ext cx="1317625"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4" y="3448"/>
            <a:ext cx="26545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97845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325" y="2855913"/>
            <a:ext cx="7499350"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43608" y="262603"/>
            <a:ext cx="7440050" cy="4524315"/>
          </a:xfrm>
          <a:prstGeom prst="rect">
            <a:avLst/>
          </a:prstGeom>
          <a:noFill/>
        </p:spPr>
        <p:txBody>
          <a:bodyPr wrap="none" rtlCol="0">
            <a:spAutoFit/>
          </a:bodyPr>
          <a:lstStyle/>
          <a:p>
            <a:r>
              <a:rPr lang="ru-RU" sz="2400" b="1" dirty="0">
                <a:latin typeface="Times New Roman" panose="02020603050405020304" pitchFamily="18" charset="0"/>
                <a:cs typeface="Times New Roman" panose="02020603050405020304" pitchFamily="18" charset="0"/>
              </a:rPr>
              <a:t>Гипотеза: </a:t>
            </a:r>
            <a:r>
              <a:rPr lang="ru-RU" sz="2400" dirty="0">
                <a:latin typeface="Times New Roman" panose="02020603050405020304" pitchFamily="18" charset="0"/>
                <a:cs typeface="Times New Roman" panose="02020603050405020304" pitchFamily="18" charset="0"/>
              </a:rPr>
              <a:t>создание компьютерной игры </a:t>
            </a:r>
            <a:r>
              <a:rPr lang="en-US" sz="2400" dirty="0">
                <a:latin typeface="Times New Roman" panose="02020603050405020304" pitchFamily="18" charset="0"/>
                <a:cs typeface="Times New Roman" panose="02020603050405020304" pitchFamily="18" charset="0"/>
              </a:rPr>
              <a:t>«Geocaching»</a:t>
            </a:r>
            <a:endParaRPr lang="ru-RU" sz="2400" dirty="0">
              <a:latin typeface="Times New Roman" panose="02020603050405020304" pitchFamily="18" charset="0"/>
              <a:cs typeface="Times New Roman" panose="02020603050405020304" pitchFamily="18" charset="0"/>
            </a:endParaRPr>
          </a:p>
          <a:p>
            <a:r>
              <a:rPr lang="ru-RU" sz="2400" dirty="0">
                <a:latin typeface="Times New Roman" panose="02020603050405020304" pitchFamily="18" charset="0"/>
                <a:cs typeface="Times New Roman" panose="02020603050405020304" pitchFamily="18" charset="0"/>
              </a:rPr>
              <a:t>возможно с помощью программы </a:t>
            </a:r>
            <a:r>
              <a:rPr lang="en-US" sz="2400" dirty="0" err="1">
                <a:latin typeface="Times New Roman" panose="02020603050405020304" pitchFamily="18" charset="0"/>
                <a:cs typeface="Times New Roman" panose="02020603050405020304" pitchFamily="18" charset="0"/>
              </a:rPr>
              <a:t>GeoGebra</a:t>
            </a:r>
            <a:r>
              <a:rPr lang="ru-RU" sz="2400" dirty="0">
                <a:latin typeface="Times New Roman" panose="02020603050405020304" pitchFamily="18" charset="0"/>
                <a:cs typeface="Times New Roman" panose="02020603050405020304" pitchFamily="18" charset="0"/>
              </a:rPr>
              <a:t>, если </a:t>
            </a:r>
          </a:p>
          <a:p>
            <a:r>
              <a:rPr lang="ru-RU" sz="2400" dirty="0">
                <a:latin typeface="Times New Roman" panose="02020603050405020304" pitchFamily="18" charset="0"/>
                <a:cs typeface="Times New Roman" panose="02020603050405020304" pitchFamily="18" charset="0"/>
              </a:rPr>
              <a:t>использовать математические основы работы </a:t>
            </a:r>
          </a:p>
          <a:p>
            <a:r>
              <a:rPr lang="en-US" sz="2400" dirty="0">
                <a:latin typeface="Times New Roman" panose="02020603050405020304" pitchFamily="18" charset="0"/>
                <a:cs typeface="Times New Roman" panose="02020603050405020304" pitchFamily="18" charset="0"/>
              </a:rPr>
              <a:t>GPS</a:t>
            </a:r>
            <a:r>
              <a:rPr lang="ru-RU" sz="2400" dirty="0">
                <a:latin typeface="Times New Roman" panose="02020603050405020304" pitchFamily="18" charset="0"/>
                <a:cs typeface="Times New Roman" panose="02020603050405020304" pitchFamily="18" charset="0"/>
              </a:rPr>
              <a:t>-навигатора.</a:t>
            </a:r>
          </a:p>
          <a:p>
            <a:r>
              <a:rPr lang="ru-RU" sz="2400" b="1" dirty="0">
                <a:latin typeface="Times New Roman" panose="02020603050405020304" pitchFamily="18" charset="0"/>
                <a:cs typeface="Times New Roman" panose="02020603050405020304" pitchFamily="18" charset="0"/>
              </a:rPr>
              <a:t>Задачи исследования:</a:t>
            </a:r>
          </a:p>
          <a:p>
            <a:pPr marL="457200" indent="-457200">
              <a:buAutoNum type="arabicPeriod"/>
            </a:pPr>
            <a:r>
              <a:rPr lang="ru-RU" sz="2400" dirty="0">
                <a:latin typeface="Times New Roman" panose="02020603050405020304" pitchFamily="18" charset="0"/>
                <a:cs typeface="Times New Roman" panose="02020603050405020304" pitchFamily="18" charset="0"/>
              </a:rPr>
              <a:t>Уточнить, какую величину и как измеряет </a:t>
            </a:r>
          </a:p>
          <a:p>
            <a:r>
              <a:rPr lang="ru-RU" sz="2400" dirty="0">
                <a:latin typeface="Times New Roman" panose="02020603050405020304" pitchFamily="18" charset="0"/>
                <a:cs typeface="Times New Roman" panose="02020603050405020304" pitchFamily="18" charset="0"/>
              </a:rPr>
              <a:t>GPS-навигатор, когда связывается со спутником.</a:t>
            </a:r>
          </a:p>
          <a:p>
            <a:r>
              <a:rPr lang="ru-RU" sz="2400" dirty="0">
                <a:latin typeface="Times New Roman" panose="02020603050405020304" pitchFamily="18" charset="0"/>
                <a:cs typeface="Times New Roman" panose="02020603050405020304" pitchFamily="18" charset="0"/>
              </a:rPr>
              <a:t>2. Установить, с каким количеством спутников должен </a:t>
            </a:r>
          </a:p>
          <a:p>
            <a:r>
              <a:rPr lang="ru-RU" sz="2400" dirty="0">
                <a:latin typeface="Times New Roman" panose="02020603050405020304" pitchFamily="18" charset="0"/>
                <a:cs typeface="Times New Roman" panose="02020603050405020304" pitchFamily="18" charset="0"/>
              </a:rPr>
              <a:t>связаться GPS-навигатор, чтобы определить </a:t>
            </a:r>
          </a:p>
          <a:p>
            <a:r>
              <a:rPr lang="ru-RU" sz="2400" dirty="0">
                <a:latin typeface="Times New Roman" panose="02020603050405020304" pitchFamily="18" charset="0"/>
                <a:cs typeface="Times New Roman" panose="02020603050405020304" pitchFamily="18" charset="0"/>
              </a:rPr>
              <a:t>текущую </a:t>
            </a:r>
            <a:r>
              <a:rPr lang="ru-RU" sz="2400" dirty="0" err="1">
                <a:latin typeface="Times New Roman" panose="02020603050405020304" pitchFamily="18" charset="0"/>
                <a:cs typeface="Times New Roman" panose="02020603050405020304" pitchFamily="18" charset="0"/>
              </a:rPr>
              <a:t>геопозицию</a:t>
            </a:r>
            <a:r>
              <a:rPr lang="ru-RU" sz="2400" dirty="0">
                <a:latin typeface="Times New Roman" panose="02020603050405020304" pitchFamily="18" charset="0"/>
                <a:cs typeface="Times New Roman" panose="02020603050405020304" pitchFamily="18" charset="0"/>
              </a:rPr>
              <a:t>.</a:t>
            </a:r>
          </a:p>
          <a:p>
            <a:r>
              <a:rPr lang="ru-RU" sz="2400" dirty="0">
                <a:latin typeface="Times New Roman" panose="02020603050405020304" pitchFamily="18" charset="0"/>
                <a:cs typeface="Times New Roman" panose="02020603050405020304" pitchFamily="18" charset="0"/>
              </a:rPr>
              <a:t>3. Создать в программе </a:t>
            </a:r>
            <a:r>
              <a:rPr lang="en-US" sz="2400" dirty="0" err="1">
                <a:latin typeface="Times New Roman" panose="02020603050405020304" pitchFamily="18" charset="0"/>
                <a:cs typeface="Times New Roman" panose="02020603050405020304" pitchFamily="18" charset="0"/>
              </a:rPr>
              <a:t>GeoGebra</a:t>
            </a:r>
            <a:r>
              <a:rPr lang="ru-RU" sz="2400" dirty="0">
                <a:latin typeface="Times New Roman" panose="02020603050405020304" pitchFamily="18" charset="0"/>
                <a:cs typeface="Times New Roman" panose="02020603050405020304" pitchFamily="18" charset="0"/>
              </a:rPr>
              <a:t> компьютерную </a:t>
            </a:r>
          </a:p>
          <a:p>
            <a:r>
              <a:rPr lang="ru-RU" sz="2400" dirty="0">
                <a:latin typeface="Times New Roman" panose="02020603050405020304" pitchFamily="18" charset="0"/>
                <a:cs typeface="Times New Roman" panose="02020603050405020304" pitchFamily="18" charset="0"/>
              </a:rPr>
              <a:t>игру </a:t>
            </a:r>
            <a:r>
              <a:rPr lang="ru-RU" sz="2400" dirty="0" err="1">
                <a:latin typeface="Times New Roman" panose="02020603050405020304" pitchFamily="18" charset="0"/>
                <a:cs typeface="Times New Roman" panose="02020603050405020304" pitchFamily="18" charset="0"/>
              </a:rPr>
              <a:t>GeoCaching</a:t>
            </a:r>
            <a:r>
              <a:rPr lang="ru-RU" sz="2400" dirty="0">
                <a:latin typeface="Times New Roman" panose="02020603050405020304" pitchFamily="18" charset="0"/>
                <a:cs typeface="Times New Roman" panose="02020603050405020304" pitchFamily="18" charset="0"/>
              </a:rPr>
              <a:t>.</a:t>
            </a:r>
            <a:endParaRPr lang="ru-RU" sz="2400" dirty="0"/>
          </a:p>
        </p:txBody>
      </p:sp>
    </p:spTree>
    <p:extLst>
      <p:ext uri="{BB962C8B-B14F-4D97-AF65-F5344CB8AC3E}">
        <p14:creationId xmlns:p14="http://schemas.microsoft.com/office/powerpoint/2010/main" val="24427418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325" y="2855913"/>
            <a:ext cx="7499350"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43608" y="262603"/>
            <a:ext cx="8100392" cy="2677656"/>
          </a:xfrm>
          <a:prstGeom prst="rect">
            <a:avLst/>
          </a:prstGeom>
          <a:noFill/>
        </p:spPr>
        <p:txBody>
          <a:bodyPr wrap="square" rtlCol="0">
            <a:spAutoFit/>
          </a:bodyPr>
          <a:lstStyle/>
          <a:p>
            <a:endParaRPr lang="ru-RU" sz="2400" dirty="0">
              <a:latin typeface="Times New Roman" panose="02020603050405020304" pitchFamily="18" charset="0"/>
              <a:cs typeface="Times New Roman" panose="02020603050405020304" pitchFamily="18" charset="0"/>
            </a:endParaRPr>
          </a:p>
          <a:p>
            <a:r>
              <a:rPr lang="ru-RU" sz="2400" b="1" dirty="0">
                <a:latin typeface="Times New Roman" panose="02020603050405020304" pitchFamily="18" charset="0"/>
                <a:cs typeface="Times New Roman" panose="02020603050405020304" pitchFamily="18" charset="0"/>
              </a:rPr>
              <a:t>Методы исследования:</a:t>
            </a:r>
          </a:p>
          <a:p>
            <a:pPr marL="342900" indent="-342900">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Анализ литературы, описывающей принципы </a:t>
            </a:r>
          </a:p>
          <a:p>
            <a:r>
              <a:rPr lang="ru-RU" sz="2400" dirty="0">
                <a:latin typeface="Times New Roman" panose="02020603050405020304" pitchFamily="18" charset="0"/>
                <a:cs typeface="Times New Roman" panose="02020603050405020304" pitchFamily="18" charset="0"/>
              </a:rPr>
              <a:t>работы </a:t>
            </a:r>
            <a:r>
              <a:rPr lang="en-US" sz="2400" dirty="0">
                <a:latin typeface="Times New Roman" panose="02020603050405020304" pitchFamily="18" charset="0"/>
                <a:cs typeface="Times New Roman" panose="02020603050405020304" pitchFamily="18" charset="0"/>
              </a:rPr>
              <a:t>GPS-</a:t>
            </a:r>
            <a:r>
              <a:rPr lang="ru-RU" sz="2400" dirty="0">
                <a:latin typeface="Times New Roman" panose="02020603050405020304" pitchFamily="18" charset="0"/>
                <a:cs typeface="Times New Roman" panose="02020603050405020304" pitchFamily="18" charset="0"/>
              </a:rPr>
              <a:t>навигатора;</a:t>
            </a:r>
          </a:p>
          <a:p>
            <a:pPr marL="342900" indent="-342900">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Компьютерное моделирование средствами </a:t>
            </a:r>
            <a:r>
              <a:rPr lang="ru-RU" sz="2400" dirty="0" err="1">
                <a:latin typeface="Times New Roman" panose="02020603050405020304" pitchFamily="18" charset="0"/>
                <a:cs typeface="Times New Roman" panose="02020603050405020304" pitchFamily="18" charset="0"/>
              </a:rPr>
              <a:t>GeoGebra</a:t>
            </a:r>
            <a:r>
              <a:rPr lang="ru-RU" sz="2400" dirty="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Компьютерный эксперимент;</a:t>
            </a:r>
          </a:p>
          <a:p>
            <a:pPr marL="342900" indent="-342900">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Аналитические и дедуктивные методы.</a:t>
            </a:r>
          </a:p>
        </p:txBody>
      </p:sp>
    </p:spTree>
    <p:extLst>
      <p:ext uri="{BB962C8B-B14F-4D97-AF65-F5344CB8AC3E}">
        <p14:creationId xmlns:p14="http://schemas.microsoft.com/office/powerpoint/2010/main" val="35553113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325" y="2855913"/>
            <a:ext cx="7499350"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82929" y="116632"/>
            <a:ext cx="8100392" cy="5632311"/>
          </a:xfrm>
          <a:prstGeom prst="rect">
            <a:avLst/>
          </a:prstGeom>
          <a:noFill/>
        </p:spPr>
        <p:txBody>
          <a:bodyPr wrap="square" rtlCol="0">
            <a:spAutoFit/>
          </a:bodyPr>
          <a:lstStyle/>
          <a:p>
            <a:endParaRPr lang="ru-RU" sz="2400" dirty="0"/>
          </a:p>
          <a:p>
            <a:r>
              <a:rPr lang="ru-RU" sz="2400" b="1" dirty="0">
                <a:solidFill>
                  <a:schemeClr val="tx2"/>
                </a:solidFill>
              </a:rPr>
              <a:t>Решение 1 задачи:</a:t>
            </a:r>
          </a:p>
          <a:p>
            <a:r>
              <a:rPr lang="ru-RU" sz="2400" i="1" dirty="0"/>
              <a:t>Уточнить, какую величину и как измеряет </a:t>
            </a:r>
          </a:p>
          <a:p>
            <a:r>
              <a:rPr lang="ru-RU" sz="2400" i="1" dirty="0"/>
              <a:t>GPS-навигатор, когда связывается со спутником.</a:t>
            </a:r>
          </a:p>
          <a:p>
            <a:endParaRPr lang="ru-RU" sz="2400" i="1"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В каждом навигаторе установлен GPS-приемник, который запрограммирован на нужную частоту и находится в прямом взаимодействии со спутником. В каждом радиосигнале содержится определенное количество закодированной информации, которая включает в себя ведомости о техническом состоянии спутника, местонахождении его на орбите Земли и часовом поясе (точное время). Информация о </a:t>
            </a:r>
            <a:r>
              <a:rPr lang="ru-RU" sz="2000" b="1" dirty="0">
                <a:latin typeface="Times New Roman" panose="02020603050405020304" pitchFamily="18" charset="0"/>
                <a:cs typeface="Times New Roman" panose="02020603050405020304" pitchFamily="18" charset="0"/>
              </a:rPr>
              <a:t>точном времени</a:t>
            </a:r>
            <a:r>
              <a:rPr lang="ru-RU" sz="2000" dirty="0">
                <a:latin typeface="Times New Roman" panose="02020603050405020304" pitchFamily="18" charset="0"/>
                <a:cs typeface="Times New Roman" panose="02020603050405020304" pitchFamily="18" charset="0"/>
              </a:rPr>
              <a:t> и является наиболее нужной для получения данных о ваших координатах: происходящее вычисление отрезка времени между отдачей и приемом радиосигнала умножается на скорость самой радиоволны и путем недолговременных подсчетов рассчитывается расстояние между вашим навигационным прибором и спутником на орбите </a:t>
            </a:r>
            <a:r>
              <a:rPr lang="en-US" sz="2000" dirty="0">
                <a:latin typeface="Times New Roman" panose="02020603050405020304" pitchFamily="18" charset="0"/>
                <a:cs typeface="Times New Roman" panose="02020603050405020304" pitchFamily="18" charset="0"/>
              </a:rPr>
              <a:t>[</a:t>
            </a:r>
            <a:r>
              <a:rPr lang="ru-RU" sz="2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a:t>
            </a:r>
            <a:r>
              <a:rPr lang="ru-RU" sz="2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763341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4190" y="326525"/>
            <a:ext cx="8332591" cy="461665"/>
          </a:xfrm>
          <a:prstGeom prst="rect">
            <a:avLst/>
          </a:prstGeom>
          <a:noFill/>
        </p:spPr>
        <p:txBody>
          <a:bodyPr wrap="square" rtlCol="0">
            <a:spAutoFit/>
          </a:bodyPr>
          <a:lstStyle/>
          <a:p>
            <a:r>
              <a:rPr lang="ru-RU" sz="2400" b="1" dirty="0">
                <a:solidFill>
                  <a:schemeClr val="tx2"/>
                </a:solidFill>
              </a:rPr>
              <a:t>Формула расчета расстояния до геопозиции спутника</a:t>
            </a:r>
          </a:p>
        </p:txBody>
      </p:sp>
      <mc:AlternateContent xmlns:mc="http://schemas.openxmlformats.org/markup-compatibility/2006" xmlns:a14="http://schemas.microsoft.com/office/drawing/2010/main">
        <mc:Choice Requires="a14">
          <p:sp>
            <p:nvSpPr>
              <p:cNvPr id="3" name="Прямоугольник 2"/>
              <p:cNvSpPr/>
              <p:nvPr/>
            </p:nvSpPr>
            <p:spPr>
              <a:xfrm>
                <a:off x="4184517" y="3032085"/>
                <a:ext cx="4876207"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ru-RU" sz="3600" i="1" smtClean="0">
                              <a:latin typeface="Cambria Math"/>
                            </a:rPr>
                          </m:ctrlPr>
                        </m:sSupPr>
                        <m:e>
                          <m:d>
                            <m:dPr>
                              <m:ctrlPr>
                                <a:rPr lang="ru-RU" sz="3600" i="1">
                                  <a:latin typeface="Cambria Math"/>
                                </a:rPr>
                              </m:ctrlPr>
                            </m:dPr>
                            <m:e>
                              <m:r>
                                <a:rPr lang="ru-RU" sz="3600" i="1">
                                  <a:latin typeface="Cambria Math"/>
                                </a:rPr>
                                <m:t>2</m:t>
                              </m:r>
                              <m:r>
                                <a:rPr lang="en-US" sz="3600" i="1">
                                  <a:latin typeface="Cambria Math"/>
                                </a:rPr>
                                <m:t>𝑡</m:t>
                              </m:r>
                              <m:r>
                                <a:rPr lang="en-US" sz="3600" i="1">
                                  <a:latin typeface="Cambria Math"/>
                                  <a:ea typeface="Cambria Math"/>
                                </a:rPr>
                                <m:t>∙</m:t>
                              </m:r>
                              <m:sSub>
                                <m:sSubPr>
                                  <m:ctrlPr>
                                    <a:rPr lang="ru-RU" sz="3600" i="1">
                                      <a:latin typeface="Cambria Math"/>
                                    </a:rPr>
                                  </m:ctrlPr>
                                </m:sSubPr>
                                <m:e>
                                  <m:r>
                                    <a:rPr lang="en-US" sz="3600" i="1">
                                      <a:latin typeface="Cambria Math"/>
                                    </a:rPr>
                                    <m:t>𝑣</m:t>
                                  </m:r>
                                </m:e>
                                <m:sub>
                                  <m:r>
                                    <a:rPr lang="ru-RU" sz="3600" i="1">
                                      <a:latin typeface="Cambria Math"/>
                                    </a:rPr>
                                    <m:t>света</m:t>
                                  </m:r>
                                </m:sub>
                              </m:sSub>
                            </m:e>
                          </m:d>
                        </m:e>
                        <m:sup>
                          <m:r>
                            <a:rPr lang="en-US" sz="3600" b="0" i="1" smtClean="0">
                              <a:latin typeface="Cambria Math"/>
                            </a:rPr>
                            <m:t>2</m:t>
                          </m:r>
                        </m:sup>
                      </m:sSup>
                      <m:r>
                        <a:rPr lang="en-US" sz="3600" i="1">
                          <a:latin typeface="Cambria Math"/>
                        </a:rPr>
                        <m:t>=</m:t>
                      </m:r>
                      <m:sSubSup>
                        <m:sSubSupPr>
                          <m:ctrlPr>
                            <a:rPr lang="ru-RU" sz="3600" i="1">
                              <a:latin typeface="Cambria Math"/>
                            </a:rPr>
                          </m:ctrlPr>
                        </m:sSubSupPr>
                        <m:e>
                          <m:r>
                            <a:rPr lang="en-US" sz="3600" i="1">
                              <a:latin typeface="Cambria Math"/>
                            </a:rPr>
                            <m:t>𝑥</m:t>
                          </m:r>
                        </m:e>
                        <m:sub/>
                        <m:sup>
                          <m:r>
                            <a:rPr lang="en-US" sz="3600" i="1">
                              <a:latin typeface="Cambria Math"/>
                            </a:rPr>
                            <m:t>2</m:t>
                          </m:r>
                        </m:sup>
                      </m:sSubSup>
                      <m:r>
                        <a:rPr lang="en-US" sz="3600" i="1">
                          <a:latin typeface="Cambria Math"/>
                        </a:rPr>
                        <m:t>+</m:t>
                      </m:r>
                      <m:sSup>
                        <m:sSupPr>
                          <m:ctrlPr>
                            <a:rPr lang="ru-RU" sz="3600" i="1">
                              <a:latin typeface="Cambria Math"/>
                            </a:rPr>
                          </m:ctrlPr>
                        </m:sSupPr>
                        <m:e>
                          <m:r>
                            <a:rPr lang="en-US" sz="3600" i="1">
                              <a:latin typeface="Cambria Math"/>
                            </a:rPr>
                            <m:t>h</m:t>
                          </m:r>
                        </m:e>
                        <m:sup>
                          <m:r>
                            <a:rPr lang="en-US" sz="3600" i="1">
                              <a:latin typeface="Cambria Math"/>
                            </a:rPr>
                            <m:t>2</m:t>
                          </m:r>
                        </m:sup>
                      </m:sSup>
                    </m:oMath>
                  </m:oMathPara>
                </a14:m>
                <a:endParaRPr lang="ru-RU" sz="3600" dirty="0"/>
              </a:p>
            </p:txBody>
          </p:sp>
        </mc:Choice>
        <mc:Fallback xmlns="">
          <p:sp>
            <p:nvSpPr>
              <p:cNvPr id="3" name="Прямоугольник 2"/>
              <p:cNvSpPr>
                <a:spLocks noRot="1" noChangeAspect="1" noMove="1" noResize="1" noEditPoints="1" noAdjustHandles="1" noChangeArrowheads="1" noChangeShapeType="1" noTextEdit="1"/>
              </p:cNvSpPr>
              <p:nvPr/>
            </p:nvSpPr>
            <p:spPr>
              <a:xfrm>
                <a:off x="4184517" y="3032085"/>
                <a:ext cx="4876207" cy="646331"/>
              </a:xfrm>
              <a:prstGeom prst="rect">
                <a:avLst/>
              </a:prstGeom>
              <a:blipFill rotWithShape="1">
                <a:blip r:embed="rId2"/>
                <a:stretch>
                  <a:fillRect/>
                </a:stretch>
              </a:blipFill>
            </p:spPr>
            <p:txBody>
              <a:bodyPr/>
              <a:lstStyle/>
              <a:p>
                <a:r>
                  <a:rPr lang="ru-RU">
                    <a:noFill/>
                  </a:rPr>
                  <a:t> </a:t>
                </a:r>
              </a:p>
            </p:txBody>
          </p:sp>
        </mc:Fallback>
      </mc:AlternateContent>
      <p:sp>
        <p:nvSpPr>
          <p:cNvPr id="5" name="Прямоугольный треугольник 4"/>
          <p:cNvSpPr/>
          <p:nvPr/>
        </p:nvSpPr>
        <p:spPr>
          <a:xfrm>
            <a:off x="2170031" y="2564904"/>
            <a:ext cx="2286719" cy="2296315"/>
          </a:xfrm>
          <a:prstGeom prst="rtTriangl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Овал 5"/>
          <p:cNvSpPr/>
          <p:nvPr/>
        </p:nvSpPr>
        <p:spPr>
          <a:xfrm>
            <a:off x="1" y="4319653"/>
            <a:ext cx="4499992" cy="11521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50" name="Picture 2" descr="http://darbay.ru/images/be48ce971b270527878fd7a3c483cd53.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258" r="35405"/>
          <a:stretch/>
        </p:blipFill>
        <p:spPr bwMode="auto">
          <a:xfrm>
            <a:off x="4608004" y="4492575"/>
            <a:ext cx="268796" cy="80628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Прямая со стрелкой 7"/>
          <p:cNvCxnSpPr/>
          <p:nvPr/>
        </p:nvCxnSpPr>
        <p:spPr>
          <a:xfrm flipH="1" flipV="1">
            <a:off x="3923929" y="4002581"/>
            <a:ext cx="576064" cy="60659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p:cNvCxnSpPr/>
          <p:nvPr/>
        </p:nvCxnSpPr>
        <p:spPr>
          <a:xfrm>
            <a:off x="2543790" y="2553985"/>
            <a:ext cx="584832" cy="59184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p:cNvSpPr txBox="1"/>
              <p:nvPr/>
            </p:nvSpPr>
            <p:spPr>
              <a:xfrm>
                <a:off x="4847904" y="4121211"/>
                <a:ext cx="374339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i="1" smtClean="0">
                              <a:latin typeface="Cambria Math"/>
                            </a:rPr>
                          </m:ctrlPr>
                        </m:sSubPr>
                        <m:e>
                          <m:r>
                            <a:rPr lang="en-US" b="0" i="1" smtClean="0">
                              <a:latin typeface="Cambria Math"/>
                            </a:rPr>
                            <m:t>𝑣</m:t>
                          </m:r>
                        </m:e>
                        <m:sub>
                          <m:r>
                            <a:rPr lang="ru-RU" b="0" i="1" smtClean="0">
                              <a:latin typeface="Cambria Math"/>
                            </a:rPr>
                            <m:t>сигн.</m:t>
                          </m:r>
                        </m:sub>
                      </m:sSub>
                      <m:r>
                        <a:rPr lang="ru-RU" b="0" i="1" smtClean="0">
                          <a:latin typeface="Cambria Math"/>
                        </a:rPr>
                        <m:t>=</m:t>
                      </m:r>
                      <m:sSub>
                        <m:sSubPr>
                          <m:ctrlPr>
                            <a:rPr lang="ru-RU" b="0" i="1" smtClean="0">
                              <a:latin typeface="Cambria Math"/>
                            </a:rPr>
                          </m:ctrlPr>
                        </m:sSubPr>
                        <m:e>
                          <m:r>
                            <a:rPr lang="en-US" b="0" i="1" smtClean="0">
                              <a:latin typeface="Cambria Math"/>
                            </a:rPr>
                            <m:t>𝑣</m:t>
                          </m:r>
                        </m:e>
                        <m:sub>
                          <m:r>
                            <a:rPr lang="ru-RU" b="0" i="1" smtClean="0">
                              <a:latin typeface="Cambria Math"/>
                            </a:rPr>
                            <m:t>света</m:t>
                          </m:r>
                        </m:sub>
                      </m:sSub>
                      <m:r>
                        <a:rPr lang="ru-RU" b="0" i="1" smtClean="0">
                          <a:latin typeface="Cambria Math"/>
                        </a:rPr>
                        <m:t>=1080000000 км/ч</m:t>
                      </m:r>
                    </m:oMath>
                  </m:oMathPara>
                </a14:m>
                <a:endParaRPr lang="ru-RU" dirty="0"/>
              </a:p>
            </p:txBody>
          </p:sp>
        </mc:Choice>
        <mc:Fallback xmlns="">
          <p:sp>
            <p:nvSpPr>
              <p:cNvPr id="12" name="TextBox 11"/>
              <p:cNvSpPr txBox="1">
                <a:spLocks noRot="1" noChangeAspect="1" noMove="1" noResize="1" noEditPoints="1" noAdjustHandles="1" noChangeArrowheads="1" noChangeShapeType="1" noTextEdit="1"/>
              </p:cNvSpPr>
              <p:nvPr/>
            </p:nvSpPr>
            <p:spPr>
              <a:xfrm>
                <a:off x="4847904" y="4121211"/>
                <a:ext cx="3743397" cy="369332"/>
              </a:xfrm>
              <a:prstGeom prst="rect">
                <a:avLst/>
              </a:prstGeom>
              <a:blipFill rotWithShape="1">
                <a:blip r:embed="rId4"/>
                <a:stretch>
                  <a:fillRect b="-11475"/>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55994" y="3528395"/>
                <a:ext cx="233820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h</m:t>
                      </m:r>
                      <m:r>
                        <a:rPr lang="en-US" b="0" i="1" smtClean="0">
                          <a:latin typeface="Cambria Math"/>
                        </a:rPr>
                        <m:t>=</m:t>
                      </m:r>
                      <m:sSub>
                        <m:sSubPr>
                          <m:ctrlPr>
                            <a:rPr lang="en-US" b="0" i="1" smtClean="0">
                              <a:latin typeface="Cambria Math"/>
                            </a:rPr>
                          </m:ctrlPr>
                        </m:sSubPr>
                        <m:e>
                          <m:r>
                            <a:rPr lang="en-US" b="0" i="1" smtClean="0">
                              <a:latin typeface="Cambria Math"/>
                            </a:rPr>
                            <m:t>h</m:t>
                          </m:r>
                        </m:e>
                        <m:sub>
                          <m:r>
                            <a:rPr lang="ru-RU" b="0" i="1" smtClean="0">
                              <a:latin typeface="Cambria Math"/>
                            </a:rPr>
                            <m:t>гсо</m:t>
                          </m:r>
                        </m:sub>
                      </m:sSub>
                      <m:r>
                        <a:rPr lang="ru-RU" b="0" i="1" smtClean="0">
                          <a:latin typeface="Cambria Math"/>
                        </a:rPr>
                        <m:t>=18000 км</m:t>
                      </m:r>
                    </m:oMath>
                  </m:oMathPara>
                </a14:m>
                <a:endParaRPr lang="ru-RU" dirty="0"/>
              </a:p>
            </p:txBody>
          </p:sp>
        </mc:Choice>
        <mc:Fallback xmlns="">
          <p:sp>
            <p:nvSpPr>
              <p:cNvPr id="13" name="TextBox 12"/>
              <p:cNvSpPr txBox="1">
                <a:spLocks noRot="1" noChangeAspect="1" noMove="1" noResize="1" noEditPoints="1" noAdjustHandles="1" noChangeArrowheads="1" noChangeShapeType="1" noTextEdit="1"/>
              </p:cNvSpPr>
              <p:nvPr/>
            </p:nvSpPr>
            <p:spPr>
              <a:xfrm>
                <a:off x="-55994" y="3528395"/>
                <a:ext cx="2338204" cy="369332"/>
              </a:xfrm>
              <a:prstGeom prst="rect">
                <a:avLst/>
              </a:prstGeom>
              <a:blipFill rotWithShape="1">
                <a:blip r:embed="rId6"/>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2686506" y="4929527"/>
                <a:ext cx="117461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𝑅</m:t>
                      </m:r>
                      <m:r>
                        <a:rPr lang="en-US" b="0" i="1" smtClean="0">
                          <a:latin typeface="Cambria Math"/>
                        </a:rPr>
                        <m:t>=</m:t>
                      </m:r>
                      <m:r>
                        <a:rPr lang="en-US" b="0" i="1" smtClean="0">
                          <a:latin typeface="Cambria Math"/>
                        </a:rPr>
                        <m:t>𝑥</m:t>
                      </m:r>
                      <m:r>
                        <a:rPr lang="en-US" b="0" i="1" smtClean="0">
                          <a:latin typeface="Cambria Math"/>
                        </a:rPr>
                        <m:t>=?</m:t>
                      </m:r>
                    </m:oMath>
                  </m:oMathPara>
                </a14:m>
                <a:endParaRPr lang="ru-RU" dirty="0"/>
              </a:p>
            </p:txBody>
          </p:sp>
        </mc:Choice>
        <mc:Fallback xmlns="">
          <p:sp>
            <p:nvSpPr>
              <p:cNvPr id="14" name="TextBox 13"/>
              <p:cNvSpPr txBox="1">
                <a:spLocks noRot="1" noChangeAspect="1" noMove="1" noResize="1" noEditPoints="1" noAdjustHandles="1" noChangeArrowheads="1" noChangeShapeType="1" noTextEdit="1"/>
              </p:cNvSpPr>
              <p:nvPr/>
            </p:nvSpPr>
            <p:spPr>
              <a:xfrm>
                <a:off x="2686506" y="4929527"/>
                <a:ext cx="1174617" cy="369332"/>
              </a:xfrm>
              <a:prstGeom prst="rect">
                <a:avLst/>
              </a:prstGeom>
              <a:blipFill rotWithShape="1">
                <a:blip r:embed="rId7"/>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4847904" y="5468592"/>
                <a:ext cx="3922292" cy="61414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a:rPr>
                        <m:t>𝑥</m:t>
                      </m:r>
                      <m:r>
                        <a:rPr lang="en-US" sz="2800" b="0" i="1" smtClean="0">
                          <a:latin typeface="Cambria Math"/>
                        </a:rPr>
                        <m:t>=</m:t>
                      </m:r>
                      <m:rad>
                        <m:radPr>
                          <m:degHide m:val="on"/>
                          <m:ctrlPr>
                            <a:rPr lang="en-US" sz="2800" b="0" i="1" smtClean="0">
                              <a:latin typeface="Cambria Math"/>
                            </a:rPr>
                          </m:ctrlPr>
                        </m:radPr>
                        <m:deg/>
                        <m:e>
                          <m:sSup>
                            <m:sSupPr>
                              <m:ctrlPr>
                                <a:rPr lang="ru-RU" sz="2800" i="1">
                                  <a:latin typeface="Cambria Math"/>
                                </a:rPr>
                              </m:ctrlPr>
                            </m:sSupPr>
                            <m:e>
                              <m:d>
                                <m:dPr>
                                  <m:ctrlPr>
                                    <a:rPr lang="ru-RU" sz="2800" i="1">
                                      <a:latin typeface="Cambria Math"/>
                                    </a:rPr>
                                  </m:ctrlPr>
                                </m:dPr>
                                <m:e>
                                  <m:r>
                                    <a:rPr lang="ru-RU" sz="2800" i="1">
                                      <a:latin typeface="Cambria Math"/>
                                    </a:rPr>
                                    <m:t>2</m:t>
                                  </m:r>
                                  <m:r>
                                    <a:rPr lang="en-US" sz="2800" i="1">
                                      <a:latin typeface="Cambria Math"/>
                                    </a:rPr>
                                    <m:t>𝑡</m:t>
                                  </m:r>
                                  <m:r>
                                    <a:rPr lang="en-US" sz="2800" i="1">
                                      <a:latin typeface="Cambria Math"/>
                                      <a:ea typeface="Cambria Math"/>
                                    </a:rPr>
                                    <m:t>∙</m:t>
                                  </m:r>
                                  <m:sSub>
                                    <m:sSubPr>
                                      <m:ctrlPr>
                                        <a:rPr lang="ru-RU" sz="2800" i="1">
                                          <a:latin typeface="Cambria Math"/>
                                        </a:rPr>
                                      </m:ctrlPr>
                                    </m:sSubPr>
                                    <m:e>
                                      <m:r>
                                        <a:rPr lang="en-US" sz="2800" i="1">
                                          <a:latin typeface="Cambria Math"/>
                                        </a:rPr>
                                        <m:t>𝑣</m:t>
                                      </m:r>
                                    </m:e>
                                    <m:sub>
                                      <m:r>
                                        <a:rPr lang="ru-RU" sz="2800" i="1">
                                          <a:latin typeface="Cambria Math"/>
                                        </a:rPr>
                                        <m:t>света</m:t>
                                      </m:r>
                                    </m:sub>
                                  </m:sSub>
                                </m:e>
                              </m:d>
                            </m:e>
                            <m:sup>
                              <m:r>
                                <a:rPr lang="en-US" sz="2800" i="1">
                                  <a:latin typeface="Cambria Math"/>
                                </a:rPr>
                                <m:t>2</m:t>
                              </m:r>
                            </m:sup>
                          </m:sSup>
                          <m:r>
                            <a:rPr lang="en-US" sz="2800" b="0" i="1" smtClean="0">
                              <a:latin typeface="Cambria Math"/>
                            </a:rPr>
                            <m:t>−</m:t>
                          </m:r>
                          <m:sSup>
                            <m:sSupPr>
                              <m:ctrlPr>
                                <a:rPr lang="ru-RU" sz="2800" i="1">
                                  <a:latin typeface="Cambria Math"/>
                                </a:rPr>
                              </m:ctrlPr>
                            </m:sSupPr>
                            <m:e>
                              <m:r>
                                <a:rPr lang="en-US" sz="2800" i="1">
                                  <a:latin typeface="Cambria Math"/>
                                </a:rPr>
                                <m:t>h</m:t>
                              </m:r>
                            </m:e>
                            <m:sup>
                              <m:r>
                                <a:rPr lang="en-US" sz="2800" i="1">
                                  <a:latin typeface="Cambria Math"/>
                                </a:rPr>
                                <m:t>2</m:t>
                              </m:r>
                            </m:sup>
                          </m:sSup>
                        </m:e>
                      </m:rad>
                    </m:oMath>
                  </m:oMathPara>
                </a14:m>
                <a:endParaRPr lang="ru-RU" dirty="0"/>
              </a:p>
            </p:txBody>
          </p:sp>
        </mc:Choice>
        <mc:Fallback xmlns="">
          <p:sp>
            <p:nvSpPr>
              <p:cNvPr id="15" name="TextBox 14"/>
              <p:cNvSpPr txBox="1">
                <a:spLocks noRot="1" noChangeAspect="1" noMove="1" noResize="1" noEditPoints="1" noAdjustHandles="1" noChangeArrowheads="1" noChangeShapeType="1" noTextEdit="1"/>
              </p:cNvSpPr>
              <p:nvPr/>
            </p:nvSpPr>
            <p:spPr>
              <a:xfrm>
                <a:off x="4847904" y="5468592"/>
                <a:ext cx="3922292" cy="614142"/>
              </a:xfrm>
              <a:prstGeom prst="rect">
                <a:avLst/>
              </a:prstGeom>
              <a:blipFill rotWithShape="1">
                <a:blip r:embed="rId8"/>
                <a:stretch>
                  <a:fillRect/>
                </a:stretch>
              </a:blipFill>
            </p:spPr>
            <p:txBody>
              <a:bodyPr/>
              <a:lstStyle/>
              <a:p>
                <a:r>
                  <a:rPr lang="ru-RU">
                    <a:noFill/>
                  </a:rPr>
                  <a:t> </a:t>
                </a:r>
              </a:p>
            </p:txBody>
          </p:sp>
        </mc:Fallback>
      </mc:AlternateContent>
      <p:sp>
        <p:nvSpPr>
          <p:cNvPr id="7" name="TextBox 6"/>
          <p:cNvSpPr txBox="1"/>
          <p:nvPr/>
        </p:nvSpPr>
        <p:spPr>
          <a:xfrm>
            <a:off x="2987824" y="943072"/>
            <a:ext cx="6313859" cy="2308324"/>
          </a:xfrm>
          <a:prstGeom prst="rect">
            <a:avLst/>
          </a:prstGeom>
          <a:noFill/>
        </p:spPr>
        <p:txBody>
          <a:bodyPr wrap="square" rtlCol="0">
            <a:spAutoFit/>
          </a:bodyPr>
          <a:lstStyle/>
          <a:p>
            <a:r>
              <a:rPr lang="ru-RU" dirty="0">
                <a:latin typeface="Times New Roman" panose="02020603050405020304" pitchFamily="18" charset="0"/>
                <a:cs typeface="Times New Roman" panose="02020603050405020304" pitchFamily="18" charset="0"/>
              </a:rPr>
              <a:t>Путь, который преодолевает сигнал, равен 2𝑡∙𝑣</a:t>
            </a:r>
            <a:r>
              <a:rPr lang="ru-RU" sz="1000" dirty="0">
                <a:latin typeface="Times New Roman" panose="02020603050405020304" pitchFamily="18" charset="0"/>
                <a:cs typeface="Times New Roman" panose="02020603050405020304" pitchFamily="18" charset="0"/>
              </a:rPr>
              <a:t>света</a:t>
            </a:r>
          </a:p>
          <a:p>
            <a:r>
              <a:rPr lang="ru-RU" dirty="0">
                <a:latin typeface="Times New Roman" panose="02020603050405020304" pitchFamily="18" charset="0"/>
                <a:cs typeface="Times New Roman" panose="02020603050405020304" pitchFamily="18" charset="0"/>
              </a:rPr>
              <a:t>Где 2</a:t>
            </a:r>
            <a:r>
              <a:rPr lang="en-US" dirty="0">
                <a:latin typeface="Times New Roman" panose="02020603050405020304" pitchFamily="18" charset="0"/>
                <a:cs typeface="Times New Roman" panose="02020603050405020304" pitchFamily="18" charset="0"/>
              </a:rPr>
              <a:t>t - </a:t>
            </a:r>
            <a:r>
              <a:rPr lang="ru-RU" dirty="0">
                <a:latin typeface="Times New Roman" panose="02020603050405020304" pitchFamily="18" charset="0"/>
                <a:cs typeface="Times New Roman" panose="02020603050405020304" pitchFamily="18" charset="0"/>
              </a:rPr>
              <a:t>время движения сигнала от навигатора до спутника </a:t>
            </a:r>
          </a:p>
          <a:p>
            <a:r>
              <a:rPr lang="ru-RU" dirty="0">
                <a:latin typeface="Times New Roman" panose="02020603050405020304" pitchFamily="18" charset="0"/>
                <a:cs typeface="Times New Roman" panose="02020603050405020304" pitchFamily="18" charset="0"/>
              </a:rPr>
              <a:t>и обратно. </a:t>
            </a:r>
          </a:p>
          <a:p>
            <a:r>
              <a:rPr lang="en-US" dirty="0">
                <a:latin typeface="Times New Roman" panose="02020603050405020304" pitchFamily="18" charset="0"/>
                <a:cs typeface="Times New Roman" panose="02020603050405020304" pitchFamily="18" charset="0"/>
              </a:rPr>
              <a:t>h - </a:t>
            </a:r>
            <a:r>
              <a:rPr lang="ru-RU" dirty="0">
                <a:latin typeface="Times New Roman" panose="02020603050405020304" pitchFamily="18" charset="0"/>
                <a:cs typeface="Times New Roman" panose="02020603050405020304" pitchFamily="18" charset="0"/>
              </a:rPr>
              <a:t>высота геостационарной орбиты спутника около 18000 км.</a:t>
            </a:r>
          </a:p>
          <a:p>
            <a:r>
              <a:rPr lang="ru-RU" dirty="0">
                <a:latin typeface="Times New Roman" panose="02020603050405020304" pitchFamily="18" charset="0"/>
                <a:cs typeface="Times New Roman" panose="02020603050405020304" pitchFamily="18" charset="0"/>
              </a:rPr>
              <a:t>По теореме Пифагора [3, стр. 126] в прямоугольном треугольнике квадрат гипотенузы равен сумме квадратов катетов,  поэтому</a:t>
            </a:r>
          </a:p>
          <a:p>
            <a:endParaRPr lang="ru-RU" dirty="0">
              <a:latin typeface="Times New Roman" panose="02020603050405020304" pitchFamily="18" charset="0"/>
              <a:cs typeface="Times New Roman" panose="02020603050405020304" pitchFamily="18" charset="0"/>
            </a:endParaRPr>
          </a:p>
        </p:txBody>
      </p:sp>
      <p:pic>
        <p:nvPicPr>
          <p:cNvPr id="9" name="Рисунок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02432" y="1415736"/>
            <a:ext cx="1302390" cy="1149168"/>
          </a:xfrm>
          <a:prstGeom prst="rect">
            <a:avLst/>
          </a:prstGeom>
        </p:spPr>
      </p:pic>
    </p:spTree>
    <p:extLst>
      <p:ext uri="{BB962C8B-B14F-4D97-AF65-F5344CB8AC3E}">
        <p14:creationId xmlns:p14="http://schemas.microsoft.com/office/powerpoint/2010/main" val="20645251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325" y="2855913"/>
            <a:ext cx="7499350"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82929" y="116632"/>
            <a:ext cx="8100392" cy="5139869"/>
          </a:xfrm>
          <a:prstGeom prst="rect">
            <a:avLst/>
          </a:prstGeom>
          <a:noFill/>
        </p:spPr>
        <p:txBody>
          <a:bodyPr wrap="square" rtlCol="0">
            <a:spAutoFit/>
          </a:bodyPr>
          <a:lstStyle/>
          <a:p>
            <a:endParaRPr lang="ru-RU" sz="2400" dirty="0"/>
          </a:p>
          <a:p>
            <a:r>
              <a:rPr lang="ru-RU" sz="2400" b="1" dirty="0">
                <a:solidFill>
                  <a:schemeClr val="tx2"/>
                </a:solidFill>
              </a:rPr>
              <a:t>Решение </a:t>
            </a:r>
            <a:r>
              <a:rPr lang="en-US" sz="2400" b="1" dirty="0">
                <a:solidFill>
                  <a:schemeClr val="tx2"/>
                </a:solidFill>
              </a:rPr>
              <a:t>2</a:t>
            </a:r>
            <a:r>
              <a:rPr lang="ru-RU" sz="2400" b="1" dirty="0">
                <a:solidFill>
                  <a:schemeClr val="tx2"/>
                </a:solidFill>
              </a:rPr>
              <a:t> задачи:</a:t>
            </a:r>
          </a:p>
          <a:p>
            <a:r>
              <a:rPr lang="ru-RU" sz="2400" i="1" dirty="0">
                <a:latin typeface="Times New Roman" panose="02020603050405020304" pitchFamily="18" charset="0"/>
                <a:cs typeface="Times New Roman" panose="02020603050405020304" pitchFamily="18" charset="0"/>
              </a:rPr>
              <a:t>Установить, с каким количеством </a:t>
            </a:r>
            <a:endParaRPr lang="en-US" sz="2400" i="1" dirty="0">
              <a:latin typeface="Times New Roman" panose="02020603050405020304" pitchFamily="18" charset="0"/>
              <a:cs typeface="Times New Roman" panose="02020603050405020304" pitchFamily="18" charset="0"/>
            </a:endParaRPr>
          </a:p>
          <a:p>
            <a:r>
              <a:rPr lang="ru-RU" sz="2400" i="1" dirty="0">
                <a:latin typeface="Times New Roman" panose="02020603050405020304" pitchFamily="18" charset="0"/>
                <a:cs typeface="Times New Roman" panose="02020603050405020304" pitchFamily="18" charset="0"/>
              </a:rPr>
              <a:t>спутников должен связаться </a:t>
            </a:r>
            <a:endParaRPr lang="en-US" sz="2400" i="1" dirty="0">
              <a:latin typeface="Times New Roman" panose="02020603050405020304" pitchFamily="18" charset="0"/>
              <a:cs typeface="Times New Roman" panose="02020603050405020304" pitchFamily="18" charset="0"/>
            </a:endParaRPr>
          </a:p>
          <a:p>
            <a:r>
              <a:rPr lang="ru-RU" sz="2400" i="1" dirty="0">
                <a:latin typeface="Times New Roman" panose="02020603050405020304" pitchFamily="18" charset="0"/>
                <a:cs typeface="Times New Roman" panose="02020603050405020304" pitchFamily="18" charset="0"/>
              </a:rPr>
              <a:t>GPS-навигатор, чтобы определить </a:t>
            </a:r>
          </a:p>
          <a:p>
            <a:r>
              <a:rPr lang="ru-RU" sz="2400" i="1" dirty="0">
                <a:latin typeface="Times New Roman" panose="02020603050405020304" pitchFamily="18" charset="0"/>
                <a:cs typeface="Times New Roman" panose="02020603050405020304" pitchFamily="18" charset="0"/>
              </a:rPr>
              <a:t>текущую </a:t>
            </a:r>
            <a:r>
              <a:rPr lang="ru-RU" sz="2400" i="1" dirty="0" err="1">
                <a:latin typeface="Times New Roman" panose="02020603050405020304" pitchFamily="18" charset="0"/>
                <a:cs typeface="Times New Roman" panose="02020603050405020304" pitchFamily="18" charset="0"/>
              </a:rPr>
              <a:t>геопозицию</a:t>
            </a:r>
            <a:r>
              <a:rPr lang="ru-RU" sz="2400" i="1" dirty="0">
                <a:latin typeface="Times New Roman" panose="02020603050405020304" pitchFamily="18" charset="0"/>
                <a:cs typeface="Times New Roman" panose="02020603050405020304" pitchFamily="18" charset="0"/>
              </a:rPr>
              <a:t>.</a:t>
            </a:r>
          </a:p>
          <a:p>
            <a:endParaRPr lang="ru-RU" sz="2400" i="1"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Более двадцати четырех спутников, находящихся на околоземной орбите, передают радиосигналы привязки. Количество спутников варьируется, но на орбите всегда находится нужное их число для обеспечения бесперебойной работы, плюс некоторые из них есть в запасе, чтобы в случае поломки первых принять их функции на себя. Вращение спутников происходит по шести орбитам вокруг Земли на высоте менее 20 тысяч км, оно образует взаимосвязанную сеть, </a:t>
            </a:r>
            <a:r>
              <a:rPr lang="en-US" sz="2000"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которой управляют станции GPS</a:t>
            </a:r>
            <a:r>
              <a:rPr lang="en-US" sz="2000"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a:t>
            </a:r>
            <a:r>
              <a:rPr lang="ru-RU" sz="2000" dirty="0">
                <a:latin typeface="Times New Roman" panose="02020603050405020304" pitchFamily="18" charset="0"/>
                <a:cs typeface="Times New Roman" panose="02020603050405020304" pitchFamily="18" charset="0"/>
              </a:rPr>
              <a:t>.</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0192" y="404664"/>
            <a:ext cx="2287057" cy="2151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39981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29354" y="287070"/>
            <a:ext cx="8136904" cy="2677656"/>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Если представить проекцию радиосигнала от спутника</a:t>
            </a:r>
          </a:p>
          <a:p>
            <a:r>
              <a:rPr lang="ru-RU" sz="2400" dirty="0">
                <a:latin typeface="Times New Roman" panose="02020603050405020304" pitchFamily="18" charset="0"/>
                <a:cs typeface="Times New Roman" panose="02020603050405020304" pitchFamily="18" charset="0"/>
              </a:rPr>
              <a:t>на поверхность земли, то она будет иметь форму круга, ограниченного окружностью определенного радиуса.</a:t>
            </a:r>
          </a:p>
          <a:p>
            <a:r>
              <a:rPr lang="ru-RU" sz="2400" b="1" dirty="0">
                <a:latin typeface="Times New Roman" panose="02020603050405020304" pitchFamily="18" charset="0"/>
                <a:cs typeface="Times New Roman" panose="02020603050405020304" pitchFamily="18" charset="0"/>
              </a:rPr>
              <a:t>Тогда для определения геопозиции, возможны три случая:</a:t>
            </a:r>
          </a:p>
          <a:p>
            <a:r>
              <a:rPr lang="ru-RU" sz="2400" dirty="0">
                <a:latin typeface="Times New Roman" panose="02020603050405020304" pitchFamily="18" charset="0"/>
                <a:cs typeface="Times New Roman" panose="02020603050405020304" pitchFamily="18" charset="0"/>
              </a:rPr>
              <a:t>1. Существуют случаи, когда достаточно данных от двух спутников</a:t>
            </a:r>
            <a:r>
              <a:rPr lang="en-US" sz="2400" dirty="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внешнее и внутреннее касание окружностей).</a:t>
            </a:r>
          </a:p>
        </p:txBody>
      </p:sp>
      <p:sp>
        <p:nvSpPr>
          <p:cNvPr id="4" name="TextBox 3"/>
          <p:cNvSpPr txBox="1"/>
          <p:nvPr/>
        </p:nvSpPr>
        <p:spPr>
          <a:xfrm>
            <a:off x="1029354" y="2980512"/>
            <a:ext cx="8136904" cy="1569660"/>
          </a:xfrm>
          <a:prstGeom prst="rect">
            <a:avLst/>
          </a:prstGeom>
          <a:noFill/>
        </p:spPr>
        <p:txBody>
          <a:bodyPr wrap="square" rtlCol="0">
            <a:spAutoFit/>
          </a:bodyPr>
          <a:lstStyle/>
          <a:p>
            <a:r>
              <a:rPr lang="ru-RU" sz="2400" dirty="0">
                <a:latin typeface="Times New Roman" panose="02020603050405020304" pitchFamily="18" charset="0"/>
                <a:cs typeface="Times New Roman" panose="02020603050405020304" pitchFamily="18" charset="0"/>
              </a:rPr>
              <a:t>2. Необходимо получить данные от трех спутников (когда все три окружности имеют одну общую точку, таких вариантов 5).</a:t>
            </a:r>
          </a:p>
          <a:p>
            <a:r>
              <a:rPr lang="ru-RU" sz="2400" dirty="0">
                <a:latin typeface="Times New Roman" panose="02020603050405020304" pitchFamily="18" charset="0"/>
                <a:cs typeface="Times New Roman" panose="02020603050405020304" pitchFamily="18" charset="0"/>
              </a:rPr>
              <a:t> </a:t>
            </a:r>
          </a:p>
        </p:txBody>
      </p:sp>
      <p:sp>
        <p:nvSpPr>
          <p:cNvPr id="5" name="TextBox 4"/>
          <p:cNvSpPr txBox="1"/>
          <p:nvPr/>
        </p:nvSpPr>
        <p:spPr>
          <a:xfrm>
            <a:off x="1089557" y="4149080"/>
            <a:ext cx="8136904" cy="1569660"/>
          </a:xfrm>
          <a:prstGeom prst="rect">
            <a:avLst/>
          </a:prstGeom>
          <a:noFill/>
        </p:spPr>
        <p:txBody>
          <a:bodyPr wrap="square" rtlCol="0">
            <a:spAutoFit/>
          </a:bodyPr>
          <a:lstStyle/>
          <a:p>
            <a:r>
              <a:rPr lang="ru-RU" sz="2400" dirty="0">
                <a:latin typeface="Times New Roman" panose="02020603050405020304" pitchFamily="18" charset="0"/>
                <a:cs typeface="Times New Roman" panose="02020603050405020304" pitchFamily="18" charset="0"/>
              </a:rPr>
              <a:t>3. Существуют случаи, когда данных от трех спутников не достаточно.</a:t>
            </a:r>
          </a:p>
          <a:p>
            <a:endParaRPr lang="ru-RU" sz="2400" dirty="0">
              <a:latin typeface="Times New Roman" panose="02020603050405020304" pitchFamily="18" charset="0"/>
              <a:cs typeface="Times New Roman" panose="02020603050405020304" pitchFamily="18" charset="0"/>
            </a:endParaRPr>
          </a:p>
          <a:p>
            <a:r>
              <a:rPr lang="ru-RU" sz="2400" dirty="0">
                <a:latin typeface="Times New Roman" panose="02020603050405020304" pitchFamily="18" charset="0"/>
                <a:cs typeface="Times New Roman" panose="02020603050405020304" pitchFamily="18" charset="0"/>
              </a:rPr>
              <a:t>Рассмотрим эти случаи более подробно.</a:t>
            </a:r>
          </a:p>
        </p:txBody>
      </p:sp>
    </p:spTree>
    <p:extLst>
      <p:ext uri="{BB962C8B-B14F-4D97-AF65-F5344CB8AC3E}">
        <p14:creationId xmlns:p14="http://schemas.microsoft.com/office/powerpoint/2010/main" val="15054765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l="15853" t="17605" r="64180" b="23402"/>
          <a:stretch/>
        </p:blipFill>
        <p:spPr>
          <a:xfrm>
            <a:off x="1214984" y="2568678"/>
            <a:ext cx="1887596" cy="3024336"/>
          </a:xfrm>
          <a:prstGeom prst="rect">
            <a:avLst/>
          </a:prstGeom>
        </p:spPr>
      </p:pic>
      <p:pic>
        <p:nvPicPr>
          <p:cNvPr id="3" name="Рисунок 2"/>
          <p:cNvPicPr>
            <a:picLocks noChangeAspect="1"/>
          </p:cNvPicPr>
          <p:nvPr/>
        </p:nvPicPr>
        <p:blipFill rotWithShape="1">
          <a:blip r:embed="rId3">
            <a:extLst>
              <a:ext uri="{28A0092B-C50C-407E-A947-70E740481C1C}">
                <a14:useLocalDpi xmlns:a14="http://schemas.microsoft.com/office/drawing/2010/main" val="0"/>
              </a:ext>
            </a:extLst>
          </a:blip>
          <a:srcRect l="12525" t="17347" r="61141" b="34994"/>
          <a:stretch/>
        </p:blipFill>
        <p:spPr>
          <a:xfrm>
            <a:off x="3563888" y="2712694"/>
            <a:ext cx="2833610" cy="2880320"/>
          </a:xfrm>
          <a:prstGeom prst="rect">
            <a:avLst/>
          </a:prstGeom>
        </p:spPr>
      </p:pic>
      <p:sp>
        <p:nvSpPr>
          <p:cNvPr id="4" name="Прямоугольник 3"/>
          <p:cNvSpPr/>
          <p:nvPr/>
        </p:nvSpPr>
        <p:spPr>
          <a:xfrm>
            <a:off x="1547664" y="548680"/>
            <a:ext cx="6408712" cy="461665"/>
          </a:xfrm>
          <a:prstGeom prst="rect">
            <a:avLst/>
          </a:prstGeom>
        </p:spPr>
        <p:txBody>
          <a:bodyPr wrap="square">
            <a:spAutoFit/>
          </a:bodyPr>
          <a:lstStyle/>
          <a:p>
            <a:pPr lvl="0" algn="ctr"/>
            <a:r>
              <a:rPr lang="ru-RU" sz="2400" b="1" dirty="0">
                <a:solidFill>
                  <a:schemeClr val="tx2"/>
                </a:solidFill>
                <a:latin typeface="Times New Roman" panose="02020603050405020304" pitchFamily="18" charset="0"/>
                <a:cs typeface="Times New Roman" panose="02020603050405020304" pitchFamily="18" charset="0"/>
              </a:rPr>
              <a:t>Результаты 1 случая</a:t>
            </a:r>
          </a:p>
        </p:txBody>
      </p:sp>
      <p:sp>
        <p:nvSpPr>
          <p:cNvPr id="5" name="Прямоугольник 4"/>
          <p:cNvSpPr/>
          <p:nvPr/>
        </p:nvSpPr>
        <p:spPr>
          <a:xfrm>
            <a:off x="1115616" y="1692372"/>
            <a:ext cx="2862064" cy="646331"/>
          </a:xfrm>
          <a:prstGeom prst="rect">
            <a:avLst/>
          </a:prstGeom>
        </p:spPr>
        <p:txBody>
          <a:bodyPr wrap="square">
            <a:spAutoFit/>
          </a:bodyPr>
          <a:lstStyle/>
          <a:p>
            <a:pPr lvl="0"/>
            <a:r>
              <a:rPr lang="ru-RU" b="1" dirty="0">
                <a:solidFill>
                  <a:srgbClr val="002060"/>
                </a:solidFill>
              </a:rPr>
              <a:t>Внешнее касание </a:t>
            </a:r>
          </a:p>
          <a:p>
            <a:pPr lvl="0"/>
            <a:r>
              <a:rPr lang="ru-RU" b="1" dirty="0">
                <a:solidFill>
                  <a:srgbClr val="002060"/>
                </a:solidFill>
              </a:rPr>
              <a:t>двух окружностей</a:t>
            </a:r>
          </a:p>
        </p:txBody>
      </p:sp>
      <p:sp>
        <p:nvSpPr>
          <p:cNvPr id="6" name="Прямоугольник 5"/>
          <p:cNvSpPr/>
          <p:nvPr/>
        </p:nvSpPr>
        <p:spPr>
          <a:xfrm>
            <a:off x="3719199" y="1691411"/>
            <a:ext cx="2821217" cy="646331"/>
          </a:xfrm>
          <a:prstGeom prst="rect">
            <a:avLst/>
          </a:prstGeom>
        </p:spPr>
        <p:txBody>
          <a:bodyPr wrap="square">
            <a:spAutoFit/>
          </a:bodyPr>
          <a:lstStyle/>
          <a:p>
            <a:pPr lvl="0"/>
            <a:r>
              <a:rPr lang="ru-RU" b="1" dirty="0">
                <a:solidFill>
                  <a:srgbClr val="002060"/>
                </a:solidFill>
              </a:rPr>
              <a:t>Внутреннее касание</a:t>
            </a:r>
          </a:p>
          <a:p>
            <a:pPr lvl="0"/>
            <a:r>
              <a:rPr lang="ru-RU" b="1" dirty="0">
                <a:solidFill>
                  <a:srgbClr val="002060"/>
                </a:solidFill>
              </a:rPr>
              <a:t> двух окружностей</a:t>
            </a:r>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6191867" y="3184958"/>
            <a:ext cx="3529018" cy="2287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812549" y="1553873"/>
            <a:ext cx="2232247" cy="923330"/>
          </a:xfrm>
          <a:prstGeom prst="rect">
            <a:avLst/>
          </a:prstGeom>
          <a:noFill/>
        </p:spPr>
        <p:txBody>
          <a:bodyPr wrap="square" rtlCol="0">
            <a:spAutoFit/>
          </a:bodyPr>
          <a:lstStyle/>
          <a:p>
            <a:r>
              <a:rPr lang="ru-RU" b="1" dirty="0">
                <a:solidFill>
                  <a:srgbClr val="002060"/>
                </a:solidFill>
              </a:rPr>
              <a:t>Частичное пересечение двух окружностей</a:t>
            </a:r>
          </a:p>
        </p:txBody>
      </p:sp>
      <p:sp>
        <p:nvSpPr>
          <p:cNvPr id="9" name="Умножение 8"/>
          <p:cNvSpPr/>
          <p:nvPr/>
        </p:nvSpPr>
        <p:spPr>
          <a:xfrm>
            <a:off x="7129579" y="2768614"/>
            <a:ext cx="1800200" cy="2736304"/>
          </a:xfrm>
          <a:prstGeom prst="mathMultiply">
            <a:avLst>
              <a:gd name="adj1" fmla="val 92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241376" y="5629875"/>
            <a:ext cx="3888432" cy="369332"/>
          </a:xfrm>
          <a:prstGeom prst="rect">
            <a:avLst/>
          </a:prstGeom>
          <a:noFill/>
        </p:spPr>
        <p:txBody>
          <a:bodyPr wrap="square" rtlCol="0">
            <a:spAutoFit/>
          </a:bodyPr>
          <a:lstStyle/>
          <a:p>
            <a:pPr algn="ctr"/>
            <a:r>
              <a:rPr lang="ru-RU" b="1" dirty="0">
                <a:solidFill>
                  <a:srgbClr val="002060"/>
                </a:solidFill>
              </a:rPr>
              <a:t>Двух спутников достаточно</a:t>
            </a:r>
          </a:p>
        </p:txBody>
      </p:sp>
    </p:spTree>
    <p:extLst>
      <p:ext uri="{BB962C8B-B14F-4D97-AF65-F5344CB8AC3E}">
        <p14:creationId xmlns:p14="http://schemas.microsoft.com/office/powerpoint/2010/main" val="12941496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67544" y="380130"/>
            <a:ext cx="8136904" cy="461665"/>
          </a:xfrm>
          <a:prstGeom prst="rect">
            <a:avLst/>
          </a:prstGeom>
        </p:spPr>
        <p:txBody>
          <a:bodyPr wrap="square">
            <a:spAutoFit/>
          </a:bodyPr>
          <a:lstStyle/>
          <a:p>
            <a:pPr lvl="0" algn="ctr"/>
            <a:r>
              <a:rPr lang="ru-RU" sz="2400" b="1" dirty="0">
                <a:solidFill>
                  <a:schemeClr val="tx2"/>
                </a:solidFill>
                <a:latin typeface="Times New Roman" panose="02020603050405020304" pitchFamily="18" charset="0"/>
                <a:cs typeface="Times New Roman" panose="02020603050405020304" pitchFamily="18" charset="0"/>
              </a:rPr>
              <a:t>Математическое описание 1 случая</a:t>
            </a:r>
          </a:p>
        </p:txBody>
      </p:sp>
      <p:pic>
        <p:nvPicPr>
          <p:cNvPr id="2050" name="Picture 2" descr="Взаимное  расположение двух окружностей"/>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7530" y="2176948"/>
            <a:ext cx="1689184" cy="26526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20744" y="1266203"/>
            <a:ext cx="2246128" cy="646331"/>
          </a:xfrm>
          <a:prstGeom prst="rect">
            <a:avLst/>
          </a:prstGeom>
          <a:noFill/>
        </p:spPr>
        <p:txBody>
          <a:bodyPr wrap="none" rtlCol="0">
            <a:spAutoFit/>
          </a:bodyPr>
          <a:lstStyle/>
          <a:p>
            <a:r>
              <a:rPr lang="ru-RU" b="1" dirty="0">
                <a:solidFill>
                  <a:srgbClr val="002060"/>
                </a:solidFill>
              </a:rPr>
              <a:t>Внешнее касание </a:t>
            </a:r>
          </a:p>
          <a:p>
            <a:r>
              <a:rPr lang="ru-RU" b="1" dirty="0">
                <a:solidFill>
                  <a:srgbClr val="002060"/>
                </a:solidFill>
              </a:rPr>
              <a:t>двух окружностей</a:t>
            </a:r>
          </a:p>
        </p:txBody>
      </p:sp>
      <p:sp>
        <p:nvSpPr>
          <p:cNvPr id="5" name="Прямоугольник 4"/>
          <p:cNvSpPr/>
          <p:nvPr/>
        </p:nvSpPr>
        <p:spPr>
          <a:xfrm>
            <a:off x="1187624" y="4834608"/>
            <a:ext cx="3167844" cy="1477328"/>
          </a:xfrm>
          <a:prstGeom prst="rect">
            <a:avLst/>
          </a:prstGeom>
        </p:spPr>
        <p:txBody>
          <a:bodyPr wrap="square">
            <a:spAutoFit/>
          </a:bodyPr>
          <a:lstStyle/>
          <a:p>
            <a:pPr algn="ctr"/>
            <a:r>
              <a:rPr lang="ru-RU" b="1" dirty="0"/>
              <a:t>Расстояние</a:t>
            </a:r>
            <a:r>
              <a:rPr lang="ru-RU" dirty="0"/>
              <a:t> между центрами окружностей </a:t>
            </a:r>
            <a:r>
              <a:rPr lang="ru-RU" b="1" dirty="0"/>
              <a:t>равно </a:t>
            </a:r>
            <a:r>
              <a:rPr lang="ru-RU" b="1" dirty="0">
                <a:solidFill>
                  <a:srgbClr val="C00000"/>
                </a:solidFill>
              </a:rPr>
              <a:t>сумме</a:t>
            </a:r>
            <a:r>
              <a:rPr lang="ru-RU" dirty="0"/>
              <a:t> их </a:t>
            </a:r>
            <a:r>
              <a:rPr lang="ru-RU" b="1" dirty="0">
                <a:solidFill>
                  <a:srgbClr val="C00000"/>
                </a:solidFill>
              </a:rPr>
              <a:t>радиусов</a:t>
            </a:r>
            <a:endParaRPr lang="ru-RU" dirty="0">
              <a:solidFill>
                <a:srgbClr val="C00000"/>
              </a:solidFill>
            </a:endParaRPr>
          </a:p>
          <a:p>
            <a:pPr algn="ctr"/>
            <a:r>
              <a:rPr lang="ru-RU" i="1" dirty="0"/>
              <a:t>d = r</a:t>
            </a:r>
            <a:r>
              <a:rPr lang="ru-RU" baseline="-25000" dirty="0"/>
              <a:t>1</a:t>
            </a:r>
            <a:r>
              <a:rPr lang="ru-RU" i="1" dirty="0"/>
              <a:t> + r</a:t>
            </a:r>
            <a:r>
              <a:rPr lang="ru-RU" baseline="-25000" dirty="0"/>
              <a:t>2</a:t>
            </a:r>
            <a:endParaRPr lang="ru-RU" dirty="0"/>
          </a:p>
        </p:txBody>
      </p:sp>
      <p:pic>
        <p:nvPicPr>
          <p:cNvPr id="2052" name="Picture 4" descr="Взаимное  расположение двух окружностей"/>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5285" y="2376336"/>
            <a:ext cx="2465830" cy="2465830"/>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4885285" y="1266203"/>
            <a:ext cx="2664296" cy="923330"/>
          </a:xfrm>
          <a:prstGeom prst="rect">
            <a:avLst/>
          </a:prstGeom>
        </p:spPr>
        <p:txBody>
          <a:bodyPr wrap="square">
            <a:spAutoFit/>
          </a:bodyPr>
          <a:lstStyle/>
          <a:p>
            <a:r>
              <a:rPr lang="ru-RU" b="1" dirty="0">
                <a:solidFill>
                  <a:srgbClr val="002060"/>
                </a:solidFill>
              </a:rPr>
              <a:t>Внутреннее касание</a:t>
            </a:r>
          </a:p>
          <a:p>
            <a:r>
              <a:rPr lang="ru-RU" b="1" dirty="0">
                <a:solidFill>
                  <a:srgbClr val="002060"/>
                </a:solidFill>
              </a:rPr>
              <a:t> двух окружностей</a:t>
            </a:r>
          </a:p>
          <a:p>
            <a:endParaRPr lang="ru-RU" b="1" dirty="0">
              <a:solidFill>
                <a:srgbClr val="002060"/>
              </a:solidFill>
            </a:endParaRPr>
          </a:p>
        </p:txBody>
      </p:sp>
      <p:sp>
        <p:nvSpPr>
          <p:cNvPr id="7" name="Прямоугольник 6"/>
          <p:cNvSpPr/>
          <p:nvPr/>
        </p:nvSpPr>
        <p:spPr>
          <a:xfrm>
            <a:off x="4885285" y="4859724"/>
            <a:ext cx="2732360" cy="1477328"/>
          </a:xfrm>
          <a:prstGeom prst="rect">
            <a:avLst/>
          </a:prstGeom>
        </p:spPr>
        <p:txBody>
          <a:bodyPr wrap="square">
            <a:spAutoFit/>
          </a:bodyPr>
          <a:lstStyle/>
          <a:p>
            <a:pPr algn="ctr"/>
            <a:r>
              <a:rPr lang="ru-RU" b="1" dirty="0"/>
              <a:t>Расстояние</a:t>
            </a:r>
            <a:r>
              <a:rPr lang="ru-RU" dirty="0"/>
              <a:t> между центрами окружностей </a:t>
            </a:r>
            <a:r>
              <a:rPr lang="ru-RU" b="1" dirty="0"/>
              <a:t>равно </a:t>
            </a:r>
            <a:r>
              <a:rPr lang="ru-RU" b="1" dirty="0">
                <a:solidFill>
                  <a:srgbClr val="C00000"/>
                </a:solidFill>
              </a:rPr>
              <a:t>разности</a:t>
            </a:r>
            <a:r>
              <a:rPr lang="ru-RU" dirty="0"/>
              <a:t> их </a:t>
            </a:r>
            <a:r>
              <a:rPr lang="ru-RU" b="1" dirty="0">
                <a:solidFill>
                  <a:srgbClr val="C00000"/>
                </a:solidFill>
              </a:rPr>
              <a:t>радиусов</a:t>
            </a:r>
            <a:endParaRPr lang="ru-RU" dirty="0">
              <a:solidFill>
                <a:srgbClr val="C00000"/>
              </a:solidFill>
            </a:endParaRPr>
          </a:p>
          <a:p>
            <a:pPr algn="ctr"/>
            <a:r>
              <a:rPr lang="ru-RU" i="1" dirty="0"/>
              <a:t>d = r</a:t>
            </a:r>
            <a:r>
              <a:rPr lang="ru-RU" baseline="-25000" dirty="0"/>
              <a:t>1</a:t>
            </a:r>
            <a:r>
              <a:rPr lang="ru-RU" i="1" dirty="0"/>
              <a:t> – r</a:t>
            </a:r>
            <a:r>
              <a:rPr lang="ru-RU" baseline="-25000" dirty="0"/>
              <a:t>2</a:t>
            </a:r>
            <a:endParaRPr lang="ru-RU" dirty="0"/>
          </a:p>
        </p:txBody>
      </p:sp>
    </p:spTree>
    <p:extLst>
      <p:ext uri="{BB962C8B-B14F-4D97-AF65-F5344CB8AC3E}">
        <p14:creationId xmlns:p14="http://schemas.microsoft.com/office/powerpoint/2010/main" val="21598323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0119" y="2468223"/>
            <a:ext cx="1746688" cy="1680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4082" y="779033"/>
            <a:ext cx="1678677" cy="108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5595" y="2468223"/>
            <a:ext cx="2133299" cy="1763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6014"/>
          <a:stretch/>
        </p:blipFill>
        <p:spPr bwMode="auto">
          <a:xfrm>
            <a:off x="5963503" y="2468223"/>
            <a:ext cx="2567273" cy="1570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85292" y="4405583"/>
            <a:ext cx="2317581" cy="1563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8974" y="4259174"/>
            <a:ext cx="2093312" cy="1739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6548" y="4376358"/>
            <a:ext cx="2134360" cy="1505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Умножение 3"/>
          <p:cNvSpPr/>
          <p:nvPr/>
        </p:nvSpPr>
        <p:spPr>
          <a:xfrm>
            <a:off x="1547664" y="4201208"/>
            <a:ext cx="1512168" cy="1971770"/>
          </a:xfrm>
          <a:prstGeom prst="mathMultiply">
            <a:avLst>
              <a:gd name="adj1" fmla="val 70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1020119" y="5733830"/>
            <a:ext cx="2287624" cy="646331"/>
          </a:xfrm>
          <a:prstGeom prst="rect">
            <a:avLst/>
          </a:prstGeom>
          <a:noFill/>
        </p:spPr>
        <p:txBody>
          <a:bodyPr wrap="square" rtlCol="0">
            <a:spAutoFit/>
          </a:bodyPr>
          <a:lstStyle/>
          <a:p>
            <a:pPr algn="ctr"/>
            <a:r>
              <a:rPr lang="ru-RU" b="1" dirty="0"/>
              <a:t>Трех спутников </a:t>
            </a:r>
          </a:p>
          <a:p>
            <a:pPr algn="ctr"/>
            <a:r>
              <a:rPr lang="ru-RU" b="1" dirty="0" smtClean="0"/>
              <a:t>недостаточно</a:t>
            </a:r>
            <a:endParaRPr lang="ru-RU" b="1" dirty="0"/>
          </a:p>
        </p:txBody>
      </p:sp>
      <p:cxnSp>
        <p:nvCxnSpPr>
          <p:cNvPr id="12" name="Прямая со стрелкой 11"/>
          <p:cNvCxnSpPr>
            <a:stCxn id="1028" idx="1"/>
          </p:cNvCxnSpPr>
          <p:nvPr/>
        </p:nvCxnSpPr>
        <p:spPr>
          <a:xfrm flipH="1">
            <a:off x="1979712" y="1323127"/>
            <a:ext cx="1464370" cy="97491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a:stCxn id="1028" idx="2"/>
          </p:cNvCxnSpPr>
          <p:nvPr/>
        </p:nvCxnSpPr>
        <p:spPr>
          <a:xfrm flipH="1">
            <a:off x="4283420" y="1867220"/>
            <a:ext cx="1" cy="430821"/>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a:stCxn id="1028" idx="3"/>
          </p:cNvCxnSpPr>
          <p:nvPr/>
        </p:nvCxnSpPr>
        <p:spPr>
          <a:xfrm>
            <a:off x="5122759" y="1323127"/>
            <a:ext cx="1681489" cy="80972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 name="Прямоугольник 1"/>
          <p:cNvSpPr/>
          <p:nvPr/>
        </p:nvSpPr>
        <p:spPr>
          <a:xfrm>
            <a:off x="1379286" y="329646"/>
            <a:ext cx="6192688" cy="461665"/>
          </a:xfrm>
          <a:prstGeom prst="rect">
            <a:avLst/>
          </a:prstGeom>
        </p:spPr>
        <p:txBody>
          <a:bodyPr wrap="square">
            <a:spAutoFit/>
          </a:bodyPr>
          <a:lstStyle/>
          <a:p>
            <a:pPr lvl="0" algn="ctr"/>
            <a:r>
              <a:rPr lang="ru-RU" sz="2400" b="1" dirty="0">
                <a:solidFill>
                  <a:schemeClr val="tx2"/>
                </a:solidFill>
                <a:latin typeface="Times New Roman" panose="02020603050405020304" pitchFamily="18" charset="0"/>
                <a:cs typeface="Times New Roman" panose="02020603050405020304" pitchFamily="18" charset="0"/>
              </a:rPr>
              <a:t>Результаты</a:t>
            </a:r>
            <a:r>
              <a:rPr lang="en-US" sz="2400" b="1" dirty="0">
                <a:solidFill>
                  <a:schemeClr val="tx2"/>
                </a:solidFill>
                <a:latin typeface="Times New Roman" panose="02020603050405020304" pitchFamily="18" charset="0"/>
                <a:cs typeface="Times New Roman" panose="02020603050405020304" pitchFamily="18" charset="0"/>
              </a:rPr>
              <a:t> 2</a:t>
            </a:r>
            <a:r>
              <a:rPr lang="ru-RU" sz="2400" b="1" dirty="0">
                <a:solidFill>
                  <a:schemeClr val="tx2"/>
                </a:solidFill>
                <a:latin typeface="Times New Roman" panose="02020603050405020304" pitchFamily="18" charset="0"/>
                <a:cs typeface="Times New Roman" panose="02020603050405020304" pitchFamily="18" charset="0"/>
              </a:rPr>
              <a:t> и 3 случая</a:t>
            </a:r>
          </a:p>
        </p:txBody>
      </p:sp>
    </p:spTree>
    <p:extLst>
      <p:ext uri="{BB962C8B-B14F-4D97-AF65-F5344CB8AC3E}">
        <p14:creationId xmlns:p14="http://schemas.microsoft.com/office/powerpoint/2010/main" val="17863700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1736" y="1675538"/>
            <a:ext cx="4680520" cy="2031325"/>
          </a:xfrm>
          <a:prstGeom prst="rect">
            <a:avLst/>
          </a:prstGeom>
          <a:noFill/>
        </p:spPr>
        <p:txBody>
          <a:bodyPr wrap="square" rtlCol="0">
            <a:spAutoFit/>
          </a:bodyPr>
          <a:lstStyle/>
          <a:p>
            <a:r>
              <a:rPr lang="ru-RU" dirty="0">
                <a:latin typeface="Times New Roman" panose="02020603050405020304" pitchFamily="18" charset="0"/>
                <a:cs typeface="Times New Roman" panose="02020603050405020304" pitchFamily="18" charset="0"/>
              </a:rPr>
              <a:t>Если расстояние между центрами двух окружностей радиусов </a:t>
            </a:r>
            <a:r>
              <a:rPr lang="ru-RU" i="1" dirty="0">
                <a:latin typeface="Times New Roman" panose="02020603050405020304" pitchFamily="18" charset="0"/>
                <a:cs typeface="Times New Roman" panose="02020603050405020304" pitchFamily="18" charset="0"/>
              </a:rPr>
              <a:t>r</a:t>
            </a:r>
            <a:r>
              <a:rPr lang="ru-RU" baseline="-25000" dirty="0">
                <a:latin typeface="Times New Roman" panose="02020603050405020304" pitchFamily="18" charset="0"/>
                <a:cs typeface="Times New Roman" panose="02020603050405020304" pitchFamily="18" charset="0"/>
              </a:rPr>
              <a:t>1</a:t>
            </a:r>
            <a:r>
              <a:rPr lang="ru-RU" dirty="0">
                <a:latin typeface="Times New Roman" panose="02020603050405020304" pitchFamily="18" charset="0"/>
                <a:cs typeface="Times New Roman" panose="02020603050405020304" pitchFamily="18" charset="0"/>
              </a:rPr>
              <a:t> и </a:t>
            </a:r>
            <a:r>
              <a:rPr lang="ru-RU" i="1" dirty="0">
                <a:latin typeface="Times New Roman" panose="02020603050405020304" pitchFamily="18" charset="0"/>
                <a:cs typeface="Times New Roman" panose="02020603050405020304" pitchFamily="18" charset="0"/>
              </a:rPr>
              <a:t>r</a:t>
            </a:r>
            <a:r>
              <a:rPr lang="ru-RU" baseline="-25000" dirty="0">
                <a:latin typeface="Times New Roman" panose="02020603050405020304" pitchFamily="18" charset="0"/>
                <a:cs typeface="Times New Roman" panose="02020603050405020304" pitchFamily="18" charset="0"/>
              </a:rPr>
              <a:t>2</a:t>
            </a:r>
            <a:r>
              <a:rPr lang="ru-RU" dirty="0">
                <a:latin typeface="Times New Roman" panose="02020603050405020304" pitchFamily="18" charset="0"/>
                <a:cs typeface="Times New Roman" panose="02020603050405020304" pitchFamily="18" charset="0"/>
              </a:rPr>
              <a:t> равно d, то длина диаметра третьей окружности </a:t>
            </a:r>
          </a:p>
          <a:p>
            <a:r>
              <a:rPr lang="ru-RU" dirty="0">
                <a:latin typeface="Times New Roman" panose="02020603050405020304" pitchFamily="18" charset="0"/>
                <a:cs typeface="Times New Roman" panose="02020603050405020304" pitchFamily="18" charset="0"/>
              </a:rPr>
              <a:t>(синего цвета), является общей хордой </a:t>
            </a:r>
          </a:p>
          <a:p>
            <a:r>
              <a:rPr lang="ru-RU" dirty="0">
                <a:latin typeface="Times New Roman" panose="02020603050405020304" pitchFamily="18" charset="0"/>
                <a:cs typeface="Times New Roman" panose="02020603050405020304" pitchFamily="18" charset="0"/>
              </a:rPr>
              <a:t>AB первых двух окружностей,</a:t>
            </a:r>
          </a:p>
          <a:p>
            <a:r>
              <a:rPr lang="ru-RU" dirty="0">
                <a:latin typeface="Times New Roman" panose="02020603050405020304" pitchFamily="18" charset="0"/>
                <a:cs typeface="Times New Roman" panose="02020603050405020304" pitchFamily="18" charset="0"/>
              </a:rPr>
              <a:t>вычисляется по формуле</a:t>
            </a:r>
          </a:p>
          <a:p>
            <a:endParaRPr lang="ru-RU" dirty="0">
              <a:latin typeface="Times New Roman" panose="02020603050405020304" pitchFamily="18" charset="0"/>
              <a:cs typeface="Times New Roman" panose="02020603050405020304" pitchFamily="18" charset="0"/>
            </a:endParaRPr>
          </a:p>
        </p:txBody>
      </p:sp>
      <p:pic>
        <p:nvPicPr>
          <p:cNvPr id="1026" name="Picture 2" descr="C:\Users\b.koneva\Desktop\tc2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6869" y="782990"/>
            <a:ext cx="3816424" cy="381642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b.koneva\Desktop\tc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3573016"/>
            <a:ext cx="2975988" cy="79208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Группа 9"/>
          <p:cNvGrpSpPr/>
          <p:nvPr/>
        </p:nvGrpSpPr>
        <p:grpSpPr>
          <a:xfrm>
            <a:off x="1586427" y="1052736"/>
            <a:ext cx="2952328" cy="2160240"/>
            <a:chOff x="5868144" y="4293096"/>
            <a:chExt cx="2952328" cy="2160240"/>
          </a:xfrm>
        </p:grpSpPr>
        <p:cxnSp>
          <p:nvCxnSpPr>
            <p:cNvPr id="6" name="Прямая со стрелкой 5"/>
            <p:cNvCxnSpPr/>
            <p:nvPr/>
          </p:nvCxnSpPr>
          <p:spPr>
            <a:xfrm flipV="1">
              <a:off x="7236296" y="4293096"/>
              <a:ext cx="0" cy="21602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p:cNvCxnSpPr/>
            <p:nvPr/>
          </p:nvCxnSpPr>
          <p:spPr>
            <a:xfrm>
              <a:off x="5868144" y="5373216"/>
              <a:ext cx="2952328"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3707904" y="5373216"/>
            <a:ext cx="3600400" cy="369332"/>
          </a:xfrm>
          <a:prstGeom prst="rect">
            <a:avLst/>
          </a:prstGeom>
          <a:noFill/>
        </p:spPr>
        <p:txBody>
          <a:bodyPr wrap="square" rtlCol="0">
            <a:spAutoFit/>
          </a:bodyPr>
          <a:lstStyle/>
          <a:p>
            <a:endParaRPr lang="ru-RU" dirty="0"/>
          </a:p>
        </p:txBody>
      </p:sp>
      <p:sp>
        <p:nvSpPr>
          <p:cNvPr id="3" name="Прямоугольник 2"/>
          <p:cNvSpPr/>
          <p:nvPr/>
        </p:nvSpPr>
        <p:spPr>
          <a:xfrm>
            <a:off x="3635896" y="263080"/>
            <a:ext cx="5141087" cy="461665"/>
          </a:xfrm>
          <a:prstGeom prst="rect">
            <a:avLst/>
          </a:prstGeom>
        </p:spPr>
        <p:txBody>
          <a:bodyPr wrap="none">
            <a:spAutoFit/>
          </a:bodyPr>
          <a:lstStyle/>
          <a:p>
            <a:r>
              <a:rPr lang="ru-RU" sz="2400" b="1" dirty="0">
                <a:solidFill>
                  <a:schemeClr val="tx2"/>
                </a:solidFill>
                <a:latin typeface="Times New Roman" panose="02020603050405020304" pitchFamily="18" charset="0"/>
                <a:cs typeface="Times New Roman" panose="02020603050405020304" pitchFamily="18" charset="0"/>
              </a:rPr>
              <a:t>Математическое описание 3 случая</a:t>
            </a:r>
          </a:p>
        </p:txBody>
      </p:sp>
    </p:spTree>
    <p:extLst>
      <p:ext uri="{BB962C8B-B14F-4D97-AF65-F5344CB8AC3E}">
        <p14:creationId xmlns:p14="http://schemas.microsoft.com/office/powerpoint/2010/main" val="6231855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19672" y="230350"/>
            <a:ext cx="7200800" cy="6832640"/>
          </a:xfrm>
          <a:prstGeom prst="rect">
            <a:avLst/>
          </a:prstGeom>
        </p:spPr>
        <p:txBody>
          <a:bodyPr wrap="square">
            <a:spAutoFit/>
          </a:bodyPr>
          <a:lstStyle/>
          <a:p>
            <a:pPr algn="ctr"/>
            <a:r>
              <a:rPr lang="ru-RU" sz="2400" b="1" dirty="0">
                <a:solidFill>
                  <a:schemeClr val="tx2"/>
                </a:solidFill>
                <a:latin typeface="Times New Roman" panose="02020603050405020304" pitchFamily="18" charset="0"/>
                <a:cs typeface="Times New Roman" panose="02020603050405020304" pitchFamily="18" charset="0"/>
              </a:rPr>
              <a:t>ВВЕДЕНИЕ </a:t>
            </a:r>
          </a:p>
          <a:p>
            <a:r>
              <a:rPr lang="ru-RU" sz="2000" dirty="0">
                <a:latin typeface="Times New Roman" panose="02020603050405020304" pitchFamily="18" charset="0"/>
                <a:cs typeface="Times New Roman" panose="02020603050405020304" pitchFamily="18" charset="0"/>
              </a:rPr>
              <a:t>          </a:t>
            </a:r>
          </a:p>
          <a:p>
            <a:r>
              <a:rPr lang="ru-RU" sz="2400" dirty="0">
                <a:latin typeface="Times New Roman" panose="02020603050405020304" pitchFamily="18" charset="0"/>
                <a:cs typeface="Times New Roman" panose="02020603050405020304" pitchFamily="18" charset="0"/>
              </a:rPr>
              <a:t>С давних пор тема поиска кладов окружена атмосферой притягательной таинственности. </a:t>
            </a:r>
          </a:p>
          <a:p>
            <a:r>
              <a:rPr lang="ru-RU" sz="2400" dirty="0">
                <a:latin typeface="Times New Roman" panose="02020603050405020304" pitchFamily="18" charset="0"/>
                <a:cs typeface="Times New Roman" panose="02020603050405020304" pitchFamily="18" charset="0"/>
              </a:rPr>
              <a:t>Сколько раз в детстве и юности мы с трепетом читали про то, как отважный авантюрист бросает вызов тысяче опасностей и отправляется на поиски сокровища. </a:t>
            </a:r>
          </a:p>
          <a:p>
            <a:r>
              <a:rPr lang="ru-RU" sz="2400" dirty="0">
                <a:latin typeface="Times New Roman" panose="02020603050405020304" pitchFamily="18" charset="0"/>
                <a:cs typeface="Times New Roman" panose="02020603050405020304" pitchFamily="18" charset="0"/>
              </a:rPr>
              <a:t>Во все времена поиск сокровищ был для человечества увлекательным занятием. </a:t>
            </a:r>
            <a:endParaRPr lang="en-US" sz="2400" dirty="0">
              <a:latin typeface="Times New Roman" panose="02020603050405020304" pitchFamily="18" charset="0"/>
              <a:cs typeface="Times New Roman" panose="02020603050405020304" pitchFamily="18" charset="0"/>
            </a:endParaRPr>
          </a:p>
          <a:p>
            <a:r>
              <a:rPr lang="ru-RU" sz="2400" dirty="0">
                <a:latin typeface="Times New Roman" panose="02020603050405020304" pitchFamily="18" charset="0"/>
                <a:cs typeface="Times New Roman" panose="02020603050405020304" pitchFamily="18" charset="0"/>
              </a:rPr>
              <a:t>Но лишь с появлением двух великих изобретений – </a:t>
            </a:r>
          </a:p>
          <a:p>
            <a:r>
              <a:rPr lang="ru-RU" sz="2400" dirty="0">
                <a:latin typeface="Times New Roman" panose="02020603050405020304" pitchFamily="18" charset="0"/>
                <a:cs typeface="Times New Roman" panose="02020603050405020304" pitchFamily="18" charset="0"/>
              </a:rPr>
              <a:t>Интернета и спутниковой навигации - эта задача для избранных превратилась в игру для всех. </a:t>
            </a:r>
            <a:endParaRPr lang="en-US" sz="2400" dirty="0">
              <a:latin typeface="Times New Roman" panose="02020603050405020304" pitchFamily="18" charset="0"/>
              <a:cs typeface="Times New Roman" panose="02020603050405020304" pitchFamily="18" charset="0"/>
            </a:endParaRPr>
          </a:p>
          <a:p>
            <a:pPr lvl="0"/>
            <a:r>
              <a:rPr lang="ru-RU" sz="2400" dirty="0">
                <a:latin typeface="Times New Roman" panose="02020603050405020304" pitchFamily="18" charset="0"/>
                <a:cs typeface="Times New Roman" panose="02020603050405020304" pitchFamily="18" charset="0"/>
              </a:rPr>
              <a:t>Десятки тысяч тайников спрятаны в 177 странах мира</a:t>
            </a:r>
            <a:r>
              <a:rPr lang="en-US" sz="2400" dirty="0">
                <a:latin typeface="Times New Roman" panose="02020603050405020304" pitchFamily="18" charset="0"/>
                <a:cs typeface="Times New Roman" panose="02020603050405020304" pitchFamily="18" charset="0"/>
              </a:rPr>
              <a:t> [1].</a:t>
            </a:r>
            <a:r>
              <a:rPr lang="en-US" sz="2400" b="1" i="1" dirty="0">
                <a:solidFill>
                  <a:prstClr val="black"/>
                </a:solidFill>
                <a:latin typeface="Times New Roman" panose="02020603050405020304" pitchFamily="18" charset="0"/>
                <a:cs typeface="Times New Roman" panose="02020603050405020304" pitchFamily="18" charset="0"/>
              </a:rPr>
              <a:t> </a:t>
            </a:r>
            <a:endParaRPr lang="ru-RU" sz="2400" b="1" i="1" dirty="0">
              <a:solidFill>
                <a:prstClr val="black"/>
              </a:solidFill>
              <a:latin typeface="Times New Roman" panose="02020603050405020304" pitchFamily="18" charset="0"/>
              <a:cs typeface="Times New Roman" panose="02020603050405020304" pitchFamily="18" charset="0"/>
            </a:endParaRPr>
          </a:p>
          <a:p>
            <a:pPr lvl="0"/>
            <a:r>
              <a:rPr lang="ru-RU" sz="2400" dirty="0">
                <a:solidFill>
                  <a:prstClr val="black"/>
                </a:solidFill>
                <a:latin typeface="Times New Roman" panose="02020603050405020304" pitchFamily="18" charset="0"/>
                <a:cs typeface="Times New Roman" panose="02020603050405020304" pitchFamily="18" charset="0"/>
              </a:rPr>
              <a:t>Поэтому </a:t>
            </a:r>
            <a:r>
              <a:rPr lang="en-US" sz="2400" b="1" i="1" dirty="0">
                <a:solidFill>
                  <a:prstClr val="black"/>
                </a:solidFill>
                <a:latin typeface="Times New Roman" panose="02020603050405020304" pitchFamily="18" charset="0"/>
                <a:cs typeface="Times New Roman" panose="02020603050405020304" pitchFamily="18" charset="0"/>
              </a:rPr>
              <a:t>G</a:t>
            </a:r>
            <a:r>
              <a:rPr lang="ru-RU" sz="2400" b="1" i="1" dirty="0" err="1">
                <a:solidFill>
                  <a:prstClr val="black"/>
                </a:solidFill>
                <a:latin typeface="Times New Roman" panose="02020603050405020304" pitchFamily="18" charset="0"/>
                <a:cs typeface="Times New Roman" panose="02020603050405020304" pitchFamily="18" charset="0"/>
              </a:rPr>
              <a:t>eo</a:t>
            </a:r>
            <a:r>
              <a:rPr lang="en-US" sz="2400" b="1" i="1" dirty="0">
                <a:solidFill>
                  <a:prstClr val="black"/>
                </a:solidFill>
                <a:latin typeface="Times New Roman" panose="02020603050405020304" pitchFamily="18" charset="0"/>
                <a:cs typeface="Times New Roman" panose="02020603050405020304" pitchFamily="18" charset="0"/>
              </a:rPr>
              <a:t>C</a:t>
            </a:r>
            <a:r>
              <a:rPr lang="ru-RU" sz="2400" b="1" i="1" dirty="0">
                <a:solidFill>
                  <a:prstClr val="black"/>
                </a:solidFill>
                <a:latin typeface="Times New Roman" panose="02020603050405020304" pitchFamily="18" charset="0"/>
                <a:cs typeface="Times New Roman" panose="02020603050405020304" pitchFamily="18" charset="0"/>
              </a:rPr>
              <a:t>aching </a:t>
            </a:r>
            <a:r>
              <a:rPr lang="ru-RU" sz="2400" dirty="0">
                <a:solidFill>
                  <a:prstClr val="black"/>
                </a:solidFill>
                <a:latin typeface="Times New Roman" panose="02020603050405020304" pitchFamily="18" charset="0"/>
                <a:cs typeface="Times New Roman" panose="02020603050405020304" pitchFamily="18" charset="0"/>
              </a:rPr>
              <a:t>- одновременно и очень древняя, и совсем новая игра.</a:t>
            </a:r>
          </a:p>
          <a:p>
            <a:endParaRPr lang="ru-RU" dirty="0"/>
          </a:p>
        </p:txBody>
      </p:sp>
    </p:spTree>
    <p:extLst>
      <p:ext uri="{BB962C8B-B14F-4D97-AF65-F5344CB8AC3E}">
        <p14:creationId xmlns:p14="http://schemas.microsoft.com/office/powerpoint/2010/main" val="36975360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58521" y="463672"/>
            <a:ext cx="4680520" cy="2585323"/>
          </a:xfrm>
          <a:prstGeom prst="rect">
            <a:avLst/>
          </a:prstGeom>
          <a:noFill/>
        </p:spPr>
        <p:txBody>
          <a:bodyPr wrap="square" rtlCol="0">
            <a:spAutoFit/>
          </a:bodyPr>
          <a:lstStyle/>
          <a:p>
            <a:r>
              <a:rPr lang="ru-RU" b="1" dirty="0">
                <a:latin typeface="Times New Roman" panose="02020603050405020304" pitchFamily="18" charset="0"/>
                <a:cs typeface="Times New Roman" panose="02020603050405020304" pitchFamily="18" charset="0"/>
              </a:rPr>
              <a:t>Доказательство. </a:t>
            </a:r>
            <a:r>
              <a:rPr lang="ru-RU" dirty="0">
                <a:latin typeface="Times New Roman" panose="02020603050405020304" pitchFamily="18" charset="0"/>
                <a:cs typeface="Times New Roman" panose="02020603050405020304" pitchFamily="18" charset="0"/>
              </a:rPr>
              <a:t>Для того, чтобы найти длину общей хорды AB двух окружностей, введём, как показано на рисунке следующие обозначения:</a:t>
            </a:r>
          </a:p>
          <a:p>
            <a:r>
              <a:rPr lang="ru-RU" i="1" dirty="0">
                <a:latin typeface="Times New Roman" panose="02020603050405020304" pitchFamily="18" charset="0"/>
                <a:cs typeface="Times New Roman" panose="02020603050405020304" pitchFamily="18" charset="0"/>
              </a:rPr>
              <a:t>O</a:t>
            </a:r>
            <a:r>
              <a:rPr lang="ru-RU" baseline="-25000" dirty="0">
                <a:latin typeface="Times New Roman" panose="02020603050405020304" pitchFamily="18" charset="0"/>
                <a:cs typeface="Times New Roman" panose="02020603050405020304" pitchFamily="18" charset="0"/>
              </a:rPr>
              <a:t>2</a:t>
            </a:r>
            <a:r>
              <a:rPr lang="ru-RU" i="1" dirty="0">
                <a:latin typeface="Times New Roman" panose="02020603050405020304" pitchFamily="18" charset="0"/>
                <a:cs typeface="Times New Roman" panose="02020603050405020304" pitchFamily="18" charset="0"/>
              </a:rPr>
              <a:t>C = y,     CB = x</a:t>
            </a:r>
            <a:r>
              <a:rPr lang="ru-RU" dirty="0">
                <a:latin typeface="Times New Roman" panose="02020603050405020304" pitchFamily="18" charset="0"/>
                <a:cs typeface="Times New Roman" panose="02020603050405020304" pitchFamily="18" charset="0"/>
              </a:rPr>
              <a:t> . </a:t>
            </a:r>
          </a:p>
          <a:p>
            <a:r>
              <a:rPr lang="ru-RU" dirty="0">
                <a:latin typeface="Times New Roman" panose="02020603050405020304" pitchFamily="18" charset="0"/>
                <a:cs typeface="Times New Roman" panose="02020603050405020304" pitchFamily="18" charset="0"/>
              </a:rPr>
              <a:t> Тогда, воспользовавшись теоремой Пифагора для треугольников O</a:t>
            </a:r>
            <a:r>
              <a:rPr lang="ru-RU" sz="1200" dirty="0">
                <a:latin typeface="Times New Roman" panose="02020603050405020304" pitchFamily="18" charset="0"/>
                <a:cs typeface="Times New Roman" panose="02020603050405020304" pitchFamily="18" charset="0"/>
              </a:rPr>
              <a:t>1</a:t>
            </a:r>
            <a:r>
              <a:rPr lang="ru-RU" dirty="0">
                <a:latin typeface="Times New Roman" panose="02020603050405020304" pitchFamily="18" charset="0"/>
                <a:cs typeface="Times New Roman" panose="02020603050405020304" pitchFamily="18" charset="0"/>
              </a:rPr>
              <a:t>CB и	O</a:t>
            </a:r>
            <a:r>
              <a:rPr lang="ru-RU" sz="1200" dirty="0">
                <a:latin typeface="Times New Roman" panose="02020603050405020304" pitchFamily="18" charset="0"/>
                <a:cs typeface="Times New Roman" panose="02020603050405020304" pitchFamily="18" charset="0"/>
              </a:rPr>
              <a:t>2</a:t>
            </a:r>
            <a:r>
              <a:rPr lang="ru-RU" dirty="0">
                <a:latin typeface="Times New Roman" panose="02020603050405020304" pitchFamily="18" charset="0"/>
                <a:cs typeface="Times New Roman" panose="02020603050405020304" pitchFamily="18" charset="0"/>
              </a:rPr>
              <a:t>CB, получим</a:t>
            </a:r>
          </a:p>
          <a:p>
            <a:endParaRPr lang="ru-RU" dirty="0"/>
          </a:p>
          <a:p>
            <a:endParaRPr lang="ru-RU" dirty="0"/>
          </a:p>
        </p:txBody>
      </p:sp>
      <p:pic>
        <p:nvPicPr>
          <p:cNvPr id="1026" name="Picture 2" descr="C:\Users\b.koneva\Desktop\tc2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901" y="381162"/>
            <a:ext cx="3003364" cy="302734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b.koneva\Desktop\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6493" y="3408504"/>
            <a:ext cx="8017507" cy="2468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9859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7064" y="188640"/>
            <a:ext cx="2352848" cy="1015663"/>
          </a:xfrm>
          <a:prstGeom prst="rect">
            <a:avLst/>
          </a:prstGeom>
          <a:noFill/>
        </p:spPr>
        <p:txBody>
          <a:bodyPr wrap="square" rtlCol="0">
            <a:spAutoFit/>
          </a:bodyPr>
          <a:lstStyle/>
          <a:p>
            <a:r>
              <a:rPr lang="ru-RU" sz="2400" b="1">
                <a:solidFill>
                  <a:schemeClr val="tx2"/>
                </a:solidFill>
              </a:rPr>
              <a:t>Поэтому:</a:t>
            </a:r>
            <a:endParaRPr lang="ru-RU" sz="2400" b="1" dirty="0">
              <a:solidFill>
                <a:schemeClr val="tx2"/>
              </a:solidFill>
            </a:endParaRPr>
          </a:p>
          <a:p>
            <a:endParaRPr lang="ru-RU" dirty="0"/>
          </a:p>
          <a:p>
            <a:endParaRPr lang="ru-RU" dirty="0"/>
          </a:p>
        </p:txBody>
      </p:sp>
      <p:pic>
        <p:nvPicPr>
          <p:cNvPr id="3074" name="Picture 2" descr="C:\Users\b.koneva\Desktop\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7096" y="1052736"/>
            <a:ext cx="8136904" cy="20871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223120" y="3284984"/>
            <a:ext cx="7704856" cy="646331"/>
          </a:xfrm>
          <a:prstGeom prst="rect">
            <a:avLst/>
          </a:prstGeom>
          <a:noFill/>
        </p:spPr>
        <p:txBody>
          <a:bodyPr wrap="square" rtlCol="0">
            <a:spAutoFit/>
          </a:bodyPr>
          <a:lstStyle/>
          <a:p>
            <a:r>
              <a:rPr lang="ru-RU" dirty="0">
                <a:latin typeface="Times New Roman" panose="02020603050405020304" pitchFamily="18" charset="0"/>
                <a:cs typeface="Times New Roman" panose="02020603050405020304" pitchFamily="18" charset="0"/>
              </a:rPr>
              <a:t>Таким образом, справедлива формула</a:t>
            </a:r>
            <a:r>
              <a:rPr lang="ru-RU" dirty="0"/>
              <a:t>:</a:t>
            </a:r>
          </a:p>
          <a:p>
            <a:endParaRPr lang="ru-RU" dirty="0"/>
          </a:p>
        </p:txBody>
      </p:sp>
      <p:pic>
        <p:nvPicPr>
          <p:cNvPr id="3075" name="Picture 3" descr="C:\Users\b.koneva\Desktop\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5514" y="4077072"/>
            <a:ext cx="3130425" cy="83319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717032" y="5387030"/>
            <a:ext cx="4717032" cy="646331"/>
          </a:xfrm>
          <a:prstGeom prst="rect">
            <a:avLst/>
          </a:prstGeom>
          <a:noFill/>
        </p:spPr>
        <p:txBody>
          <a:bodyPr wrap="square" rtlCol="0">
            <a:spAutoFit/>
          </a:bodyPr>
          <a:lstStyle/>
          <a:p>
            <a:pPr algn="ctr"/>
            <a:r>
              <a:rPr lang="ru-RU" dirty="0">
                <a:latin typeface="Times New Roman" panose="02020603050405020304" pitchFamily="18" charset="0"/>
                <a:cs typeface="Times New Roman" panose="02020603050405020304" pitchFamily="18" charset="0"/>
              </a:rPr>
              <a:t>что и требовалось доказать.</a:t>
            </a:r>
          </a:p>
          <a:p>
            <a:pPr algn="ctr"/>
            <a:endParaRPr lang="ru-RU" dirty="0"/>
          </a:p>
        </p:txBody>
      </p:sp>
    </p:spTree>
    <p:extLst>
      <p:ext uri="{BB962C8B-B14F-4D97-AF65-F5344CB8AC3E}">
        <p14:creationId xmlns:p14="http://schemas.microsoft.com/office/powerpoint/2010/main" val="33738279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325" y="2855913"/>
            <a:ext cx="7499350"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43608" y="-243408"/>
            <a:ext cx="8352928" cy="1508105"/>
          </a:xfrm>
          <a:prstGeom prst="rect">
            <a:avLst/>
          </a:prstGeom>
          <a:noFill/>
        </p:spPr>
        <p:txBody>
          <a:bodyPr wrap="square" rtlCol="0">
            <a:spAutoFit/>
          </a:bodyPr>
          <a:lstStyle/>
          <a:p>
            <a:endParaRPr lang="ru-RU" sz="2400" dirty="0"/>
          </a:p>
          <a:p>
            <a:r>
              <a:rPr lang="ru-RU" sz="2400" b="1" dirty="0">
                <a:solidFill>
                  <a:schemeClr val="tx2"/>
                </a:solidFill>
                <a:latin typeface="Times New Roman" panose="02020603050405020304" pitchFamily="18" charset="0"/>
                <a:cs typeface="Times New Roman" panose="02020603050405020304" pitchFamily="18" charset="0"/>
              </a:rPr>
              <a:t>Решение 3 задачи: </a:t>
            </a:r>
            <a:r>
              <a:rPr lang="ru-RU" sz="2400" i="1" dirty="0">
                <a:latin typeface="Times New Roman" panose="02020603050405020304" pitchFamily="18" charset="0"/>
                <a:cs typeface="Times New Roman" panose="02020603050405020304" pitchFamily="18" charset="0"/>
              </a:rPr>
              <a:t>Создать в программе </a:t>
            </a:r>
            <a:r>
              <a:rPr lang="ru-RU" sz="2400" i="1" dirty="0" err="1">
                <a:latin typeface="Times New Roman" panose="02020603050405020304" pitchFamily="18" charset="0"/>
                <a:cs typeface="Times New Roman" panose="02020603050405020304" pitchFamily="18" charset="0"/>
              </a:rPr>
              <a:t>GeoGebra</a:t>
            </a:r>
            <a:r>
              <a:rPr lang="ru-RU" sz="2400" i="1" dirty="0">
                <a:latin typeface="Times New Roman" panose="02020603050405020304" pitchFamily="18" charset="0"/>
                <a:cs typeface="Times New Roman" panose="02020603050405020304" pitchFamily="18" charset="0"/>
              </a:rPr>
              <a:t> компьютерную игру </a:t>
            </a:r>
            <a:r>
              <a:rPr lang="ru-RU" sz="2400" i="1" dirty="0" err="1">
                <a:latin typeface="Times New Roman" panose="02020603050405020304" pitchFamily="18" charset="0"/>
                <a:cs typeface="Times New Roman" panose="02020603050405020304" pitchFamily="18" charset="0"/>
              </a:rPr>
              <a:t>GeoCaching</a:t>
            </a:r>
            <a:r>
              <a:rPr lang="ru-RU" sz="2400" i="1" dirty="0">
                <a:latin typeface="Times New Roman" panose="02020603050405020304" pitchFamily="18" charset="0"/>
                <a:cs typeface="Times New Roman" panose="02020603050405020304" pitchFamily="18" charset="0"/>
              </a:rPr>
              <a:t>.</a:t>
            </a:r>
          </a:p>
          <a:p>
            <a:r>
              <a:rPr lang="ru-RU" sz="2000" dirty="0">
                <a:latin typeface="Times New Roman" panose="02020603050405020304" pitchFamily="18" charset="0"/>
                <a:cs typeface="Times New Roman" panose="02020603050405020304" pitchFamily="18" charset="0"/>
              </a:rPr>
              <a:t>.</a:t>
            </a:r>
          </a:p>
        </p:txBody>
      </p:sp>
      <p:sp>
        <p:nvSpPr>
          <p:cNvPr id="2" name="Прямоугольник 1"/>
          <p:cNvSpPr/>
          <p:nvPr/>
        </p:nvSpPr>
        <p:spPr>
          <a:xfrm>
            <a:off x="1043608" y="980728"/>
            <a:ext cx="7560830" cy="1200329"/>
          </a:xfrm>
          <a:prstGeom prst="rect">
            <a:avLst/>
          </a:prstGeom>
        </p:spPr>
        <p:txBody>
          <a:bodyPr wrap="square">
            <a:spAutoFit/>
          </a:bodyPr>
          <a:lstStyle/>
          <a:p>
            <a:r>
              <a:rPr lang="ru-RU" dirty="0"/>
              <a:t>Программа </a:t>
            </a:r>
            <a:r>
              <a:rPr lang="ru-RU" dirty="0" err="1"/>
              <a:t>GeoGebra</a:t>
            </a:r>
            <a:r>
              <a:rPr lang="ru-RU" dirty="0"/>
              <a:t> позволяет импортировать в неё рисунки, создавать текст в графическом окне, перемещать точки, задавать точный радиус окружности с помощью инструмента «Ползунок», поэтому инструменты этого программного продукта позволяют создать игру на её базе.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2181057"/>
            <a:ext cx="7902349" cy="341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1129023" y="5552847"/>
            <a:ext cx="7848872" cy="923330"/>
          </a:xfrm>
          <a:prstGeom prst="rect">
            <a:avLst/>
          </a:prstGeom>
        </p:spPr>
        <p:txBody>
          <a:bodyPr wrap="square">
            <a:spAutoFit/>
          </a:bodyPr>
          <a:lstStyle/>
          <a:p>
            <a:r>
              <a:rPr lang="ru-RU" dirty="0"/>
              <a:t>Заданы: t - время движения сигнала от навигатора до спутника, 𝑣</a:t>
            </a:r>
            <a:r>
              <a:rPr lang="ru-RU" i="1" dirty="0"/>
              <a:t>свет</a:t>
            </a:r>
            <a:r>
              <a:rPr lang="ru-RU" dirty="0"/>
              <a:t> - скорость света, h - </a:t>
            </a:r>
            <a:r>
              <a:rPr lang="ru-RU" dirty="0" smtClean="0"/>
              <a:t>геостационарная высота </a:t>
            </a:r>
            <a:r>
              <a:rPr lang="ru-RU" dirty="0"/>
              <a:t>и координаты центров действия спутников. Найти радиус действия спутника.</a:t>
            </a:r>
          </a:p>
        </p:txBody>
      </p:sp>
    </p:spTree>
    <p:extLst>
      <p:ext uri="{BB962C8B-B14F-4D97-AF65-F5344CB8AC3E}">
        <p14:creationId xmlns:p14="http://schemas.microsoft.com/office/powerpoint/2010/main" val="10865893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325" y="2855913"/>
            <a:ext cx="7499350"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43608" y="-243408"/>
            <a:ext cx="8100392" cy="2985433"/>
          </a:xfrm>
          <a:prstGeom prst="rect">
            <a:avLst/>
          </a:prstGeom>
          <a:noFill/>
        </p:spPr>
        <p:txBody>
          <a:bodyPr wrap="square" rtlCol="0">
            <a:spAutoFit/>
          </a:bodyPr>
          <a:lstStyle/>
          <a:p>
            <a:endParaRPr lang="ru-RU" sz="2400" dirty="0"/>
          </a:p>
          <a:p>
            <a:r>
              <a:rPr lang="ru-RU" sz="2400" b="1" dirty="0">
                <a:solidFill>
                  <a:schemeClr val="tx2"/>
                </a:solidFill>
                <a:latin typeface="Times New Roman" panose="02020603050405020304" pitchFamily="18" charset="0"/>
                <a:cs typeface="Times New Roman" panose="02020603050405020304" pitchFamily="18" charset="0"/>
              </a:rPr>
              <a:t>Решение 3 задачи: </a:t>
            </a:r>
          </a:p>
          <a:p>
            <a:r>
              <a:rPr lang="ru-RU" sz="2000" b="1" dirty="0"/>
              <a:t>Сначала создадим игру, когда достаточно только двух спутников.</a:t>
            </a:r>
          </a:p>
          <a:p>
            <a:r>
              <a:rPr lang="ru-RU" sz="2000" dirty="0">
                <a:latin typeface="Times New Roman" panose="02020603050405020304" pitchFamily="18" charset="0"/>
                <a:cs typeface="Times New Roman" panose="02020603050405020304" pitchFamily="18" charset="0"/>
              </a:rPr>
              <a:t>Первым делом была найдена и импортирована в программу </a:t>
            </a:r>
            <a:r>
              <a:rPr lang="en-US" sz="2000" dirty="0" err="1">
                <a:latin typeface="Times New Roman" panose="02020603050405020304" pitchFamily="18" charset="0"/>
                <a:cs typeface="Times New Roman" panose="02020603050405020304" pitchFamily="18" charset="0"/>
              </a:rPr>
              <a:t>GeoGebra</a:t>
            </a:r>
            <a:r>
              <a:rPr lang="ru-RU" sz="2000" dirty="0">
                <a:latin typeface="Times New Roman" panose="02020603050405020304" pitchFamily="18" charset="0"/>
                <a:cs typeface="Times New Roman" panose="02020603050405020304" pitchFamily="18" charset="0"/>
              </a:rPr>
              <a:t> картинка с физической картой России, </a:t>
            </a:r>
            <a:r>
              <a:rPr lang="ru-RU" sz="2000" dirty="0" smtClean="0">
                <a:latin typeface="Times New Roman" panose="02020603050405020304" pitchFamily="18" charset="0"/>
                <a:cs typeface="Times New Roman" panose="02020603050405020304" pitchFamily="18" charset="0"/>
              </a:rPr>
              <a:t>важно, </a:t>
            </a:r>
            <a:r>
              <a:rPr lang="ru-RU" sz="2000" dirty="0">
                <a:latin typeface="Times New Roman" panose="02020603050405020304" pitchFamily="18" charset="0"/>
                <a:cs typeface="Times New Roman" panose="02020603050405020304" pitchFamily="18" charset="0"/>
              </a:rPr>
              <a:t>чтобы на ней </a:t>
            </a:r>
            <a:endParaRPr lang="ru-RU" sz="2000" dirty="0" smtClean="0">
              <a:latin typeface="Times New Roman" panose="02020603050405020304" pitchFamily="18" charset="0"/>
              <a:cs typeface="Times New Roman" panose="02020603050405020304" pitchFamily="18" charset="0"/>
            </a:endParaRPr>
          </a:p>
          <a:p>
            <a:r>
              <a:rPr lang="ru-RU" sz="2000" dirty="0" smtClean="0">
                <a:latin typeface="Times New Roman" panose="02020603050405020304" pitchFamily="18" charset="0"/>
                <a:cs typeface="Times New Roman" panose="02020603050405020304" pitchFamily="18" charset="0"/>
              </a:rPr>
              <a:t>были </a:t>
            </a:r>
            <a:r>
              <a:rPr lang="ru-RU" sz="2000" dirty="0">
                <a:latin typeface="Times New Roman" panose="02020603050405020304" pitchFamily="18" charset="0"/>
                <a:cs typeface="Times New Roman" panose="02020603050405020304" pitchFamily="18" charset="0"/>
              </a:rPr>
              <a:t>хорошо видны параллели и меридианы. </a:t>
            </a:r>
          </a:p>
          <a:p>
            <a:r>
              <a:rPr lang="ru-RU" sz="2000" dirty="0">
                <a:latin typeface="Times New Roman" panose="02020603050405020304" pitchFamily="18" charset="0"/>
                <a:cs typeface="Times New Roman" panose="02020603050405020304" pitchFamily="18" charset="0"/>
              </a:rPr>
              <a:t>Произвольно поставлены точки пересечения параллелей и </a:t>
            </a:r>
            <a:r>
              <a:rPr lang="ru-RU" sz="2000" dirty="0" smtClean="0">
                <a:latin typeface="Times New Roman" panose="02020603050405020304" pitchFamily="18" charset="0"/>
                <a:cs typeface="Times New Roman" panose="02020603050405020304" pitchFamily="18" charset="0"/>
              </a:rPr>
              <a:t>меридианов, </a:t>
            </a:r>
            <a:r>
              <a:rPr lang="ru-RU" sz="2000" dirty="0">
                <a:latin typeface="Times New Roman" panose="02020603050405020304" pitchFamily="18" charset="0"/>
                <a:cs typeface="Times New Roman" panose="02020603050405020304" pitchFamily="18" charset="0"/>
              </a:rPr>
              <a:t>они являются центрами окружностей  А</a:t>
            </a:r>
            <a:r>
              <a:rPr lang="ru-RU" sz="1000" dirty="0">
                <a:latin typeface="Times New Roman" panose="02020603050405020304" pitchFamily="18" charset="0"/>
                <a:cs typeface="Times New Roman" panose="02020603050405020304" pitchFamily="18" charset="0"/>
              </a:rPr>
              <a:t>0</a:t>
            </a:r>
            <a:r>
              <a:rPr lang="ru-RU" sz="2000" dirty="0">
                <a:latin typeface="Times New Roman" panose="02020603050405020304" pitchFamily="18" charset="0"/>
                <a:cs typeface="Times New Roman" panose="02020603050405020304" pitchFamily="18" charset="0"/>
              </a:rPr>
              <a:t> и В</a:t>
            </a:r>
            <a:r>
              <a:rPr lang="ru-RU" sz="1000" dirty="0">
                <a:latin typeface="Times New Roman" panose="02020603050405020304" pitchFamily="18" charset="0"/>
                <a:cs typeface="Times New Roman" panose="02020603050405020304" pitchFamily="18" charset="0"/>
              </a:rPr>
              <a:t>0</a:t>
            </a:r>
            <a:r>
              <a:rPr lang="ru-RU" sz="2000" dirty="0">
                <a:latin typeface="Times New Roman" panose="02020603050405020304" pitchFamily="18" charset="0"/>
                <a:cs typeface="Times New Roman" panose="02020603050405020304" pitchFamily="18" charset="0"/>
              </a:rPr>
              <a:t>, в данном случае их географические координаты (</a:t>
            </a:r>
            <a:r>
              <a:rPr lang="en-US" sz="2000" dirty="0">
                <a:latin typeface="Times New Roman" panose="02020603050405020304" pitchFamily="18" charset="0"/>
                <a:cs typeface="Times New Roman" panose="02020603050405020304" pitchFamily="18" charset="0"/>
              </a:rPr>
              <a:t>N70°</a:t>
            </a:r>
            <a:r>
              <a:rPr lang="ru-RU"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W</a:t>
            </a:r>
            <a:r>
              <a:rPr lang="ru-RU" sz="2000" dirty="0">
                <a:latin typeface="Times New Roman" panose="02020603050405020304" pitchFamily="18" charset="0"/>
                <a:cs typeface="Times New Roman" panose="02020603050405020304" pitchFamily="18" charset="0"/>
              </a:rPr>
              <a:t>40°); (</a:t>
            </a:r>
            <a:r>
              <a:rPr lang="en-US" sz="2000" dirty="0">
                <a:latin typeface="Times New Roman" panose="02020603050405020304" pitchFamily="18" charset="0"/>
                <a:cs typeface="Times New Roman" panose="02020603050405020304" pitchFamily="18" charset="0"/>
              </a:rPr>
              <a:t>N</a:t>
            </a:r>
            <a:r>
              <a:rPr lang="ru-RU" sz="2000" dirty="0">
                <a:latin typeface="Times New Roman" panose="02020603050405020304" pitchFamily="18" charset="0"/>
                <a:cs typeface="Times New Roman" panose="02020603050405020304" pitchFamily="18" charset="0"/>
              </a:rPr>
              <a:t>60</a:t>
            </a:r>
            <a:r>
              <a:rPr lang="en-US" sz="2000" dirty="0">
                <a:latin typeface="Times New Roman" panose="02020603050405020304" pitchFamily="18" charset="0"/>
                <a:cs typeface="Times New Roman" panose="02020603050405020304" pitchFamily="18" charset="0"/>
              </a:rPr>
              <a:t>°</a:t>
            </a:r>
            <a:r>
              <a:rPr lang="ru-RU"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W</a:t>
            </a:r>
            <a:r>
              <a:rPr lang="ru-RU" sz="2000" dirty="0">
                <a:latin typeface="Times New Roman" panose="02020603050405020304" pitchFamily="18" charset="0"/>
                <a:cs typeface="Times New Roman" panose="02020603050405020304" pitchFamily="18" charset="0"/>
              </a:rPr>
              <a:t>60°) соответственно.</a:t>
            </a:r>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527" t="17943" r="28380" b="19362"/>
          <a:stretch/>
        </p:blipFill>
        <p:spPr bwMode="auto">
          <a:xfrm>
            <a:off x="2123728" y="2996952"/>
            <a:ext cx="5617539" cy="335243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4" name="Прямая со стрелкой 3"/>
          <p:cNvCxnSpPr/>
          <p:nvPr/>
        </p:nvCxnSpPr>
        <p:spPr>
          <a:xfrm>
            <a:off x="2915816" y="4221088"/>
            <a:ext cx="864096" cy="573088"/>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3301877"/>
            <a:ext cx="1059439" cy="700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53408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51112" y="404664"/>
            <a:ext cx="7992888" cy="3970318"/>
          </a:xfrm>
          <a:prstGeom prst="rect">
            <a:avLst/>
          </a:prstGeom>
          <a:noFill/>
        </p:spPr>
        <p:txBody>
          <a:bodyPr wrap="square" rtlCol="0">
            <a:spAutoFit/>
          </a:bodyPr>
          <a:lstStyle/>
          <a:p>
            <a:r>
              <a:rPr lang="ru-RU" dirty="0">
                <a:latin typeface="Times New Roman" panose="02020603050405020304" pitchFamily="18" charset="0"/>
                <a:cs typeface="Times New Roman" panose="02020603050405020304" pitchFamily="18" charset="0"/>
              </a:rPr>
              <a:t>С помощью ползунков были заданы радиусы для построения окружностей с центрами в произвольных точках А и В с данными радиусами.</a:t>
            </a:r>
          </a:p>
          <a:p>
            <a:r>
              <a:rPr lang="ru-RU" dirty="0">
                <a:latin typeface="Times New Roman" panose="02020603050405020304" pitchFamily="18" charset="0"/>
                <a:cs typeface="Times New Roman" panose="02020603050405020304" pitchFamily="18" charset="0"/>
              </a:rPr>
              <a:t>Центры этих окружностей необходимо будет по условию задачи поставить в указанные географические координаты. </a:t>
            </a:r>
          </a:p>
          <a:p>
            <a:endParaRPr lang="ru-RU" dirty="0"/>
          </a:p>
          <a:p>
            <a:endParaRPr lang="ru-RU" dirty="0"/>
          </a:p>
          <a:p>
            <a:endParaRPr lang="ru-RU" dirty="0"/>
          </a:p>
          <a:p>
            <a:endParaRPr lang="ru-RU" dirty="0"/>
          </a:p>
          <a:p>
            <a:endParaRPr lang="ru-RU" dirty="0"/>
          </a:p>
          <a:p>
            <a:endParaRPr lang="ru-RU" dirty="0"/>
          </a:p>
          <a:p>
            <a:endParaRPr lang="ru-RU" dirty="0"/>
          </a:p>
          <a:p>
            <a:endParaRPr lang="ru-RU" dirty="0"/>
          </a:p>
          <a:p>
            <a:endParaRPr lang="ru-RU" dirty="0"/>
          </a:p>
          <a:p>
            <a:endParaRPr lang="ru-RU"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628800"/>
            <a:ext cx="7177792" cy="4678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80044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927" t="26115" r="19044" b="25098"/>
          <a:stretch/>
        </p:blipFill>
        <p:spPr bwMode="auto">
          <a:xfrm>
            <a:off x="2627784" y="1772816"/>
            <a:ext cx="4752528" cy="4492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74533" y="232729"/>
            <a:ext cx="8091061" cy="1477328"/>
          </a:xfrm>
          <a:prstGeom prst="rect">
            <a:avLst/>
          </a:prstGeom>
          <a:noFill/>
        </p:spPr>
        <p:txBody>
          <a:bodyPr wrap="none" rtlCol="0">
            <a:spAutoFit/>
          </a:bodyPr>
          <a:lstStyle/>
          <a:p>
            <a:r>
              <a:rPr lang="ru-RU" dirty="0">
                <a:latin typeface="Times New Roman" panose="02020603050405020304" pitchFamily="18" charset="0"/>
                <a:cs typeface="Times New Roman" panose="02020603050405020304" pitchFamily="18" charset="0"/>
              </a:rPr>
              <a:t>В свойствах точки А</a:t>
            </a:r>
            <a:r>
              <a:rPr lang="ru-RU" sz="1200" dirty="0">
                <a:latin typeface="Times New Roman" panose="02020603050405020304" pitchFamily="18" charset="0"/>
                <a:cs typeface="Times New Roman" panose="02020603050405020304" pitchFamily="18" charset="0"/>
              </a:rPr>
              <a:t>0</a:t>
            </a:r>
            <a:r>
              <a:rPr lang="ru-RU" dirty="0">
                <a:latin typeface="Times New Roman" panose="02020603050405020304" pitchFamily="18" charset="0"/>
                <a:cs typeface="Times New Roman" panose="02020603050405020304" pitchFamily="18" charset="0"/>
              </a:rPr>
              <a:t> вводим условие отображения этой точки (с запасом в 0,1), </a:t>
            </a:r>
          </a:p>
          <a:p>
            <a:r>
              <a:rPr lang="ru-RU" dirty="0">
                <a:latin typeface="Times New Roman" panose="02020603050405020304" pitchFamily="18" charset="0"/>
                <a:cs typeface="Times New Roman" panose="02020603050405020304" pitchFamily="18" charset="0"/>
              </a:rPr>
              <a:t>то </a:t>
            </a:r>
            <a:r>
              <a:rPr lang="ru-RU" dirty="0" smtClean="0">
                <a:latin typeface="Times New Roman" panose="02020603050405020304" pitchFamily="18" charset="0"/>
                <a:cs typeface="Times New Roman" panose="02020603050405020304" pitchFamily="18" charset="0"/>
              </a:rPr>
              <a:t>есть, </a:t>
            </a:r>
            <a:r>
              <a:rPr lang="ru-RU" dirty="0">
                <a:latin typeface="Times New Roman" panose="02020603050405020304" pitchFamily="18" charset="0"/>
                <a:cs typeface="Times New Roman" panose="02020603050405020304" pitchFamily="18" charset="0"/>
              </a:rPr>
              <a:t>если навести центр круга А в эту точку, точка А</a:t>
            </a:r>
            <a:r>
              <a:rPr lang="ru-RU" sz="1200" dirty="0">
                <a:latin typeface="Times New Roman" panose="02020603050405020304" pitchFamily="18" charset="0"/>
                <a:cs typeface="Times New Roman" panose="02020603050405020304" pitchFamily="18" charset="0"/>
              </a:rPr>
              <a:t>0</a:t>
            </a:r>
            <a:r>
              <a:rPr lang="ru-RU" dirty="0">
                <a:latin typeface="Times New Roman" panose="02020603050405020304" pitchFamily="18" charset="0"/>
                <a:cs typeface="Times New Roman" panose="02020603050405020304" pitchFamily="18" charset="0"/>
              </a:rPr>
              <a:t> появится и покажет, </a:t>
            </a:r>
          </a:p>
          <a:p>
            <a:r>
              <a:rPr lang="ru-RU" dirty="0">
                <a:latin typeface="Times New Roman" panose="02020603050405020304" pitchFamily="18" charset="0"/>
                <a:cs typeface="Times New Roman" panose="02020603050405020304" pitchFamily="18" charset="0"/>
              </a:rPr>
              <a:t>что центр круга  правильно установлен в соответствии с указанными </a:t>
            </a:r>
          </a:p>
          <a:p>
            <a:r>
              <a:rPr lang="ru-RU" dirty="0">
                <a:latin typeface="Times New Roman" panose="02020603050405020304" pitchFamily="18" charset="0"/>
                <a:cs typeface="Times New Roman" panose="02020603050405020304" pitchFamily="18" charset="0"/>
              </a:rPr>
              <a:t>географическими координатами. </a:t>
            </a:r>
          </a:p>
          <a:p>
            <a:r>
              <a:rPr lang="ru-RU" dirty="0">
                <a:latin typeface="Times New Roman" panose="02020603050405020304" pitchFamily="18" charset="0"/>
                <a:cs typeface="Times New Roman" panose="02020603050405020304" pitchFamily="18" charset="0"/>
              </a:rPr>
              <a:t>Аналогично выполняется действие с точкой В</a:t>
            </a:r>
            <a:r>
              <a:rPr lang="ru-RU" sz="1200" dirty="0">
                <a:latin typeface="Times New Roman" panose="02020603050405020304" pitchFamily="18" charset="0"/>
                <a:cs typeface="Times New Roman" panose="02020603050405020304" pitchFamily="18" charset="0"/>
              </a:rPr>
              <a:t>0</a:t>
            </a:r>
            <a:r>
              <a:rPr lang="ru-RU"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727926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23628" y="187954"/>
            <a:ext cx="7488832" cy="1200329"/>
          </a:xfrm>
          <a:prstGeom prst="rect">
            <a:avLst/>
          </a:prstGeom>
          <a:noFill/>
        </p:spPr>
        <p:txBody>
          <a:bodyPr wrap="square" rtlCol="0">
            <a:spAutoFit/>
          </a:bodyPr>
          <a:lstStyle/>
          <a:p>
            <a:r>
              <a:rPr lang="ru-RU" dirty="0">
                <a:latin typeface="Times New Roman" panose="02020603050405020304" pitchFamily="18" charset="0"/>
                <a:cs typeface="Times New Roman" panose="02020603050405020304" pitchFamily="18" charset="0"/>
              </a:rPr>
              <a:t>Наводим центры этих окружностей на взятые нами точки пересечения параллелей и </a:t>
            </a:r>
            <a:r>
              <a:rPr lang="ru-RU" dirty="0" smtClean="0">
                <a:latin typeface="Times New Roman" panose="02020603050405020304" pitchFamily="18" charset="0"/>
                <a:cs typeface="Times New Roman" panose="02020603050405020304" pitchFamily="18" charset="0"/>
              </a:rPr>
              <a:t>меридианов </a:t>
            </a:r>
            <a:r>
              <a:rPr lang="ru-RU" dirty="0">
                <a:latin typeface="Times New Roman" panose="02020603050405020304" pitchFamily="18" charset="0"/>
                <a:cs typeface="Times New Roman" panose="02020603050405020304" pitchFamily="18" charset="0"/>
              </a:rPr>
              <a:t>А</a:t>
            </a:r>
            <a:r>
              <a:rPr lang="ru-RU" sz="1200" dirty="0">
                <a:latin typeface="Times New Roman" panose="02020603050405020304" pitchFamily="18" charset="0"/>
                <a:cs typeface="Times New Roman" panose="02020603050405020304" pitchFamily="18" charset="0"/>
              </a:rPr>
              <a:t>0</a:t>
            </a:r>
            <a:r>
              <a:rPr lang="ru-RU" dirty="0">
                <a:latin typeface="Times New Roman" panose="02020603050405020304" pitchFamily="18" charset="0"/>
                <a:cs typeface="Times New Roman" panose="02020603050405020304" pitchFamily="18" charset="0"/>
              </a:rPr>
              <a:t> и В</a:t>
            </a:r>
            <a:r>
              <a:rPr lang="ru-RU" sz="1200" dirty="0">
                <a:latin typeface="Times New Roman" panose="02020603050405020304" pitchFamily="18" charset="0"/>
                <a:cs typeface="Times New Roman" panose="02020603050405020304" pitchFamily="18" charset="0"/>
              </a:rPr>
              <a:t>0 </a:t>
            </a:r>
            <a:r>
              <a:rPr lang="ru-RU" dirty="0">
                <a:latin typeface="Times New Roman" panose="02020603050405020304" pitchFamily="18" charset="0"/>
                <a:cs typeface="Times New Roman" panose="02020603050405020304" pitchFamily="18" charset="0"/>
              </a:rPr>
              <a:t>соответственно. Получаем следующий рисунок. С помощью ползунков изменяем радиусы так, чтобы окружности имели внешнее касание. </a:t>
            </a: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490" t="15146" r="38825" b="14119"/>
          <a:stretch/>
        </p:blipFill>
        <p:spPr bwMode="auto">
          <a:xfrm>
            <a:off x="1223628" y="1484784"/>
            <a:ext cx="7434494" cy="50405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511673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707" t="20396" r="33712" b="14251"/>
          <a:stretch/>
        </p:blipFill>
        <p:spPr bwMode="auto">
          <a:xfrm>
            <a:off x="17002664" y="8859328"/>
            <a:ext cx="4408098" cy="286397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Прямоугольник 1"/>
          <p:cNvSpPr/>
          <p:nvPr/>
        </p:nvSpPr>
        <p:spPr>
          <a:xfrm>
            <a:off x="2195736" y="692696"/>
            <a:ext cx="5904656" cy="707886"/>
          </a:xfrm>
          <a:prstGeom prst="rect">
            <a:avLst/>
          </a:prstGeom>
        </p:spPr>
        <p:txBody>
          <a:bodyPr wrap="square">
            <a:spAutoFit/>
          </a:bodyPr>
          <a:lstStyle/>
          <a:p>
            <a:r>
              <a:rPr lang="ru-RU" sz="2000" dirty="0"/>
              <a:t>Теперь определим координаты точки пересечения окружностей, которые указаны в панели объектов.</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29" t="33065" r="64486" b="12785"/>
          <a:stretch/>
        </p:blipFill>
        <p:spPr bwMode="auto">
          <a:xfrm>
            <a:off x="2518395" y="1556792"/>
            <a:ext cx="4752528" cy="422220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4804268"/>
            <a:ext cx="1474787" cy="9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20934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707" t="20396" r="33712" b="14251"/>
          <a:stretch/>
        </p:blipFill>
        <p:spPr bwMode="auto">
          <a:xfrm>
            <a:off x="17002664" y="8859328"/>
            <a:ext cx="4408098" cy="286397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Прямоугольник 1"/>
          <p:cNvSpPr/>
          <p:nvPr/>
        </p:nvSpPr>
        <p:spPr>
          <a:xfrm>
            <a:off x="1908872" y="404664"/>
            <a:ext cx="6840760" cy="984885"/>
          </a:xfrm>
          <a:prstGeom prst="rect">
            <a:avLst/>
          </a:prstGeom>
        </p:spPr>
        <p:txBody>
          <a:bodyPr wrap="square">
            <a:spAutoFit/>
          </a:bodyPr>
          <a:lstStyle/>
          <a:p>
            <a:r>
              <a:rPr lang="ru-RU" sz="2000" dirty="0">
                <a:latin typeface="Times New Roman" panose="02020603050405020304" pitchFamily="18" charset="0"/>
                <a:cs typeface="Times New Roman" panose="02020603050405020304" pitchFamily="18" charset="0"/>
              </a:rPr>
              <a:t>В свойствах точки С вводим условие отображения этой точки с запасом на 0,1 для каждой координаты.</a:t>
            </a:r>
          </a:p>
          <a:p>
            <a:r>
              <a:rPr lang="ru-RU" dirty="0"/>
              <a:t> </a:t>
            </a: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097" t="31622" r="24711" b="21974"/>
          <a:stretch/>
        </p:blipFill>
        <p:spPr bwMode="auto">
          <a:xfrm>
            <a:off x="3206185" y="1700808"/>
            <a:ext cx="4246133" cy="393147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8872" y="1772816"/>
            <a:ext cx="1474787" cy="9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03122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707" t="20396" r="33712" b="14251"/>
          <a:stretch/>
        </p:blipFill>
        <p:spPr bwMode="auto">
          <a:xfrm>
            <a:off x="17002664" y="8859328"/>
            <a:ext cx="4408098" cy="286397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Прямоугольник 1"/>
          <p:cNvSpPr/>
          <p:nvPr/>
        </p:nvSpPr>
        <p:spPr>
          <a:xfrm>
            <a:off x="1475656" y="548680"/>
            <a:ext cx="7217164" cy="923330"/>
          </a:xfrm>
          <a:prstGeom prst="rect">
            <a:avLst/>
          </a:prstGeom>
        </p:spPr>
        <p:txBody>
          <a:bodyPr wrap="square">
            <a:spAutoFit/>
          </a:bodyPr>
          <a:lstStyle/>
          <a:p>
            <a:r>
              <a:rPr lang="ru-RU" dirty="0">
                <a:latin typeface="Times New Roman" panose="02020603050405020304" pitchFamily="18" charset="0"/>
                <a:cs typeface="Times New Roman" panose="02020603050405020304" pitchFamily="18" charset="0"/>
              </a:rPr>
              <a:t>Импортируем картинку с кладом и  в свойствах картинки задаем те же условия отображения, что и у точки пересечения окружностей.</a:t>
            </a:r>
          </a:p>
          <a:p>
            <a:r>
              <a:rPr lang="ru-RU" dirty="0"/>
              <a:t> </a:t>
            </a: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097" t="31622" r="24711" b="21974"/>
          <a:stretch/>
        </p:blipFill>
        <p:spPr bwMode="auto">
          <a:xfrm>
            <a:off x="3131840" y="2060848"/>
            <a:ext cx="4246133" cy="393147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6391" y="2089561"/>
            <a:ext cx="1474787" cy="9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5816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4294967295"/>
          </p:nvPr>
        </p:nvSpPr>
        <p:spPr>
          <a:xfrm>
            <a:off x="539552" y="1484784"/>
            <a:ext cx="6716216" cy="3474720"/>
          </a:xfrm>
          <a:prstGeom prst="rect">
            <a:avLst/>
          </a:prstGeom>
        </p:spPr>
        <p:txBody>
          <a:bodyPr>
            <a:normAutofit/>
          </a:bodyPr>
          <a:lstStyle/>
          <a:p>
            <a:pPr marL="45720" indent="0" algn="ctr">
              <a:buNone/>
            </a:pPr>
            <a:r>
              <a:rPr lang="ru-RU" sz="2800" b="1" dirty="0">
                <a:solidFill>
                  <a:schemeClr val="tx2"/>
                </a:solidFill>
              </a:rPr>
              <a:t> </a:t>
            </a:r>
            <a:r>
              <a:rPr lang="en-US" sz="2800" b="1" dirty="0">
                <a:solidFill>
                  <a:schemeClr val="tx2"/>
                </a:solidFill>
                <a:latin typeface="Times New Roman" panose="02020603050405020304" pitchFamily="18" charset="0"/>
                <a:cs typeface="Times New Roman" panose="02020603050405020304" pitchFamily="18" charset="0"/>
              </a:rPr>
              <a:t>G</a:t>
            </a:r>
            <a:r>
              <a:rPr lang="ru-RU" sz="2800" b="1" dirty="0">
                <a:solidFill>
                  <a:schemeClr val="tx2"/>
                </a:solidFill>
                <a:latin typeface="Times New Roman" panose="02020603050405020304" pitchFamily="18" charset="0"/>
                <a:cs typeface="Times New Roman" panose="02020603050405020304" pitchFamily="18" charset="0"/>
              </a:rPr>
              <a:t>eocaching – это старая игра </a:t>
            </a:r>
          </a:p>
          <a:p>
            <a:pPr marL="45720" indent="0" algn="ctr">
              <a:buNone/>
            </a:pPr>
            <a:r>
              <a:rPr lang="ru-RU" sz="2800" b="1" dirty="0">
                <a:solidFill>
                  <a:schemeClr val="tx2"/>
                </a:solidFill>
                <a:latin typeface="Times New Roman" panose="02020603050405020304" pitchFamily="18" charset="0"/>
                <a:cs typeface="Times New Roman" panose="02020603050405020304" pitchFamily="18" charset="0"/>
              </a:rPr>
              <a:t>«Найди клад» с использованием </a:t>
            </a:r>
          </a:p>
          <a:p>
            <a:pPr marL="45720" indent="0" algn="ctr">
              <a:buNone/>
            </a:pPr>
            <a:r>
              <a:rPr lang="ru-RU" sz="2800" b="1" dirty="0">
                <a:solidFill>
                  <a:schemeClr val="tx2"/>
                </a:solidFill>
                <a:latin typeface="Times New Roman" panose="02020603050405020304" pitchFamily="18" charset="0"/>
                <a:cs typeface="Times New Roman" panose="02020603050405020304" pitchFamily="18" charset="0"/>
              </a:rPr>
              <a:t>нового оборудования –</a:t>
            </a:r>
            <a:r>
              <a:rPr lang="en-US" sz="2800" b="1" dirty="0">
                <a:solidFill>
                  <a:schemeClr val="tx2"/>
                </a:solidFill>
                <a:latin typeface="Times New Roman" panose="02020603050405020304" pitchFamily="18" charset="0"/>
                <a:cs typeface="Times New Roman" panose="02020603050405020304" pitchFamily="18" charset="0"/>
              </a:rPr>
              <a:t> </a:t>
            </a:r>
            <a:endParaRPr lang="ru-RU" sz="2800" b="1" dirty="0">
              <a:solidFill>
                <a:schemeClr val="tx2"/>
              </a:solidFill>
              <a:latin typeface="Times New Roman" panose="02020603050405020304" pitchFamily="18" charset="0"/>
              <a:cs typeface="Times New Roman" panose="02020603050405020304" pitchFamily="18" charset="0"/>
            </a:endParaRPr>
          </a:p>
          <a:p>
            <a:pPr marL="45720" indent="0" algn="ctr">
              <a:buNone/>
            </a:pPr>
            <a:r>
              <a:rPr lang="en-US" sz="2800" b="1" dirty="0">
                <a:solidFill>
                  <a:schemeClr val="tx2"/>
                </a:solidFill>
                <a:latin typeface="Times New Roman" panose="02020603050405020304" pitchFamily="18" charset="0"/>
                <a:cs typeface="Times New Roman" panose="02020603050405020304" pitchFamily="18" charset="0"/>
              </a:rPr>
              <a:t>GPS</a:t>
            </a:r>
            <a:r>
              <a:rPr lang="ru-RU" sz="2800" b="1" dirty="0">
                <a:solidFill>
                  <a:schemeClr val="tx2"/>
                </a:solidFill>
                <a:latin typeface="Times New Roman" panose="02020603050405020304" pitchFamily="18" charset="0"/>
                <a:cs typeface="Times New Roman" panose="02020603050405020304" pitchFamily="18" charset="0"/>
              </a:rPr>
              <a:t> навигатора.</a:t>
            </a:r>
          </a:p>
        </p:txBody>
      </p:sp>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893236">
            <a:off x="370990" y="3538372"/>
            <a:ext cx="2533791" cy="2987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96" y="188640"/>
            <a:ext cx="1065077" cy="1189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6693" y="44624"/>
            <a:ext cx="2381250"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0095" y="4293096"/>
            <a:ext cx="3630576" cy="2414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11827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707" t="20396" r="33712" b="14251"/>
          <a:stretch/>
        </p:blipFill>
        <p:spPr bwMode="auto">
          <a:xfrm>
            <a:off x="17002664" y="8859328"/>
            <a:ext cx="4408098" cy="286397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Прямоугольник 1"/>
          <p:cNvSpPr/>
          <p:nvPr/>
        </p:nvSpPr>
        <p:spPr>
          <a:xfrm>
            <a:off x="1691680" y="404664"/>
            <a:ext cx="6840760" cy="1600438"/>
          </a:xfrm>
          <a:prstGeom prst="rect">
            <a:avLst/>
          </a:prstGeom>
        </p:spPr>
        <p:txBody>
          <a:bodyPr wrap="square">
            <a:spAutoFit/>
          </a:bodyPr>
          <a:lstStyle/>
          <a:p>
            <a:r>
              <a:rPr lang="ru-RU" sz="2000" dirty="0">
                <a:latin typeface="Times New Roman" panose="02020603050405020304" pitchFamily="18" charset="0"/>
                <a:cs typeface="Times New Roman" panose="02020603050405020304" pitchFamily="18" charset="0"/>
              </a:rPr>
              <a:t>Если игрок правильно установил центры окружностей и правильно посчитал радиусы по формуле </a:t>
            </a:r>
          </a:p>
          <a:p>
            <a:endParaRPr lang="ru-RU"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 то у них появится клад, как показано на рисунке.</a:t>
            </a:r>
          </a:p>
          <a:p>
            <a:r>
              <a:rPr lang="ru-RU" dirty="0">
                <a:latin typeface="Times New Roman" panose="02020603050405020304" pitchFamily="18" charset="0"/>
                <a:cs typeface="Times New Roman" panose="02020603050405020304" pitchFamily="18" charset="0"/>
              </a:rPr>
              <a:t> </a:t>
            </a: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681" t="20606" r="30881" b="12183"/>
          <a:stretch/>
        </p:blipFill>
        <p:spPr bwMode="auto">
          <a:xfrm>
            <a:off x="1705109" y="1772816"/>
            <a:ext cx="6640541" cy="468052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mc:AlternateContent xmlns:mc="http://schemas.openxmlformats.org/markup-compatibility/2006" xmlns:a14="http://schemas.microsoft.com/office/drawing/2010/main">
        <mc:Choice Requires="a14">
          <p:sp>
            <p:nvSpPr>
              <p:cNvPr id="7" name="TextBox 6"/>
              <p:cNvSpPr txBox="1"/>
              <p:nvPr/>
            </p:nvSpPr>
            <p:spPr>
              <a:xfrm>
                <a:off x="2915816" y="1050995"/>
                <a:ext cx="3684894" cy="39049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a:rPr>
                        <m:t>𝑥</m:t>
                      </m:r>
                      <m:r>
                        <a:rPr lang="en-US" sz="1600" b="0" i="1" smtClean="0">
                          <a:latin typeface="Cambria Math"/>
                        </a:rPr>
                        <m:t>=</m:t>
                      </m:r>
                      <m:rad>
                        <m:radPr>
                          <m:degHide m:val="on"/>
                          <m:ctrlPr>
                            <a:rPr lang="en-US" sz="1600" b="0" i="1" smtClean="0">
                              <a:latin typeface="Cambria Math"/>
                            </a:rPr>
                          </m:ctrlPr>
                        </m:radPr>
                        <m:deg/>
                        <m:e>
                          <m:sSup>
                            <m:sSupPr>
                              <m:ctrlPr>
                                <a:rPr lang="ru-RU" sz="1600" i="1">
                                  <a:latin typeface="Cambria Math"/>
                                </a:rPr>
                              </m:ctrlPr>
                            </m:sSupPr>
                            <m:e>
                              <m:d>
                                <m:dPr>
                                  <m:ctrlPr>
                                    <a:rPr lang="ru-RU" sz="1600" i="1">
                                      <a:latin typeface="Cambria Math"/>
                                    </a:rPr>
                                  </m:ctrlPr>
                                </m:dPr>
                                <m:e>
                                  <m:r>
                                    <a:rPr lang="ru-RU" sz="1600" i="1">
                                      <a:latin typeface="Cambria Math"/>
                                    </a:rPr>
                                    <m:t>2</m:t>
                                  </m:r>
                                  <m:r>
                                    <a:rPr lang="en-US" sz="1600" i="1">
                                      <a:latin typeface="Cambria Math"/>
                                    </a:rPr>
                                    <m:t>𝑡</m:t>
                                  </m:r>
                                  <m:r>
                                    <a:rPr lang="en-US" sz="1600" i="1">
                                      <a:latin typeface="Cambria Math"/>
                                      <a:ea typeface="Cambria Math"/>
                                    </a:rPr>
                                    <m:t>∙</m:t>
                                  </m:r>
                                  <m:sSub>
                                    <m:sSubPr>
                                      <m:ctrlPr>
                                        <a:rPr lang="ru-RU" sz="1600" i="1">
                                          <a:latin typeface="Cambria Math"/>
                                        </a:rPr>
                                      </m:ctrlPr>
                                    </m:sSubPr>
                                    <m:e>
                                      <m:r>
                                        <a:rPr lang="en-US" sz="1600" i="1">
                                          <a:latin typeface="Cambria Math"/>
                                        </a:rPr>
                                        <m:t>𝑣</m:t>
                                      </m:r>
                                    </m:e>
                                    <m:sub>
                                      <m:r>
                                        <a:rPr lang="ru-RU" sz="1600" i="1">
                                          <a:latin typeface="Cambria Math"/>
                                        </a:rPr>
                                        <m:t>света</m:t>
                                      </m:r>
                                    </m:sub>
                                  </m:sSub>
                                </m:e>
                              </m:d>
                            </m:e>
                            <m:sup>
                              <m:r>
                                <a:rPr lang="en-US" sz="1600" i="1">
                                  <a:latin typeface="Cambria Math"/>
                                </a:rPr>
                                <m:t>2</m:t>
                              </m:r>
                            </m:sup>
                          </m:sSup>
                          <m:r>
                            <a:rPr lang="en-US" sz="1600" b="0" i="1" smtClean="0">
                              <a:latin typeface="Cambria Math"/>
                            </a:rPr>
                            <m:t>−</m:t>
                          </m:r>
                          <m:sSup>
                            <m:sSupPr>
                              <m:ctrlPr>
                                <a:rPr lang="ru-RU" sz="1600" i="1">
                                  <a:latin typeface="Cambria Math"/>
                                </a:rPr>
                              </m:ctrlPr>
                            </m:sSupPr>
                            <m:e>
                              <m:r>
                                <a:rPr lang="en-US" sz="1600" i="1">
                                  <a:latin typeface="Cambria Math"/>
                                </a:rPr>
                                <m:t>h</m:t>
                              </m:r>
                            </m:e>
                            <m:sup>
                              <m:r>
                                <a:rPr lang="en-US" sz="1600" i="1">
                                  <a:latin typeface="Cambria Math"/>
                                </a:rPr>
                                <m:t>2</m:t>
                              </m:r>
                            </m:sup>
                          </m:sSup>
                          <m:r>
                            <a:rPr lang="ru-RU" sz="1600" b="0" i="1" smtClean="0">
                              <a:latin typeface="Cambria Math"/>
                            </a:rPr>
                            <m:t>,</m:t>
                          </m:r>
                        </m:e>
                      </m:rad>
                    </m:oMath>
                  </m:oMathPara>
                </a14:m>
                <a:endParaRPr lang="ru-RU" sz="1600" dirty="0"/>
              </a:p>
            </p:txBody>
          </p:sp>
        </mc:Choice>
        <mc:Fallback xmlns="">
          <p:sp>
            <p:nvSpPr>
              <p:cNvPr id="7" name="TextBox 6"/>
              <p:cNvSpPr txBox="1">
                <a:spLocks noRot="1" noChangeAspect="1" noMove="1" noResize="1" noEditPoints="1" noAdjustHandles="1" noChangeArrowheads="1" noChangeShapeType="1" noTextEdit="1"/>
              </p:cNvSpPr>
              <p:nvPr/>
            </p:nvSpPr>
            <p:spPr>
              <a:xfrm>
                <a:off x="2915816" y="1050995"/>
                <a:ext cx="3684894" cy="390492"/>
              </a:xfrm>
              <a:prstGeom prst="rect">
                <a:avLst/>
              </a:prstGeom>
              <a:blipFill rotWithShape="1">
                <a:blip r:embed="rId4"/>
                <a:stretch>
                  <a:fillRect/>
                </a:stretch>
              </a:blipFill>
            </p:spPr>
            <p:txBody>
              <a:bodyPr/>
              <a:lstStyle/>
              <a:p>
                <a:r>
                  <a:rPr lang="ru-RU">
                    <a:noFill/>
                  </a:rPr>
                  <a:t> </a:t>
                </a:r>
              </a:p>
            </p:txBody>
          </p:sp>
        </mc:Fallback>
      </mc:AlternateContent>
    </p:spTree>
    <p:extLst>
      <p:ext uri="{BB962C8B-B14F-4D97-AF65-F5344CB8AC3E}">
        <p14:creationId xmlns:p14="http://schemas.microsoft.com/office/powerpoint/2010/main" val="5330934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4749" y="943744"/>
            <a:ext cx="48768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 name="Прямоугольник 1"/>
              <p:cNvSpPr/>
              <p:nvPr/>
            </p:nvSpPr>
            <p:spPr>
              <a:xfrm>
                <a:off x="2301139" y="1772816"/>
                <a:ext cx="5310336" cy="788742"/>
              </a:xfrm>
              <a:prstGeom prst="rect">
                <a:avLst/>
              </a:prstGeom>
            </p:spPr>
            <p:txBody>
              <a:bodyPr wrap="square">
                <a:spAutoFit/>
              </a:bodyPr>
              <a:lstStyle/>
              <a:p>
                <a:pPr lvl="0"/>
                <a14:m>
                  <m:oMathPara xmlns:m="http://schemas.openxmlformats.org/officeDocument/2006/math">
                    <m:oMathParaPr>
                      <m:jc m:val="centerGroup"/>
                    </m:oMathParaPr>
                    <m:oMath xmlns:m="http://schemas.openxmlformats.org/officeDocument/2006/math">
                      <m:r>
                        <a:rPr lang="en-US" sz="3600" i="1">
                          <a:solidFill>
                            <a:prstClr val="black"/>
                          </a:solidFill>
                          <a:latin typeface="Cambria Math"/>
                        </a:rPr>
                        <m:t>=</m:t>
                      </m:r>
                      <m:rad>
                        <m:radPr>
                          <m:degHide m:val="on"/>
                          <m:ctrlPr>
                            <a:rPr lang="en-US" sz="3600" i="1" smtClean="0">
                              <a:solidFill>
                                <a:prstClr val="black"/>
                              </a:solidFill>
                              <a:latin typeface="Cambria Math"/>
                            </a:rPr>
                          </m:ctrlPr>
                        </m:radPr>
                        <m:deg/>
                        <m:e>
                          <m:sSubSup>
                            <m:sSubSupPr>
                              <m:ctrlPr>
                                <a:rPr lang="ru-RU" sz="3600" i="1">
                                  <a:solidFill>
                                    <a:prstClr val="black"/>
                                  </a:solidFill>
                                  <a:latin typeface="Cambria Math"/>
                                </a:rPr>
                              </m:ctrlPr>
                            </m:sSubSupPr>
                            <m:e>
                              <m:r>
                                <a:rPr lang="en-US" sz="3600" i="1">
                                  <a:solidFill>
                                    <a:prstClr val="black"/>
                                  </a:solidFill>
                                  <a:latin typeface="Cambria Math"/>
                                </a:rPr>
                                <m:t>𝑥</m:t>
                              </m:r>
                            </m:e>
                            <m:sub/>
                            <m:sup>
                              <m:r>
                                <a:rPr lang="en-US" sz="3600" i="1">
                                  <a:solidFill>
                                    <a:prstClr val="black"/>
                                  </a:solidFill>
                                  <a:latin typeface="Cambria Math"/>
                                </a:rPr>
                                <m:t>2</m:t>
                              </m:r>
                            </m:sup>
                          </m:sSubSup>
                          <m:r>
                            <a:rPr lang="en-US" sz="3600" i="1">
                              <a:solidFill>
                                <a:prstClr val="black"/>
                              </a:solidFill>
                              <a:latin typeface="Cambria Math"/>
                            </a:rPr>
                            <m:t>+</m:t>
                          </m:r>
                          <m:sSup>
                            <m:sSupPr>
                              <m:ctrlPr>
                                <a:rPr lang="ru-RU" sz="3600" i="1">
                                  <a:solidFill>
                                    <a:prstClr val="black"/>
                                  </a:solidFill>
                                  <a:latin typeface="Cambria Math"/>
                                </a:rPr>
                              </m:ctrlPr>
                            </m:sSupPr>
                            <m:e>
                              <m:r>
                                <a:rPr lang="en-US" sz="3600" i="1">
                                  <a:solidFill>
                                    <a:prstClr val="black"/>
                                  </a:solidFill>
                                  <a:latin typeface="Cambria Math"/>
                                </a:rPr>
                                <m:t>h</m:t>
                              </m:r>
                            </m:e>
                            <m:sup>
                              <m:r>
                                <a:rPr lang="en-US" sz="3600" i="1">
                                  <a:solidFill>
                                    <a:prstClr val="black"/>
                                  </a:solidFill>
                                  <a:latin typeface="Cambria Math"/>
                                </a:rPr>
                                <m:t>2</m:t>
                              </m:r>
                            </m:sup>
                          </m:sSup>
                        </m:e>
                      </m:rad>
                    </m:oMath>
                  </m:oMathPara>
                </a14:m>
                <a:endParaRPr lang="ru-RU" sz="3600" dirty="0">
                  <a:solidFill>
                    <a:prstClr val="black"/>
                  </a:solidFill>
                </a:endParaRPr>
              </a:p>
            </p:txBody>
          </p:sp>
        </mc:Choice>
        <mc:Fallback xmlns="">
          <p:sp>
            <p:nvSpPr>
              <p:cNvPr id="2" name="Прямоугольник 1"/>
              <p:cNvSpPr>
                <a:spLocks noRot="1" noChangeAspect="1" noMove="1" noResize="1" noEditPoints="1" noAdjustHandles="1" noChangeArrowheads="1" noChangeShapeType="1" noTextEdit="1"/>
              </p:cNvSpPr>
              <p:nvPr/>
            </p:nvSpPr>
            <p:spPr>
              <a:xfrm>
                <a:off x="2301139" y="1772816"/>
                <a:ext cx="5310336" cy="788742"/>
              </a:xfrm>
              <a:prstGeom prst="rect">
                <a:avLst/>
              </a:prstGeom>
              <a:blipFill rotWithShape="1">
                <a:blip r:embed="rId3"/>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3" name="Прямоугольник 2"/>
              <p:cNvSpPr/>
              <p:nvPr/>
            </p:nvSpPr>
            <p:spPr>
              <a:xfrm>
                <a:off x="1835696" y="1844021"/>
                <a:ext cx="2116477"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ru-RU" sz="3600" b="0" i="1" smtClean="0">
                          <a:solidFill>
                            <a:prstClr val="black"/>
                          </a:solidFill>
                          <a:latin typeface="Cambria Math"/>
                        </a:rPr>
                        <m:t>2</m:t>
                      </m:r>
                      <m:r>
                        <a:rPr lang="en-US" sz="3600" i="1">
                          <a:solidFill>
                            <a:prstClr val="black"/>
                          </a:solidFill>
                          <a:latin typeface="Cambria Math"/>
                        </a:rPr>
                        <m:t>𝑡</m:t>
                      </m:r>
                      <m:r>
                        <a:rPr lang="en-US" sz="3600" i="1">
                          <a:solidFill>
                            <a:prstClr val="black"/>
                          </a:solidFill>
                          <a:latin typeface="Cambria Math"/>
                          <a:ea typeface="Cambria Math"/>
                        </a:rPr>
                        <m:t>∙</m:t>
                      </m:r>
                      <m:sSub>
                        <m:sSubPr>
                          <m:ctrlPr>
                            <a:rPr lang="ru-RU" sz="3600" i="1">
                              <a:solidFill>
                                <a:prstClr val="black"/>
                              </a:solidFill>
                              <a:latin typeface="Cambria Math"/>
                            </a:rPr>
                          </m:ctrlPr>
                        </m:sSubPr>
                        <m:e>
                          <m:r>
                            <a:rPr lang="en-US" sz="3600" i="1">
                              <a:solidFill>
                                <a:prstClr val="black"/>
                              </a:solidFill>
                              <a:latin typeface="Cambria Math"/>
                            </a:rPr>
                            <m:t>𝑣</m:t>
                          </m:r>
                        </m:e>
                        <m:sub>
                          <m:r>
                            <a:rPr lang="ru-RU" sz="3600" i="1">
                              <a:solidFill>
                                <a:prstClr val="black"/>
                              </a:solidFill>
                              <a:latin typeface="Cambria Math"/>
                            </a:rPr>
                            <m:t>света</m:t>
                          </m:r>
                        </m:sub>
                      </m:sSub>
                    </m:oMath>
                  </m:oMathPara>
                </a14:m>
                <a:endParaRPr lang="ru-RU" dirty="0"/>
              </a:p>
            </p:txBody>
          </p:sp>
        </mc:Choice>
        <mc:Fallback xmlns="">
          <p:sp>
            <p:nvSpPr>
              <p:cNvPr id="3" name="Прямоугольник 2"/>
              <p:cNvSpPr>
                <a:spLocks noRot="1" noChangeAspect="1" noMove="1" noResize="1" noEditPoints="1" noAdjustHandles="1" noChangeArrowheads="1" noChangeShapeType="1" noTextEdit="1"/>
              </p:cNvSpPr>
              <p:nvPr/>
            </p:nvSpPr>
            <p:spPr>
              <a:xfrm>
                <a:off x="1835696" y="1844021"/>
                <a:ext cx="2116477" cy="646331"/>
              </a:xfrm>
              <a:prstGeom prst="rect">
                <a:avLst/>
              </a:prstGeom>
              <a:blipFill rotWithShape="1">
                <a:blip r:embed="rId4"/>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5" name="Прямоугольник 4"/>
              <p:cNvSpPr/>
              <p:nvPr/>
            </p:nvSpPr>
            <p:spPr>
              <a:xfrm>
                <a:off x="2893934" y="2782669"/>
                <a:ext cx="726545"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ru-RU" sz="3600" i="1">
                          <a:solidFill>
                            <a:prstClr val="black"/>
                          </a:solidFill>
                          <a:latin typeface="Cambria Math"/>
                        </a:rPr>
                        <m:t>2</m:t>
                      </m:r>
                      <m:r>
                        <a:rPr lang="en-US" sz="3600" i="1">
                          <a:solidFill>
                            <a:prstClr val="black"/>
                          </a:solidFill>
                          <a:latin typeface="Cambria Math"/>
                        </a:rPr>
                        <m:t>𝑡</m:t>
                      </m:r>
                    </m:oMath>
                  </m:oMathPara>
                </a14:m>
                <a:endParaRPr lang="ru-RU" dirty="0"/>
              </a:p>
            </p:txBody>
          </p:sp>
        </mc:Choice>
        <mc:Fallback xmlns="">
          <p:sp>
            <p:nvSpPr>
              <p:cNvPr id="5" name="Прямоугольник 4"/>
              <p:cNvSpPr>
                <a:spLocks noRot="1" noChangeAspect="1" noMove="1" noResize="1" noEditPoints="1" noAdjustHandles="1" noChangeArrowheads="1" noChangeShapeType="1" noTextEdit="1"/>
              </p:cNvSpPr>
              <p:nvPr/>
            </p:nvSpPr>
            <p:spPr>
              <a:xfrm>
                <a:off x="2893934" y="2782669"/>
                <a:ext cx="726545" cy="646331"/>
              </a:xfrm>
              <a:prstGeom prst="rect">
                <a:avLst/>
              </a:prstGeom>
              <a:blipFill rotWithShape="1">
                <a:blip r:embed="rId5"/>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6" name="Прямоугольник 5"/>
              <p:cNvSpPr/>
              <p:nvPr/>
            </p:nvSpPr>
            <p:spPr>
              <a:xfrm>
                <a:off x="3638800" y="2665778"/>
                <a:ext cx="3805144" cy="763222"/>
              </a:xfrm>
              <a:prstGeom prst="rect">
                <a:avLst/>
              </a:prstGeom>
            </p:spPr>
            <p:txBody>
              <a:bodyPr wrap="none">
                <a:spAutoFit/>
              </a:bodyPr>
              <a:lstStyle/>
              <a:p>
                <a14:m>
                  <m:oMath xmlns:m="http://schemas.openxmlformats.org/officeDocument/2006/math">
                    <m:r>
                      <a:rPr lang="ru-RU" sz="3600" b="0" i="1" smtClean="0">
                        <a:solidFill>
                          <a:prstClr val="black"/>
                        </a:solidFill>
                        <a:latin typeface="Cambria Math"/>
                      </a:rPr>
                      <m:t>=</m:t>
                    </m:r>
                    <m:rad>
                      <m:radPr>
                        <m:degHide m:val="on"/>
                        <m:ctrlPr>
                          <a:rPr lang="en-US" sz="3600" i="1">
                            <a:solidFill>
                              <a:prstClr val="black"/>
                            </a:solidFill>
                            <a:latin typeface="Cambria Math"/>
                          </a:rPr>
                        </m:ctrlPr>
                      </m:radPr>
                      <m:deg/>
                      <m:e>
                        <m:sSubSup>
                          <m:sSubSupPr>
                            <m:ctrlPr>
                              <a:rPr lang="ru-RU" sz="3600" i="1">
                                <a:solidFill>
                                  <a:prstClr val="black"/>
                                </a:solidFill>
                                <a:latin typeface="Cambria Math"/>
                              </a:rPr>
                            </m:ctrlPr>
                          </m:sSubSupPr>
                          <m:e>
                            <m:r>
                              <a:rPr lang="en-US" sz="3600" i="1">
                                <a:solidFill>
                                  <a:prstClr val="black"/>
                                </a:solidFill>
                                <a:latin typeface="Cambria Math"/>
                              </a:rPr>
                              <m:t>𝑥</m:t>
                            </m:r>
                          </m:e>
                          <m:sub/>
                          <m:sup>
                            <m:r>
                              <a:rPr lang="en-US" sz="3600" i="1">
                                <a:solidFill>
                                  <a:prstClr val="black"/>
                                </a:solidFill>
                                <a:latin typeface="Cambria Math"/>
                              </a:rPr>
                              <m:t>2</m:t>
                            </m:r>
                          </m:sup>
                        </m:sSubSup>
                        <m:r>
                          <a:rPr lang="en-US" sz="3600" i="1">
                            <a:solidFill>
                              <a:prstClr val="black"/>
                            </a:solidFill>
                            <a:latin typeface="Cambria Math"/>
                          </a:rPr>
                          <m:t>+</m:t>
                        </m:r>
                        <m:sSup>
                          <m:sSupPr>
                            <m:ctrlPr>
                              <a:rPr lang="ru-RU" sz="3600" i="1">
                                <a:solidFill>
                                  <a:prstClr val="black"/>
                                </a:solidFill>
                                <a:latin typeface="Cambria Math"/>
                              </a:rPr>
                            </m:ctrlPr>
                          </m:sSupPr>
                          <m:e>
                            <m:r>
                              <a:rPr lang="en-US" sz="3600" i="1">
                                <a:solidFill>
                                  <a:prstClr val="black"/>
                                </a:solidFill>
                                <a:latin typeface="Cambria Math"/>
                              </a:rPr>
                              <m:t>h</m:t>
                            </m:r>
                          </m:e>
                          <m:sup>
                            <m:r>
                              <a:rPr lang="en-US" sz="3600" i="1">
                                <a:solidFill>
                                  <a:prstClr val="black"/>
                                </a:solidFill>
                                <a:latin typeface="Cambria Math"/>
                              </a:rPr>
                              <m:t>2</m:t>
                            </m:r>
                          </m:sup>
                        </m:sSup>
                      </m:e>
                    </m:rad>
                  </m:oMath>
                </a14:m>
                <a:r>
                  <a:rPr lang="ru-RU" sz="3600" dirty="0">
                    <a:solidFill>
                      <a:prstClr val="black"/>
                    </a:solidFill>
                  </a:rPr>
                  <a:t> /</a:t>
                </a:r>
                <a14:m>
                  <m:oMath xmlns:m="http://schemas.openxmlformats.org/officeDocument/2006/math">
                    <m:sSub>
                      <m:sSubPr>
                        <m:ctrlPr>
                          <a:rPr lang="ru-RU" sz="3600" i="1">
                            <a:solidFill>
                              <a:prstClr val="black"/>
                            </a:solidFill>
                            <a:latin typeface="Cambria Math"/>
                          </a:rPr>
                        </m:ctrlPr>
                      </m:sSubPr>
                      <m:e>
                        <m:r>
                          <a:rPr lang="en-US" sz="3600" i="1">
                            <a:solidFill>
                              <a:prstClr val="black"/>
                            </a:solidFill>
                            <a:latin typeface="Cambria Math"/>
                          </a:rPr>
                          <m:t>𝑣</m:t>
                        </m:r>
                      </m:e>
                      <m:sub>
                        <m:r>
                          <a:rPr lang="ru-RU" sz="3600" i="1">
                            <a:solidFill>
                              <a:prstClr val="black"/>
                            </a:solidFill>
                            <a:latin typeface="Cambria Math"/>
                          </a:rPr>
                          <m:t>света</m:t>
                        </m:r>
                      </m:sub>
                    </m:sSub>
                  </m:oMath>
                </a14:m>
                <a:endParaRPr lang="ru-RU" dirty="0"/>
              </a:p>
            </p:txBody>
          </p:sp>
        </mc:Choice>
        <mc:Fallback xmlns="">
          <p:sp>
            <p:nvSpPr>
              <p:cNvPr id="6" name="Прямоугольник 5"/>
              <p:cNvSpPr>
                <a:spLocks noRot="1" noChangeAspect="1" noMove="1" noResize="1" noEditPoints="1" noAdjustHandles="1" noChangeArrowheads="1" noChangeShapeType="1" noTextEdit="1"/>
              </p:cNvSpPr>
              <p:nvPr/>
            </p:nvSpPr>
            <p:spPr>
              <a:xfrm>
                <a:off x="3638800" y="2665778"/>
                <a:ext cx="3805144" cy="763222"/>
              </a:xfrm>
              <a:prstGeom prst="rect">
                <a:avLst/>
              </a:prstGeom>
              <a:blipFill rotWithShape="1">
                <a:blip r:embed="rId6"/>
                <a:stretch>
                  <a:fillRect b="-27778"/>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8" name="Прямоугольник 7"/>
              <p:cNvSpPr/>
              <p:nvPr/>
            </p:nvSpPr>
            <p:spPr>
              <a:xfrm>
                <a:off x="3615359" y="4005064"/>
                <a:ext cx="471668" cy="646331"/>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3600" i="1">
                          <a:solidFill>
                            <a:prstClr val="black"/>
                          </a:solidFill>
                          <a:latin typeface="Cambria Math"/>
                        </a:rPr>
                        <m:t>𝑡</m:t>
                      </m:r>
                    </m:oMath>
                  </m:oMathPara>
                </a14:m>
                <a:endParaRPr lang="ru-RU" dirty="0">
                  <a:solidFill>
                    <a:prstClr val="black"/>
                  </a:solidFill>
                </a:endParaRPr>
              </a:p>
            </p:txBody>
          </p:sp>
        </mc:Choice>
        <mc:Fallback xmlns="">
          <p:sp>
            <p:nvSpPr>
              <p:cNvPr id="8" name="Прямоугольник 7"/>
              <p:cNvSpPr>
                <a:spLocks noRot="1" noChangeAspect="1" noMove="1" noResize="1" noEditPoints="1" noAdjustHandles="1" noChangeArrowheads="1" noChangeShapeType="1" noTextEdit="1"/>
              </p:cNvSpPr>
              <p:nvPr/>
            </p:nvSpPr>
            <p:spPr>
              <a:xfrm>
                <a:off x="3615359" y="4005064"/>
                <a:ext cx="471668" cy="646331"/>
              </a:xfrm>
              <a:prstGeom prst="rect">
                <a:avLst/>
              </a:prstGeom>
              <a:blipFill rotWithShape="1">
                <a:blip r:embed="rId7"/>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9" name="Прямоугольник 8"/>
              <p:cNvSpPr/>
              <p:nvPr/>
            </p:nvSpPr>
            <p:spPr>
              <a:xfrm>
                <a:off x="3961188" y="3888048"/>
                <a:ext cx="4060022" cy="763222"/>
              </a:xfrm>
              <a:prstGeom prst="rect">
                <a:avLst/>
              </a:prstGeom>
            </p:spPr>
            <p:txBody>
              <a:bodyPr wrap="none">
                <a:spAutoFit/>
              </a:bodyPr>
              <a:lstStyle/>
              <a:p>
                <a:pPr lvl="0"/>
                <a14:m>
                  <m:oMath xmlns:m="http://schemas.openxmlformats.org/officeDocument/2006/math">
                    <m:r>
                      <a:rPr lang="ru-RU" sz="3600" b="0" i="1" smtClean="0">
                        <a:solidFill>
                          <a:prstClr val="black"/>
                        </a:solidFill>
                        <a:latin typeface="Cambria Math"/>
                      </a:rPr>
                      <m:t>=</m:t>
                    </m:r>
                    <m:rad>
                      <m:radPr>
                        <m:degHide m:val="on"/>
                        <m:ctrlPr>
                          <a:rPr lang="en-US" sz="3600" i="1">
                            <a:solidFill>
                              <a:prstClr val="black"/>
                            </a:solidFill>
                            <a:latin typeface="Cambria Math"/>
                          </a:rPr>
                        </m:ctrlPr>
                      </m:radPr>
                      <m:deg/>
                      <m:e>
                        <m:sSubSup>
                          <m:sSubSupPr>
                            <m:ctrlPr>
                              <a:rPr lang="ru-RU" sz="3600" i="1">
                                <a:solidFill>
                                  <a:prstClr val="black"/>
                                </a:solidFill>
                                <a:latin typeface="Cambria Math"/>
                              </a:rPr>
                            </m:ctrlPr>
                          </m:sSubSupPr>
                          <m:e>
                            <m:r>
                              <a:rPr lang="en-US" sz="3600" i="1">
                                <a:solidFill>
                                  <a:prstClr val="black"/>
                                </a:solidFill>
                                <a:latin typeface="Cambria Math"/>
                              </a:rPr>
                              <m:t>𝑥</m:t>
                            </m:r>
                          </m:e>
                          <m:sub/>
                          <m:sup>
                            <m:r>
                              <a:rPr lang="en-US" sz="3600" i="1">
                                <a:solidFill>
                                  <a:prstClr val="black"/>
                                </a:solidFill>
                                <a:latin typeface="Cambria Math"/>
                              </a:rPr>
                              <m:t>2</m:t>
                            </m:r>
                          </m:sup>
                        </m:sSubSup>
                        <m:r>
                          <a:rPr lang="en-US" sz="3600" i="1">
                            <a:solidFill>
                              <a:prstClr val="black"/>
                            </a:solidFill>
                            <a:latin typeface="Cambria Math"/>
                          </a:rPr>
                          <m:t>+</m:t>
                        </m:r>
                        <m:sSup>
                          <m:sSupPr>
                            <m:ctrlPr>
                              <a:rPr lang="ru-RU" sz="3600" i="1">
                                <a:solidFill>
                                  <a:prstClr val="black"/>
                                </a:solidFill>
                                <a:latin typeface="Cambria Math"/>
                              </a:rPr>
                            </m:ctrlPr>
                          </m:sSupPr>
                          <m:e>
                            <m:r>
                              <a:rPr lang="en-US" sz="3600" i="1">
                                <a:solidFill>
                                  <a:prstClr val="black"/>
                                </a:solidFill>
                                <a:latin typeface="Cambria Math"/>
                              </a:rPr>
                              <m:t>h</m:t>
                            </m:r>
                          </m:e>
                          <m:sup>
                            <m:r>
                              <a:rPr lang="en-US" sz="3600" i="1">
                                <a:solidFill>
                                  <a:prstClr val="black"/>
                                </a:solidFill>
                                <a:latin typeface="Cambria Math"/>
                              </a:rPr>
                              <m:t>2</m:t>
                            </m:r>
                          </m:sup>
                        </m:sSup>
                      </m:e>
                    </m:rad>
                  </m:oMath>
                </a14:m>
                <a:r>
                  <a:rPr lang="ru-RU" sz="3600" dirty="0">
                    <a:solidFill>
                      <a:prstClr val="black"/>
                    </a:solidFill>
                  </a:rPr>
                  <a:t> /</a:t>
                </a:r>
                <a14:m>
                  <m:oMath xmlns:m="http://schemas.openxmlformats.org/officeDocument/2006/math">
                    <m:sSub>
                      <m:sSubPr>
                        <m:ctrlPr>
                          <a:rPr lang="ru-RU" sz="3600" i="1">
                            <a:solidFill>
                              <a:prstClr val="black"/>
                            </a:solidFill>
                            <a:latin typeface="Cambria Math"/>
                          </a:rPr>
                        </m:ctrlPr>
                      </m:sSubPr>
                      <m:e>
                        <m:r>
                          <a:rPr lang="ru-RU" sz="3600" b="0" i="1" smtClean="0">
                            <a:solidFill>
                              <a:prstClr val="black"/>
                            </a:solidFill>
                            <a:latin typeface="Cambria Math"/>
                          </a:rPr>
                          <m:t>2</m:t>
                        </m:r>
                        <m:r>
                          <a:rPr lang="en-US" sz="3600" i="1">
                            <a:solidFill>
                              <a:prstClr val="black"/>
                            </a:solidFill>
                            <a:latin typeface="Cambria Math"/>
                          </a:rPr>
                          <m:t>𝑣</m:t>
                        </m:r>
                      </m:e>
                      <m:sub>
                        <m:r>
                          <a:rPr lang="ru-RU" sz="3600" i="1">
                            <a:solidFill>
                              <a:prstClr val="black"/>
                            </a:solidFill>
                            <a:latin typeface="Cambria Math"/>
                          </a:rPr>
                          <m:t>света</m:t>
                        </m:r>
                      </m:sub>
                    </m:sSub>
                  </m:oMath>
                </a14:m>
                <a:endParaRPr lang="ru-RU" dirty="0">
                  <a:solidFill>
                    <a:prstClr val="black"/>
                  </a:solidFill>
                </a:endParaRPr>
              </a:p>
            </p:txBody>
          </p:sp>
        </mc:Choice>
        <mc:Fallback xmlns="">
          <p:sp>
            <p:nvSpPr>
              <p:cNvPr id="9" name="Прямоугольник 8"/>
              <p:cNvSpPr>
                <a:spLocks noRot="1" noChangeAspect="1" noMove="1" noResize="1" noEditPoints="1" noAdjustHandles="1" noChangeArrowheads="1" noChangeShapeType="1" noTextEdit="1"/>
              </p:cNvSpPr>
              <p:nvPr/>
            </p:nvSpPr>
            <p:spPr>
              <a:xfrm>
                <a:off x="3961188" y="3888048"/>
                <a:ext cx="4060022" cy="763222"/>
              </a:xfrm>
              <a:prstGeom prst="rect">
                <a:avLst/>
              </a:prstGeom>
              <a:blipFill rotWithShape="1">
                <a:blip r:embed="rId8"/>
                <a:stretch>
                  <a:fillRect b="-28800"/>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1259632" y="4941168"/>
                <a:ext cx="7907806" cy="1421671"/>
              </a:xfrm>
              <a:prstGeom prst="rect">
                <a:avLst/>
              </a:prstGeom>
              <a:noFill/>
            </p:spPr>
            <p:txBody>
              <a:bodyPr wrap="none" rtlCol="0">
                <a:spAutoFit/>
              </a:bodyPr>
              <a:lstStyle/>
              <a:p>
                <a:r>
                  <a:rPr lang="ru-RU" sz="2000" smtClean="0">
                    <a:latin typeface="Times New Roman" panose="02020603050405020304" pitchFamily="18" charset="0"/>
                    <a:cs typeface="Times New Roman" panose="02020603050405020304" pitchFamily="18" charset="0"/>
                  </a:rPr>
                  <a:t>Нам известны: х </a:t>
                </a:r>
                <a:r>
                  <a:rPr lang="ru-RU" sz="2000" dirty="0">
                    <a:latin typeface="Times New Roman" panose="02020603050405020304" pitchFamily="18" charset="0"/>
                    <a:cs typeface="Times New Roman" panose="02020603050405020304" pitchFamily="18" charset="0"/>
                  </a:rPr>
                  <a:t>- это радиус окружностей, но их необходимо ставить </a:t>
                </a:r>
              </a:p>
              <a:p>
                <a:r>
                  <a:rPr lang="ru-RU" sz="2000" dirty="0">
                    <a:latin typeface="Times New Roman" panose="02020603050405020304" pitchFamily="18" charset="0"/>
                    <a:cs typeface="Times New Roman" panose="02020603050405020304" pitchFamily="18" charset="0"/>
                  </a:rPr>
                  <a:t>с учетом масштаба, пусть в 1 см будет 450 км, </a:t>
                </a:r>
              </a:p>
              <a:p>
                <a:r>
                  <a:rPr lang="en-US" sz="2000" dirty="0">
                    <a:latin typeface="Times New Roman" panose="02020603050405020304" pitchFamily="18" charset="0"/>
                    <a:cs typeface="Times New Roman" panose="02020603050405020304" pitchFamily="18" charset="0"/>
                  </a:rPr>
                  <a:t>h </a:t>
                </a:r>
                <a:r>
                  <a:rPr lang="ru-RU" sz="2000" dirty="0">
                    <a:latin typeface="Times New Roman" panose="02020603050405020304" pitchFamily="18" charset="0"/>
                    <a:cs typeface="Times New Roman" panose="02020603050405020304" pitchFamily="18" charset="0"/>
                  </a:rPr>
                  <a:t>= 18000 км </a:t>
                </a:r>
                <a:r>
                  <a:rPr lang="ru-RU" sz="2000">
                    <a:latin typeface="Times New Roman" panose="02020603050405020304" pitchFamily="18" charset="0"/>
                    <a:cs typeface="Times New Roman" panose="02020603050405020304" pitchFamily="18" charset="0"/>
                  </a:rPr>
                  <a:t>и </a:t>
                </a:r>
                <a:r>
                  <a:rPr lang="ru-RU" sz="2000" smtClean="0">
                    <a:latin typeface="Times New Roman" panose="02020603050405020304" pitchFamily="18" charset="0"/>
                    <a:cs typeface="Times New Roman" panose="02020603050405020304" pitchFamily="18" charset="0"/>
                  </a:rPr>
                  <a:t>𝑣 света </a:t>
                </a:r>
                <a:r>
                  <a:rPr lang="ru-RU" sz="2000" dirty="0">
                    <a:latin typeface="Times New Roman" panose="02020603050405020304" pitchFamily="18" charset="0"/>
                    <a:cs typeface="Times New Roman" panose="02020603050405020304" pitchFamily="18" charset="0"/>
                  </a:rPr>
                  <a:t>= 1.08*</a:t>
                </a:r>
                <a14:m>
                  <m:oMath xmlns:m="http://schemas.openxmlformats.org/officeDocument/2006/math">
                    <m:sSup>
                      <m:sSupPr>
                        <m:ctrlPr>
                          <a:rPr lang="ru-RU" sz="2000" i="1" smtClean="0">
                            <a:latin typeface="Cambria Math"/>
                          </a:rPr>
                        </m:ctrlPr>
                      </m:sSupPr>
                      <m:e>
                        <m:r>
                          <a:rPr lang="ru-RU" sz="2000" b="0" i="1" smtClean="0">
                            <a:latin typeface="Cambria Math"/>
                          </a:rPr>
                          <m:t>10</m:t>
                        </m:r>
                      </m:e>
                      <m:sup>
                        <m:r>
                          <a:rPr lang="ru-RU" sz="2000" b="0" i="1" smtClean="0">
                            <a:latin typeface="Cambria Math"/>
                          </a:rPr>
                          <m:t>9</m:t>
                        </m:r>
                      </m:sup>
                    </m:sSup>
                    <m:f>
                      <m:fPr>
                        <m:ctrlPr>
                          <a:rPr lang="ru-RU" sz="2000" b="0" i="1" smtClean="0">
                            <a:latin typeface="Cambria Math"/>
                          </a:rPr>
                        </m:ctrlPr>
                      </m:fPr>
                      <m:num>
                        <m:r>
                          <a:rPr lang="ru-RU" sz="2000" b="0" i="1" smtClean="0">
                            <a:latin typeface="Cambria Math"/>
                          </a:rPr>
                          <m:t>км</m:t>
                        </m:r>
                      </m:num>
                      <m:den>
                        <m:r>
                          <a:rPr lang="ru-RU" sz="2000" b="0" i="1" smtClean="0">
                            <a:latin typeface="Cambria Math"/>
                          </a:rPr>
                          <m:t>ч</m:t>
                        </m:r>
                      </m:den>
                    </m:f>
                    <m:r>
                      <a:rPr lang="ru-RU" sz="2000" b="0" i="1" smtClean="0">
                        <a:latin typeface="Cambria Math"/>
                      </a:rPr>
                      <m:t>,</m:t>
                    </m:r>
                  </m:oMath>
                </a14:m>
                <a:endParaRPr lang="ru-RU" sz="2000" b="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остаётся найти время и поставить его в условие задачи.</a:t>
                </a:r>
              </a:p>
            </p:txBody>
          </p:sp>
        </mc:Choice>
        <mc:Fallback xmlns="">
          <p:sp>
            <p:nvSpPr>
              <p:cNvPr id="10" name="TextBox 9"/>
              <p:cNvSpPr txBox="1">
                <a:spLocks noRot="1" noChangeAspect="1" noMove="1" noResize="1" noEditPoints="1" noAdjustHandles="1" noChangeArrowheads="1" noChangeShapeType="1" noTextEdit="1"/>
              </p:cNvSpPr>
              <p:nvPr/>
            </p:nvSpPr>
            <p:spPr>
              <a:xfrm>
                <a:off x="1259632" y="4941168"/>
                <a:ext cx="7907806" cy="1421671"/>
              </a:xfrm>
              <a:prstGeom prst="rect">
                <a:avLst/>
              </a:prstGeom>
              <a:blipFill rotWithShape="1">
                <a:blip r:embed="rId9"/>
                <a:stretch>
                  <a:fillRect l="-848" t="-2146" b="-6867"/>
                </a:stretch>
              </a:blipFill>
            </p:spPr>
            <p:txBody>
              <a:bodyPr/>
              <a:lstStyle/>
              <a:p>
                <a:r>
                  <a:rPr lang="ru-RU">
                    <a:noFill/>
                  </a:rPr>
                  <a:t> </a:t>
                </a:r>
              </a:p>
            </p:txBody>
          </p:sp>
        </mc:Fallback>
      </mc:AlternateContent>
      <p:sp>
        <p:nvSpPr>
          <p:cNvPr id="11" name="Прямоугольник 10"/>
          <p:cNvSpPr/>
          <p:nvPr/>
        </p:nvSpPr>
        <p:spPr>
          <a:xfrm>
            <a:off x="1259632" y="260648"/>
            <a:ext cx="7458517" cy="707886"/>
          </a:xfrm>
          <a:prstGeom prst="rect">
            <a:avLst/>
          </a:prstGeom>
        </p:spPr>
        <p:txBody>
          <a:bodyPr wrap="square">
            <a:spAutoFit/>
          </a:bodyPr>
          <a:lstStyle/>
          <a:p>
            <a:r>
              <a:rPr lang="ru-RU" sz="2000" dirty="0">
                <a:latin typeface="Times New Roman" panose="02020603050405020304" pitchFamily="18" charset="0"/>
                <a:cs typeface="Times New Roman" panose="02020603050405020304" pitchFamily="18" charset="0"/>
              </a:rPr>
              <a:t>Наша задача, зная эту формулу, определить время, которое будет задано в условии задачи.</a:t>
            </a:r>
          </a:p>
        </p:txBody>
      </p:sp>
    </p:spTree>
    <p:extLst>
      <p:ext uri="{BB962C8B-B14F-4D97-AF65-F5344CB8AC3E}">
        <p14:creationId xmlns:p14="http://schemas.microsoft.com/office/powerpoint/2010/main" val="29209242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Таблица 1"/>
              <p:cNvGraphicFramePr>
                <a:graphicFrameLocks noGrp="1"/>
              </p:cNvGraphicFramePr>
              <p:nvPr>
                <p:extLst>
                  <p:ext uri="{D42A27DB-BD31-4B8C-83A1-F6EECF244321}">
                    <p14:modId xmlns:p14="http://schemas.microsoft.com/office/powerpoint/2010/main" val="1220584509"/>
                  </p:ext>
                </p:extLst>
              </p:nvPr>
            </p:nvGraphicFramePr>
            <p:xfrm>
              <a:off x="1115615" y="1772816"/>
              <a:ext cx="7895902" cy="1189972"/>
            </p:xfrm>
            <a:graphic>
              <a:graphicData uri="http://schemas.openxmlformats.org/drawingml/2006/table">
                <a:tbl>
                  <a:tblPr/>
                  <a:tblGrid>
                    <a:gridCol w="432049">
                      <a:extLst>
                        <a:ext uri="{9D8B030D-6E8A-4147-A177-3AD203B41FA5}">
                          <a16:colId xmlns:a16="http://schemas.microsoft.com/office/drawing/2014/main" xmlns="" val="20000"/>
                        </a:ext>
                      </a:extLst>
                    </a:gridCol>
                    <a:gridCol w="726455">
                      <a:extLst>
                        <a:ext uri="{9D8B030D-6E8A-4147-A177-3AD203B41FA5}">
                          <a16:colId xmlns:a16="http://schemas.microsoft.com/office/drawing/2014/main" xmlns="" val="20001"/>
                        </a:ext>
                      </a:extLst>
                    </a:gridCol>
                    <a:gridCol w="797910">
                      <a:extLst>
                        <a:ext uri="{9D8B030D-6E8A-4147-A177-3AD203B41FA5}">
                          <a16:colId xmlns:a16="http://schemas.microsoft.com/office/drawing/2014/main" xmlns="" val="20002"/>
                        </a:ext>
                      </a:extLst>
                    </a:gridCol>
                    <a:gridCol w="656112">
                      <a:extLst>
                        <a:ext uri="{9D8B030D-6E8A-4147-A177-3AD203B41FA5}">
                          <a16:colId xmlns:a16="http://schemas.microsoft.com/office/drawing/2014/main" xmlns="" val="20003"/>
                        </a:ext>
                      </a:extLst>
                    </a:gridCol>
                    <a:gridCol w="884429">
                      <a:extLst>
                        <a:ext uri="{9D8B030D-6E8A-4147-A177-3AD203B41FA5}">
                          <a16:colId xmlns:a16="http://schemas.microsoft.com/office/drawing/2014/main" xmlns="" val="20004"/>
                        </a:ext>
                      </a:extLst>
                    </a:gridCol>
                    <a:gridCol w="1059873">
                      <a:extLst>
                        <a:ext uri="{9D8B030D-6E8A-4147-A177-3AD203B41FA5}">
                          <a16:colId xmlns:a16="http://schemas.microsoft.com/office/drawing/2014/main" xmlns="" val="20005"/>
                        </a:ext>
                      </a:extLst>
                    </a:gridCol>
                    <a:gridCol w="1059797">
                      <a:extLst>
                        <a:ext uri="{9D8B030D-6E8A-4147-A177-3AD203B41FA5}">
                          <a16:colId xmlns:a16="http://schemas.microsoft.com/office/drawing/2014/main" xmlns="" val="20006"/>
                        </a:ext>
                      </a:extLst>
                    </a:gridCol>
                    <a:gridCol w="980641">
                      <a:extLst>
                        <a:ext uri="{9D8B030D-6E8A-4147-A177-3AD203B41FA5}">
                          <a16:colId xmlns:a16="http://schemas.microsoft.com/office/drawing/2014/main" xmlns="" val="20007"/>
                        </a:ext>
                      </a:extLst>
                    </a:gridCol>
                    <a:gridCol w="1298636">
                      <a:extLst>
                        <a:ext uri="{9D8B030D-6E8A-4147-A177-3AD203B41FA5}">
                          <a16:colId xmlns:a16="http://schemas.microsoft.com/office/drawing/2014/main" xmlns="" val="20008"/>
                        </a:ext>
                      </a:extLst>
                    </a:gridCol>
                  </a:tblGrid>
                  <a:tr h="379525">
                    <a:tc>
                      <a:txBody>
                        <a:bodyPr/>
                        <a:lstStyle/>
                        <a:p>
                          <a:pPr algn="l" fontAlgn="b"/>
                          <a:r>
                            <a:rPr lang="ru-RU" sz="1300" b="1" i="0" u="none" strike="noStrike" dirty="0">
                              <a:solidFill>
                                <a:srgbClr val="000000"/>
                              </a:solidFill>
                              <a:effectLst/>
                              <a:latin typeface="Calibri"/>
                            </a:rPr>
                            <a:t>Точка</a:t>
                          </a:r>
                        </a:p>
                      </a:txBody>
                      <a:tcPr marL="6586" marR="6586" marT="658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effectLst/>
                              <a:latin typeface="Calibri"/>
                            </a:rPr>
                            <a:t>x, </a:t>
                          </a:r>
                          <a:r>
                            <a:rPr lang="ru-RU" sz="1300" b="1" i="0" u="none" strike="noStrike">
                              <a:solidFill>
                                <a:srgbClr val="000000"/>
                              </a:solidFill>
                              <a:effectLst/>
                              <a:latin typeface="Calibri"/>
                            </a:rPr>
                            <a:t>км</a:t>
                          </a:r>
                        </a:p>
                      </a:txBody>
                      <a:tcPr marL="6586" marR="6586" marT="658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effectLst/>
                              <a:latin typeface="Calibri"/>
                            </a:rPr>
                            <a:t>x*x</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a:rPr>
                            <a:t>h, </a:t>
                          </a:r>
                          <a:r>
                            <a:rPr lang="ru-RU" sz="1300" b="1" i="0" u="none" strike="noStrike" dirty="0">
                              <a:solidFill>
                                <a:srgbClr val="000000"/>
                              </a:solidFill>
                              <a:effectLst/>
                              <a:latin typeface="Calibri"/>
                            </a:rPr>
                            <a:t>км</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effectLst/>
                              <a:latin typeface="Calibri"/>
                            </a:rPr>
                            <a:t>h*h</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effectLst/>
                              <a:latin typeface="Calibri"/>
                            </a:rPr>
                            <a:t>x*x+h*h</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14:m>
                            <m:oMathPara xmlns:m="http://schemas.openxmlformats.org/officeDocument/2006/math">
                              <m:oMathParaPr>
                                <m:jc m:val="centerGroup"/>
                              </m:oMathParaPr>
                              <m:oMath xmlns:m="http://schemas.openxmlformats.org/officeDocument/2006/math">
                                <m:rad>
                                  <m:radPr>
                                    <m:degHide m:val="on"/>
                                    <m:ctrlPr>
                                      <a:rPr lang="en-US" sz="1300" b="1" i="1" u="none" strike="noStrike" smtClean="0">
                                        <a:solidFill>
                                          <a:srgbClr val="000000"/>
                                        </a:solidFill>
                                        <a:effectLst/>
                                        <a:latin typeface="Cambria Math"/>
                                      </a:rPr>
                                    </m:ctrlPr>
                                  </m:radPr>
                                  <m:deg/>
                                  <m:e>
                                    <m:r>
                                      <a:rPr lang="en-US" sz="1300" b="1" i="1" u="none" strike="noStrike" smtClean="0">
                                        <a:solidFill>
                                          <a:srgbClr val="000000"/>
                                        </a:solidFill>
                                        <a:effectLst/>
                                        <a:latin typeface="Cambria Math"/>
                                      </a:rPr>
                                      <m:t>𝒙</m:t>
                                    </m:r>
                                    <m:r>
                                      <a:rPr lang="en-US" sz="1300" b="1" i="1" u="none" strike="noStrike" smtClean="0">
                                        <a:solidFill>
                                          <a:srgbClr val="000000"/>
                                        </a:solidFill>
                                        <a:effectLst/>
                                        <a:latin typeface="Cambria Math"/>
                                      </a:rPr>
                                      <m:t>∗</m:t>
                                    </m:r>
                                    <m:r>
                                      <a:rPr lang="en-US" sz="1300" b="1" i="1" u="none" strike="noStrike" smtClean="0">
                                        <a:solidFill>
                                          <a:srgbClr val="000000"/>
                                        </a:solidFill>
                                        <a:effectLst/>
                                        <a:latin typeface="Cambria Math"/>
                                      </a:rPr>
                                      <m:t>𝒙</m:t>
                                    </m:r>
                                    <m:r>
                                      <a:rPr lang="en-US" sz="1300" b="1" i="1" u="none" strike="noStrike" smtClean="0">
                                        <a:solidFill>
                                          <a:srgbClr val="000000"/>
                                        </a:solidFill>
                                        <a:effectLst/>
                                        <a:latin typeface="Cambria Math"/>
                                      </a:rPr>
                                      <m:t>+</m:t>
                                    </m:r>
                                    <m:r>
                                      <a:rPr lang="en-US" sz="1300" b="1" i="1" u="none" strike="noStrike" smtClean="0">
                                        <a:solidFill>
                                          <a:srgbClr val="000000"/>
                                        </a:solidFill>
                                        <a:effectLst/>
                                        <a:latin typeface="Cambria Math"/>
                                      </a:rPr>
                                      <m:t>𝒉</m:t>
                                    </m:r>
                                    <m:r>
                                      <a:rPr lang="en-US" sz="1300" b="1" i="1" u="none" strike="noStrike" smtClean="0">
                                        <a:solidFill>
                                          <a:srgbClr val="000000"/>
                                        </a:solidFill>
                                        <a:effectLst/>
                                        <a:latin typeface="Cambria Math"/>
                                      </a:rPr>
                                      <m:t>∗</m:t>
                                    </m:r>
                                    <m:r>
                                      <a:rPr lang="en-US" sz="1300" b="1" i="1" u="none" strike="noStrike" smtClean="0">
                                        <a:solidFill>
                                          <a:srgbClr val="000000"/>
                                        </a:solidFill>
                                        <a:effectLst/>
                                        <a:latin typeface="Cambria Math"/>
                                      </a:rPr>
                                      <m:t>𝒉</m:t>
                                    </m:r>
                                  </m:e>
                                </m:rad>
                              </m:oMath>
                            </m:oMathPara>
                          </a14:m>
                          <a:endParaRPr lang="en-US" sz="1300" b="1" i="0" u="none" strike="noStrike">
                            <a:solidFill>
                              <a:srgbClr val="000000"/>
                            </a:solidFill>
                            <a:effectLst/>
                            <a:latin typeface="Calibri"/>
                          </a:endParaRP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effectLst/>
                              <a:latin typeface="Calibri"/>
                            </a:rPr>
                            <a:t>2v, </a:t>
                          </a:r>
                          <a:r>
                            <a:rPr lang="ru-RU" sz="1300" b="1" i="0" u="none" strike="noStrike">
                              <a:solidFill>
                                <a:srgbClr val="000000"/>
                              </a:solidFill>
                              <a:effectLst/>
                              <a:latin typeface="Calibri"/>
                            </a:rPr>
                            <a:t>км/ч</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14:m>
                            <m:oMath xmlns:m="http://schemas.openxmlformats.org/officeDocument/2006/math">
                              <m:r>
                                <a:rPr lang="en-US" sz="1300" b="1" i="1" u="none" strike="noStrike" smtClean="0">
                                  <a:solidFill>
                                    <a:srgbClr val="000000"/>
                                  </a:solidFill>
                                  <a:effectLst/>
                                  <a:latin typeface="Cambria Math"/>
                                </a:rPr>
                                <m:t>𝒕</m:t>
                              </m:r>
                              <m:r>
                                <a:rPr lang="en-US" sz="1300" b="1" i="1" u="none" strike="noStrike" smtClean="0">
                                  <a:solidFill>
                                    <a:srgbClr val="000000"/>
                                  </a:solidFill>
                                  <a:effectLst/>
                                  <a:latin typeface="Cambria Math"/>
                                </a:rPr>
                                <m:t>=</m:t>
                              </m:r>
                              <m:rad>
                                <m:radPr>
                                  <m:degHide m:val="on"/>
                                  <m:ctrlPr>
                                    <a:rPr lang="en-US" sz="1300" b="1" i="1" u="none" strike="noStrike" smtClean="0">
                                      <a:solidFill>
                                        <a:srgbClr val="000000"/>
                                      </a:solidFill>
                                      <a:effectLst/>
                                      <a:latin typeface="Cambria Math"/>
                                    </a:rPr>
                                  </m:ctrlPr>
                                </m:radPr>
                                <m:deg/>
                                <m:e>
                                  <m:r>
                                    <a:rPr lang="en-US" sz="1300" b="1" i="1" u="none" strike="noStrike" smtClean="0">
                                      <a:solidFill>
                                        <a:srgbClr val="000000"/>
                                      </a:solidFill>
                                      <a:effectLst/>
                                      <a:latin typeface="Cambria Math"/>
                                    </a:rPr>
                                    <m:t>𝒙</m:t>
                                  </m:r>
                                  <m:r>
                                    <a:rPr lang="en-US" sz="1300" b="1" i="1" u="none" strike="noStrike" smtClean="0">
                                      <a:solidFill>
                                        <a:srgbClr val="000000"/>
                                      </a:solidFill>
                                      <a:effectLst/>
                                      <a:latin typeface="Cambria Math"/>
                                    </a:rPr>
                                    <m:t>∗</m:t>
                                  </m:r>
                                  <m:r>
                                    <a:rPr lang="en-US" sz="1300" b="1" i="1" u="none" strike="noStrike" smtClean="0">
                                      <a:solidFill>
                                        <a:srgbClr val="000000"/>
                                      </a:solidFill>
                                      <a:effectLst/>
                                      <a:latin typeface="Cambria Math"/>
                                    </a:rPr>
                                    <m:t>𝒙</m:t>
                                  </m:r>
                                  <m:r>
                                    <a:rPr lang="en-US" sz="1300" b="1" i="1" u="none" strike="noStrike" smtClean="0">
                                      <a:solidFill>
                                        <a:srgbClr val="000000"/>
                                      </a:solidFill>
                                      <a:effectLst/>
                                      <a:latin typeface="Cambria Math"/>
                                    </a:rPr>
                                    <m:t>+</m:t>
                                  </m:r>
                                  <m:r>
                                    <a:rPr lang="en-US" sz="1300" b="1" i="1" u="none" strike="noStrike" smtClean="0">
                                      <a:solidFill>
                                        <a:srgbClr val="000000"/>
                                      </a:solidFill>
                                      <a:effectLst/>
                                      <a:latin typeface="Cambria Math"/>
                                    </a:rPr>
                                    <m:t>𝒉</m:t>
                                  </m:r>
                                  <m:r>
                                    <a:rPr lang="en-US" sz="1300" b="1" i="1" u="none" strike="noStrike" smtClean="0">
                                      <a:solidFill>
                                        <a:srgbClr val="000000"/>
                                      </a:solidFill>
                                      <a:effectLst/>
                                      <a:latin typeface="Cambria Math"/>
                                    </a:rPr>
                                    <m:t>∗</m:t>
                                  </m:r>
                                  <m:r>
                                    <a:rPr lang="en-US" sz="1300" b="1" i="1" u="none" strike="noStrike" smtClean="0">
                                      <a:solidFill>
                                        <a:srgbClr val="000000"/>
                                      </a:solidFill>
                                      <a:effectLst/>
                                      <a:latin typeface="Cambria Math"/>
                                    </a:rPr>
                                    <m:t>𝒉</m:t>
                                  </m:r>
                                </m:e>
                              </m:rad>
                              <m:r>
                                <a:rPr lang="ru-RU" sz="1300" b="1" i="0" u="none" strike="noStrike" smtClean="0">
                                  <a:solidFill>
                                    <a:srgbClr val="000000"/>
                                  </a:solidFill>
                                  <a:effectLst/>
                                  <a:latin typeface="Cambria Math"/>
                                </a:rPr>
                                <m:t>/</m:t>
                              </m:r>
                              <m:r>
                                <a:rPr lang="ru-RU" sz="1300" b="1" i="0" u="none" strike="noStrike" smtClean="0">
                                  <a:solidFill>
                                    <a:srgbClr val="000000"/>
                                  </a:solidFill>
                                  <a:effectLst/>
                                  <a:latin typeface="Cambria Math"/>
                                </a:rPr>
                                <m:t>𝟐</m:t>
                              </m:r>
                            </m:oMath>
                          </a14:m>
                          <a:r>
                            <a:rPr lang="en-US" sz="1300" b="1" i="0" u="none" strike="noStrike">
                              <a:solidFill>
                                <a:srgbClr val="000000"/>
                              </a:solidFill>
                              <a:effectLst/>
                              <a:latin typeface="Calibri"/>
                            </a:rPr>
                            <a:t>v</a:t>
                          </a:r>
                        </a:p>
                      </a:txBody>
                      <a:tcPr marL="6586" marR="6586" marT="658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379525">
                    <a:tc>
                      <a:txBody>
                        <a:bodyPr/>
                        <a:lstStyle/>
                        <a:p>
                          <a:pPr algn="ctr" fontAlgn="b"/>
                          <a:r>
                            <a:rPr lang="ru-RU" sz="1300" b="0" i="0" u="none" strike="noStrike">
                              <a:solidFill>
                                <a:srgbClr val="000000"/>
                              </a:solidFill>
                              <a:effectLst/>
                              <a:latin typeface="Calibri"/>
                            </a:rPr>
                            <a:t>А</a:t>
                          </a:r>
                        </a:p>
                      </a:txBody>
                      <a:tcPr marL="6586" marR="6586" marT="658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300" b="0" i="0" u="none" strike="noStrike">
                              <a:solidFill>
                                <a:srgbClr val="000000"/>
                              </a:solidFill>
                              <a:effectLst/>
                              <a:latin typeface="Calibri"/>
                            </a:rPr>
                            <a:t>643,5</a:t>
                          </a:r>
                        </a:p>
                      </a:txBody>
                      <a:tcPr marL="6586" marR="6586" marT="658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300" b="0" i="0" u="none" strike="noStrike">
                              <a:solidFill>
                                <a:srgbClr val="000000"/>
                              </a:solidFill>
                              <a:effectLst/>
                              <a:latin typeface="Calibri"/>
                            </a:rPr>
                            <a:t>414092</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300" b="0" i="0" u="none" strike="noStrike">
                              <a:solidFill>
                                <a:srgbClr val="000000"/>
                              </a:solidFill>
                              <a:effectLst/>
                              <a:latin typeface="Calibri"/>
                            </a:rPr>
                            <a:t>18000</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300" b="0" i="0" u="none" strike="noStrike">
                              <a:solidFill>
                                <a:srgbClr val="000000"/>
                              </a:solidFill>
                              <a:effectLst/>
                              <a:latin typeface="Calibri"/>
                            </a:rPr>
                            <a:t>324000000</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300" b="0" i="0" u="none" strike="noStrike">
                              <a:solidFill>
                                <a:srgbClr val="000000"/>
                              </a:solidFill>
                              <a:effectLst/>
                              <a:latin typeface="Calibri"/>
                            </a:rPr>
                            <a:t>324414092</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300" b="0" i="0" u="none" strike="noStrike">
                              <a:solidFill>
                                <a:srgbClr val="000000"/>
                              </a:solidFill>
                              <a:effectLst/>
                              <a:latin typeface="Calibri"/>
                            </a:rPr>
                            <a:t>18011,49889</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300" b="0" i="0" u="none" strike="noStrike">
                              <a:solidFill>
                                <a:srgbClr val="000000"/>
                              </a:solidFill>
                              <a:effectLst/>
                              <a:latin typeface="Calibri"/>
                            </a:rPr>
                            <a:t>2160000000</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300" b="0" i="0" u="none" strike="noStrike" dirty="0">
                              <a:solidFill>
                                <a:srgbClr val="000000"/>
                              </a:solidFill>
                              <a:effectLst/>
                              <a:latin typeface="Calibri"/>
                            </a:rPr>
                            <a:t>0,000008339</a:t>
                          </a:r>
                        </a:p>
                      </a:txBody>
                      <a:tcPr marL="6586" marR="6586" marT="658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93079">
                    <a:tc>
                      <a:txBody>
                        <a:bodyPr/>
                        <a:lstStyle/>
                        <a:p>
                          <a:pPr algn="ctr" fontAlgn="b"/>
                          <a:r>
                            <a:rPr lang="ru-RU" sz="1300" b="0" i="0" u="none" strike="noStrike">
                              <a:solidFill>
                                <a:srgbClr val="000000"/>
                              </a:solidFill>
                              <a:effectLst/>
                              <a:latin typeface="Calibri"/>
                            </a:rPr>
                            <a:t>В</a:t>
                          </a:r>
                        </a:p>
                      </a:txBody>
                      <a:tcPr marL="6586" marR="6586" marT="658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300" b="0" i="0" u="none" strike="noStrike">
                              <a:solidFill>
                                <a:srgbClr val="000000"/>
                              </a:solidFill>
                              <a:effectLst/>
                              <a:latin typeface="Calibri"/>
                            </a:rPr>
                            <a:t>900</a:t>
                          </a:r>
                        </a:p>
                      </a:txBody>
                      <a:tcPr marL="6586" marR="6586" marT="658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300" b="0" i="0" u="none" strike="noStrike">
                              <a:solidFill>
                                <a:srgbClr val="000000"/>
                              </a:solidFill>
                              <a:effectLst/>
                              <a:latin typeface="Calibri"/>
                            </a:rPr>
                            <a:t>810000</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300" b="0" i="0" u="none" strike="noStrike">
                              <a:solidFill>
                                <a:srgbClr val="000000"/>
                              </a:solidFill>
                              <a:effectLst/>
                              <a:latin typeface="Calibri"/>
                            </a:rPr>
                            <a:t>18000</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300" b="0" i="0" u="none" strike="noStrike" dirty="0">
                              <a:solidFill>
                                <a:srgbClr val="000000"/>
                              </a:solidFill>
                              <a:effectLst/>
                              <a:latin typeface="Calibri"/>
                            </a:rPr>
                            <a:t>324000000</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300" b="0" i="0" u="none" strike="noStrike">
                              <a:solidFill>
                                <a:srgbClr val="000000"/>
                              </a:solidFill>
                              <a:effectLst/>
                              <a:latin typeface="Calibri"/>
                            </a:rPr>
                            <a:t>324810000</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300" b="0" i="0" u="none" strike="noStrike">
                              <a:solidFill>
                                <a:srgbClr val="000000"/>
                              </a:solidFill>
                              <a:effectLst/>
                              <a:latin typeface="Calibri"/>
                            </a:rPr>
                            <a:t>18022,48596</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300" b="0" i="0" u="none" strike="noStrike">
                              <a:solidFill>
                                <a:srgbClr val="000000"/>
                              </a:solidFill>
                              <a:effectLst/>
                              <a:latin typeface="Calibri"/>
                            </a:rPr>
                            <a:t>2160000000</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300" b="0" i="0" u="none" strike="noStrike" dirty="0">
                              <a:solidFill>
                                <a:srgbClr val="000000"/>
                              </a:solidFill>
                              <a:effectLst/>
                              <a:latin typeface="Calibri"/>
                            </a:rPr>
                            <a:t>0,000008344</a:t>
                          </a:r>
                        </a:p>
                      </a:txBody>
                      <a:tcPr marL="6586" marR="6586" marT="658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mc:Choice>
        <mc:Fallback xmlns="">
          <p:graphicFrame>
            <p:nvGraphicFramePr>
              <p:cNvPr id="2" name="Таблица 1"/>
              <p:cNvGraphicFramePr>
                <a:graphicFrameLocks noGrp="1"/>
              </p:cNvGraphicFramePr>
              <p:nvPr>
                <p:extLst>
                  <p:ext uri="{D42A27DB-BD31-4B8C-83A1-F6EECF244321}">
                    <p14:modId xmlns:p14="http://schemas.microsoft.com/office/powerpoint/2010/main" val="1220584509"/>
                  </p:ext>
                </p:extLst>
              </p:nvPr>
            </p:nvGraphicFramePr>
            <p:xfrm>
              <a:off x="1115615" y="1772816"/>
              <a:ext cx="7895902" cy="1189972"/>
            </p:xfrm>
            <a:graphic>
              <a:graphicData uri="http://schemas.openxmlformats.org/drawingml/2006/table">
                <a:tbl>
                  <a:tblPr/>
                  <a:tblGrid>
                    <a:gridCol w="432049">
                      <a:extLst>
                        <a:ext uri="{9D8B030D-6E8A-4147-A177-3AD203B41FA5}">
                          <a16:colId xmlns="" xmlns:a16="http://schemas.microsoft.com/office/drawing/2014/main" val="20000"/>
                        </a:ext>
                      </a:extLst>
                    </a:gridCol>
                    <a:gridCol w="726455">
                      <a:extLst>
                        <a:ext uri="{9D8B030D-6E8A-4147-A177-3AD203B41FA5}">
                          <a16:colId xmlns="" xmlns:a16="http://schemas.microsoft.com/office/drawing/2014/main" val="20001"/>
                        </a:ext>
                      </a:extLst>
                    </a:gridCol>
                    <a:gridCol w="797910">
                      <a:extLst>
                        <a:ext uri="{9D8B030D-6E8A-4147-A177-3AD203B41FA5}">
                          <a16:colId xmlns="" xmlns:a16="http://schemas.microsoft.com/office/drawing/2014/main" val="20002"/>
                        </a:ext>
                      </a:extLst>
                    </a:gridCol>
                    <a:gridCol w="656112">
                      <a:extLst>
                        <a:ext uri="{9D8B030D-6E8A-4147-A177-3AD203B41FA5}">
                          <a16:colId xmlns="" xmlns:a16="http://schemas.microsoft.com/office/drawing/2014/main" val="20003"/>
                        </a:ext>
                      </a:extLst>
                    </a:gridCol>
                    <a:gridCol w="884429">
                      <a:extLst>
                        <a:ext uri="{9D8B030D-6E8A-4147-A177-3AD203B41FA5}">
                          <a16:colId xmlns="" xmlns:a16="http://schemas.microsoft.com/office/drawing/2014/main" val="20004"/>
                        </a:ext>
                      </a:extLst>
                    </a:gridCol>
                    <a:gridCol w="1059873">
                      <a:extLst>
                        <a:ext uri="{9D8B030D-6E8A-4147-A177-3AD203B41FA5}">
                          <a16:colId xmlns="" xmlns:a16="http://schemas.microsoft.com/office/drawing/2014/main" val="20005"/>
                        </a:ext>
                      </a:extLst>
                    </a:gridCol>
                    <a:gridCol w="1059797">
                      <a:extLst>
                        <a:ext uri="{9D8B030D-6E8A-4147-A177-3AD203B41FA5}">
                          <a16:colId xmlns="" xmlns:a16="http://schemas.microsoft.com/office/drawing/2014/main" val="20006"/>
                        </a:ext>
                      </a:extLst>
                    </a:gridCol>
                    <a:gridCol w="980641">
                      <a:extLst>
                        <a:ext uri="{9D8B030D-6E8A-4147-A177-3AD203B41FA5}">
                          <a16:colId xmlns="" xmlns:a16="http://schemas.microsoft.com/office/drawing/2014/main" val="20007"/>
                        </a:ext>
                      </a:extLst>
                    </a:gridCol>
                    <a:gridCol w="1298636">
                      <a:extLst>
                        <a:ext uri="{9D8B030D-6E8A-4147-A177-3AD203B41FA5}">
                          <a16:colId xmlns="" xmlns:a16="http://schemas.microsoft.com/office/drawing/2014/main" val="20008"/>
                        </a:ext>
                      </a:extLst>
                    </a:gridCol>
                  </a:tblGrid>
                  <a:tr h="417368">
                    <a:tc>
                      <a:txBody>
                        <a:bodyPr/>
                        <a:lstStyle/>
                        <a:p>
                          <a:pPr algn="l" fontAlgn="b"/>
                          <a:r>
                            <a:rPr lang="ru-RU" sz="1300" b="1" i="0" u="none" strike="noStrike" dirty="0">
                              <a:solidFill>
                                <a:srgbClr val="000000"/>
                              </a:solidFill>
                              <a:effectLst/>
                              <a:latin typeface="Calibri"/>
                            </a:rPr>
                            <a:t>Точка</a:t>
                          </a:r>
                        </a:p>
                      </a:txBody>
                      <a:tcPr marL="6586" marR="6586" marT="658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effectLst/>
                              <a:latin typeface="Calibri"/>
                            </a:rPr>
                            <a:t>x, </a:t>
                          </a:r>
                          <a:r>
                            <a:rPr lang="ru-RU" sz="1300" b="1" i="0" u="none" strike="noStrike">
                              <a:solidFill>
                                <a:srgbClr val="000000"/>
                              </a:solidFill>
                              <a:effectLst/>
                              <a:latin typeface="Calibri"/>
                            </a:rPr>
                            <a:t>км</a:t>
                          </a:r>
                        </a:p>
                      </a:txBody>
                      <a:tcPr marL="6586" marR="6586" marT="658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effectLst/>
                              <a:latin typeface="Calibri"/>
                            </a:rPr>
                            <a:t>x*x</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a:rPr>
                            <a:t>h, </a:t>
                          </a:r>
                          <a:r>
                            <a:rPr lang="ru-RU" sz="1300" b="1" i="0" u="none" strike="noStrike" dirty="0">
                              <a:solidFill>
                                <a:srgbClr val="000000"/>
                              </a:solidFill>
                              <a:effectLst/>
                              <a:latin typeface="Calibri"/>
                            </a:rPr>
                            <a:t>км</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effectLst/>
                              <a:latin typeface="Calibri"/>
                            </a:rPr>
                            <a:t>h*h</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effectLst/>
                              <a:latin typeface="Calibri"/>
                            </a:rPr>
                            <a:t>x*x+h*h</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ru-RU"/>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blipFill rotWithShape="1">
                          <a:blip r:embed="rId2"/>
                          <a:stretch>
                            <a:fillRect l="-429310" t="-1471" r="-215517" b="-211765"/>
                          </a:stretch>
                        </a:blipFill>
                      </a:tcPr>
                    </a:tc>
                    <a:tc>
                      <a:txBody>
                        <a:bodyPr/>
                        <a:lstStyle/>
                        <a:p>
                          <a:pPr algn="ctr" fontAlgn="b"/>
                          <a:r>
                            <a:rPr lang="en-US" sz="1300" b="1" i="0" u="none" strike="noStrike">
                              <a:solidFill>
                                <a:srgbClr val="000000"/>
                              </a:solidFill>
                              <a:effectLst/>
                              <a:latin typeface="Calibri"/>
                            </a:rPr>
                            <a:t>2v, </a:t>
                          </a:r>
                          <a:r>
                            <a:rPr lang="ru-RU" sz="1300" b="1" i="0" u="none" strike="noStrike">
                              <a:solidFill>
                                <a:srgbClr val="000000"/>
                              </a:solidFill>
                              <a:effectLst/>
                              <a:latin typeface="Calibri"/>
                            </a:rPr>
                            <a:t>км/ч</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ru-RU"/>
                        </a:p>
                      </a:txBody>
                      <a:tcPr marL="6586" marR="6586" marT="658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blipFill rotWithShape="1">
                          <a:blip r:embed="rId2"/>
                          <a:stretch>
                            <a:fillRect l="-507981" t="-1471" r="-469" b="-211765"/>
                          </a:stretch>
                        </a:blipFill>
                      </a:tcPr>
                    </a:tc>
                    <a:extLst>
                      <a:ext uri="{0D108BD9-81ED-4DB2-BD59-A6C34878D82A}">
                        <a16:rowId xmlns="" xmlns:a16="http://schemas.microsoft.com/office/drawing/2014/main" val="10000"/>
                      </a:ext>
                    </a:extLst>
                  </a:tr>
                  <a:tr h="379525">
                    <a:tc>
                      <a:txBody>
                        <a:bodyPr/>
                        <a:lstStyle/>
                        <a:p>
                          <a:pPr algn="ctr" fontAlgn="b"/>
                          <a:r>
                            <a:rPr lang="ru-RU" sz="1300" b="0" i="0" u="none" strike="noStrike">
                              <a:solidFill>
                                <a:srgbClr val="000000"/>
                              </a:solidFill>
                              <a:effectLst/>
                              <a:latin typeface="Calibri"/>
                            </a:rPr>
                            <a:t>А</a:t>
                          </a:r>
                        </a:p>
                      </a:txBody>
                      <a:tcPr marL="6586" marR="6586" marT="658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300" b="0" i="0" u="none" strike="noStrike">
                              <a:solidFill>
                                <a:srgbClr val="000000"/>
                              </a:solidFill>
                              <a:effectLst/>
                              <a:latin typeface="Calibri"/>
                            </a:rPr>
                            <a:t>643,5</a:t>
                          </a:r>
                        </a:p>
                      </a:txBody>
                      <a:tcPr marL="6586" marR="6586" marT="658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300" b="0" i="0" u="none" strike="noStrike">
                              <a:solidFill>
                                <a:srgbClr val="000000"/>
                              </a:solidFill>
                              <a:effectLst/>
                              <a:latin typeface="Calibri"/>
                            </a:rPr>
                            <a:t>414092</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300" b="0" i="0" u="none" strike="noStrike">
                              <a:solidFill>
                                <a:srgbClr val="000000"/>
                              </a:solidFill>
                              <a:effectLst/>
                              <a:latin typeface="Calibri"/>
                            </a:rPr>
                            <a:t>18000</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300" b="0" i="0" u="none" strike="noStrike">
                              <a:solidFill>
                                <a:srgbClr val="000000"/>
                              </a:solidFill>
                              <a:effectLst/>
                              <a:latin typeface="Calibri"/>
                            </a:rPr>
                            <a:t>324000000</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300" b="0" i="0" u="none" strike="noStrike">
                              <a:solidFill>
                                <a:srgbClr val="000000"/>
                              </a:solidFill>
                              <a:effectLst/>
                              <a:latin typeface="Calibri"/>
                            </a:rPr>
                            <a:t>324414092</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300" b="0" i="0" u="none" strike="noStrike">
                              <a:solidFill>
                                <a:srgbClr val="000000"/>
                              </a:solidFill>
                              <a:effectLst/>
                              <a:latin typeface="Calibri"/>
                            </a:rPr>
                            <a:t>18011,49889</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300" b="0" i="0" u="none" strike="noStrike">
                              <a:solidFill>
                                <a:srgbClr val="000000"/>
                              </a:solidFill>
                              <a:effectLst/>
                              <a:latin typeface="Calibri"/>
                            </a:rPr>
                            <a:t>2160000000</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300" b="0" i="0" u="none" strike="noStrike" dirty="0">
                              <a:solidFill>
                                <a:srgbClr val="000000"/>
                              </a:solidFill>
                              <a:effectLst/>
                              <a:latin typeface="Calibri"/>
                            </a:rPr>
                            <a:t>0,000008339</a:t>
                          </a:r>
                        </a:p>
                      </a:txBody>
                      <a:tcPr marL="6586" marR="6586" marT="658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393079">
                    <a:tc>
                      <a:txBody>
                        <a:bodyPr/>
                        <a:lstStyle/>
                        <a:p>
                          <a:pPr algn="ctr" fontAlgn="b"/>
                          <a:r>
                            <a:rPr lang="ru-RU" sz="1300" b="0" i="0" u="none" strike="noStrike">
                              <a:solidFill>
                                <a:srgbClr val="000000"/>
                              </a:solidFill>
                              <a:effectLst/>
                              <a:latin typeface="Calibri"/>
                            </a:rPr>
                            <a:t>В</a:t>
                          </a:r>
                        </a:p>
                      </a:txBody>
                      <a:tcPr marL="6586" marR="6586" marT="658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300" b="0" i="0" u="none" strike="noStrike">
                              <a:solidFill>
                                <a:srgbClr val="000000"/>
                              </a:solidFill>
                              <a:effectLst/>
                              <a:latin typeface="Calibri"/>
                            </a:rPr>
                            <a:t>900</a:t>
                          </a:r>
                        </a:p>
                      </a:txBody>
                      <a:tcPr marL="6586" marR="6586" marT="658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300" b="0" i="0" u="none" strike="noStrike">
                              <a:solidFill>
                                <a:srgbClr val="000000"/>
                              </a:solidFill>
                              <a:effectLst/>
                              <a:latin typeface="Calibri"/>
                            </a:rPr>
                            <a:t>810000</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300" b="0" i="0" u="none" strike="noStrike">
                              <a:solidFill>
                                <a:srgbClr val="000000"/>
                              </a:solidFill>
                              <a:effectLst/>
                              <a:latin typeface="Calibri"/>
                            </a:rPr>
                            <a:t>18000</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300" b="0" i="0" u="none" strike="noStrike" dirty="0">
                              <a:solidFill>
                                <a:srgbClr val="000000"/>
                              </a:solidFill>
                              <a:effectLst/>
                              <a:latin typeface="Calibri"/>
                            </a:rPr>
                            <a:t>324000000</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300" b="0" i="0" u="none" strike="noStrike">
                              <a:solidFill>
                                <a:srgbClr val="000000"/>
                              </a:solidFill>
                              <a:effectLst/>
                              <a:latin typeface="Calibri"/>
                            </a:rPr>
                            <a:t>324810000</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300" b="0" i="0" u="none" strike="noStrike">
                              <a:solidFill>
                                <a:srgbClr val="000000"/>
                              </a:solidFill>
                              <a:effectLst/>
                              <a:latin typeface="Calibri"/>
                            </a:rPr>
                            <a:t>18022,48596</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300" b="0" i="0" u="none" strike="noStrike">
                              <a:solidFill>
                                <a:srgbClr val="000000"/>
                              </a:solidFill>
                              <a:effectLst/>
                              <a:latin typeface="Calibri"/>
                            </a:rPr>
                            <a:t>2160000000</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300" b="0" i="0" u="none" strike="noStrike" dirty="0">
                              <a:solidFill>
                                <a:srgbClr val="000000"/>
                              </a:solidFill>
                              <a:effectLst/>
                              <a:latin typeface="Calibri"/>
                            </a:rPr>
                            <a:t>0,000008344</a:t>
                          </a:r>
                        </a:p>
                      </a:txBody>
                      <a:tcPr marL="6586" marR="6586" marT="658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mc:Fallback>
      </mc:AlternateContent>
      <p:sp>
        <p:nvSpPr>
          <p:cNvPr id="3" name="TextBox 2"/>
          <p:cNvSpPr txBox="1"/>
          <p:nvPr/>
        </p:nvSpPr>
        <p:spPr>
          <a:xfrm>
            <a:off x="1259632" y="508030"/>
            <a:ext cx="7438896" cy="1015663"/>
          </a:xfrm>
          <a:prstGeom prst="rect">
            <a:avLst/>
          </a:prstGeom>
          <a:noFill/>
        </p:spPr>
        <p:txBody>
          <a:bodyPr wrap="none" rtlCol="0">
            <a:spAutoFit/>
          </a:bodyPr>
          <a:lstStyle/>
          <a:p>
            <a:r>
              <a:rPr lang="ru-RU" sz="2000" dirty="0">
                <a:latin typeface="Times New Roman" panose="02020603050405020304" pitchFamily="18" charset="0"/>
                <a:cs typeface="Times New Roman" panose="02020603050405020304" pitchFamily="18" charset="0"/>
              </a:rPr>
              <a:t>Для расчёта времени сигнала мы использовали программу </a:t>
            </a:r>
            <a:r>
              <a:rPr lang="ru-RU" sz="2000" dirty="0" smtClean="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Excel</a:t>
            </a:r>
            <a:r>
              <a:rPr lang="ru-RU" sz="2000" dirty="0">
                <a:latin typeface="Times New Roman" panose="02020603050405020304" pitchFamily="18" charset="0"/>
                <a:cs typeface="Times New Roman" panose="02020603050405020304" pitchFamily="18" charset="0"/>
              </a:rPr>
              <a:t>. </a:t>
            </a:r>
            <a:endParaRPr lang="ru-RU" sz="2000" dirty="0" smtClean="0">
              <a:latin typeface="Times New Roman" panose="02020603050405020304" pitchFamily="18" charset="0"/>
              <a:cs typeface="Times New Roman" panose="02020603050405020304" pitchFamily="18" charset="0"/>
            </a:endParaRPr>
          </a:p>
          <a:p>
            <a:r>
              <a:rPr lang="ru-RU" sz="2000" dirty="0" smtClean="0">
                <a:latin typeface="Times New Roman" panose="02020603050405020304" pitchFamily="18" charset="0"/>
                <a:cs typeface="Times New Roman" panose="02020603050405020304" pitchFamily="18" charset="0"/>
              </a:rPr>
              <a:t>Расчёты </a:t>
            </a:r>
            <a:r>
              <a:rPr lang="ru-RU" sz="2000" dirty="0">
                <a:latin typeface="Times New Roman" panose="02020603050405020304" pitchFamily="18" charset="0"/>
                <a:cs typeface="Times New Roman" panose="02020603050405020304" pitchFamily="18" charset="0"/>
              </a:rPr>
              <a:t>представлены в таблице. Полученное время умножаем</a:t>
            </a:r>
          </a:p>
          <a:p>
            <a:r>
              <a:rPr lang="ru-RU" sz="2000" dirty="0">
                <a:latin typeface="Times New Roman" panose="02020603050405020304" pitchFamily="18" charset="0"/>
                <a:cs typeface="Times New Roman" panose="02020603050405020304" pitchFamily="18" charset="0"/>
              </a:rPr>
              <a:t>на 10 в пятой степени. </a:t>
            </a:r>
          </a:p>
        </p:txBody>
      </p:sp>
      <mc:AlternateContent xmlns:mc="http://schemas.openxmlformats.org/markup-compatibility/2006" xmlns:a14="http://schemas.microsoft.com/office/drawing/2010/main">
        <mc:Choice Requires="a14">
          <p:sp>
            <p:nvSpPr>
              <p:cNvPr id="4" name="TextBox 3"/>
              <p:cNvSpPr txBox="1"/>
              <p:nvPr/>
            </p:nvSpPr>
            <p:spPr>
              <a:xfrm>
                <a:off x="1403648" y="3223272"/>
                <a:ext cx="3864263" cy="1330492"/>
              </a:xfrm>
              <a:prstGeom prst="rect">
                <a:avLst/>
              </a:prstGeom>
              <a:noFill/>
            </p:spPr>
            <p:txBody>
              <a:bodyPr wrap="none" rtlCol="0">
                <a:spAutoFit/>
              </a:bodyPr>
              <a:lstStyle/>
              <a:p>
                <a:r>
                  <a:rPr lang="ru-RU" sz="2000" dirty="0">
                    <a:latin typeface="Times New Roman" panose="02020603050405020304" pitchFamily="18" charset="0"/>
                    <a:cs typeface="Times New Roman" panose="02020603050405020304" pitchFamily="18" charset="0"/>
                  </a:rPr>
                  <a:t>Получаем  время для спутника А </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t</a:t>
                </a:r>
                <a:r>
                  <a:rPr lang="ru-RU" sz="2000" dirty="0">
                    <a:latin typeface="Times New Roman" panose="02020603050405020304" pitchFamily="18" charset="0"/>
                    <a:cs typeface="Times New Roman" panose="02020603050405020304" pitchFamily="18" charset="0"/>
                  </a:rPr>
                  <a:t> = 0,8339</a:t>
                </a:r>
                <a:r>
                  <a:rPr lang="ru-RU" sz="2000" b="1" dirty="0">
                    <a:latin typeface="Times New Roman" panose="02020603050405020304" pitchFamily="18" charset="0"/>
                    <a:cs typeface="Times New Roman" panose="02020603050405020304" pitchFamily="18" charset="0"/>
                  </a:rPr>
                  <a:t>/</a:t>
                </a:r>
                <a14:m>
                  <m:oMath xmlns:m="http://schemas.openxmlformats.org/officeDocument/2006/math">
                    <m:sSup>
                      <m:sSupPr>
                        <m:ctrlPr>
                          <a:rPr lang="ru-RU" sz="2000" i="1" smtClean="0">
                            <a:latin typeface="Cambria Math"/>
                          </a:rPr>
                        </m:ctrlPr>
                      </m:sSupPr>
                      <m:e>
                        <m:r>
                          <a:rPr lang="ru-RU" sz="2000" b="0" i="1" smtClean="0">
                            <a:latin typeface="Cambria Math"/>
                          </a:rPr>
                          <m:t>10</m:t>
                        </m:r>
                      </m:e>
                      <m:sup>
                        <m:r>
                          <a:rPr lang="ru-RU" sz="2000" b="0" i="1" smtClean="0">
                            <a:latin typeface="Cambria Math"/>
                          </a:rPr>
                          <m:t>5</m:t>
                        </m:r>
                      </m:sup>
                    </m:sSup>
                  </m:oMath>
                </a14:m>
                <a:r>
                  <a:rPr lang="ru-RU" sz="2000" dirty="0">
                    <a:latin typeface="Times New Roman" panose="02020603050405020304" pitchFamily="18" charset="0"/>
                    <a:cs typeface="Times New Roman" panose="02020603050405020304" pitchFamily="18" charset="0"/>
                  </a:rPr>
                  <a:t> часов;</a:t>
                </a:r>
              </a:p>
              <a:p>
                <a:r>
                  <a:rPr lang="ru-RU" sz="2000" dirty="0">
                    <a:latin typeface="Times New Roman" panose="02020603050405020304" pitchFamily="18" charset="0"/>
                    <a:cs typeface="Times New Roman" panose="02020603050405020304" pitchFamily="18" charset="0"/>
                  </a:rPr>
                  <a:t>для спутника В</a:t>
                </a:r>
              </a:p>
              <a:p>
                <a:r>
                  <a:rPr lang="ru-RU" sz="2000" dirty="0">
                    <a:latin typeface="Times New Roman" panose="02020603050405020304" pitchFamily="18" charset="0"/>
                    <a:cs typeface="Times New Roman" panose="02020603050405020304" pitchFamily="18" charset="0"/>
                  </a:rPr>
                  <a:t>t = 0,8344</a:t>
                </a:r>
                <a:r>
                  <a:rPr lang="ru-RU" sz="2000" b="1" dirty="0">
                    <a:latin typeface="Times New Roman" panose="02020603050405020304" pitchFamily="18" charset="0"/>
                    <a:cs typeface="Times New Roman" panose="02020603050405020304" pitchFamily="18" charset="0"/>
                  </a:rPr>
                  <a:t>/</a:t>
                </a:r>
                <a14:m>
                  <m:oMath xmlns:m="http://schemas.openxmlformats.org/officeDocument/2006/math">
                    <m:sSup>
                      <m:sSupPr>
                        <m:ctrlPr>
                          <a:rPr lang="ru-RU" sz="2000" i="1">
                            <a:latin typeface="Cambria Math"/>
                          </a:rPr>
                        </m:ctrlPr>
                      </m:sSupPr>
                      <m:e>
                        <m:r>
                          <a:rPr lang="ru-RU" sz="2000" i="1">
                            <a:latin typeface="Cambria Math"/>
                          </a:rPr>
                          <m:t>10</m:t>
                        </m:r>
                      </m:e>
                      <m:sup>
                        <m:r>
                          <a:rPr lang="ru-RU" sz="2000" i="1">
                            <a:latin typeface="Cambria Math"/>
                          </a:rPr>
                          <m:t>5</m:t>
                        </m:r>
                      </m:sup>
                    </m:sSup>
                  </m:oMath>
                </a14:m>
                <a:r>
                  <a:rPr lang="ru-RU" sz="2000" dirty="0">
                    <a:latin typeface="Times New Roman" panose="02020603050405020304" pitchFamily="18" charset="0"/>
                    <a:cs typeface="Times New Roman" panose="02020603050405020304" pitchFamily="18" charset="0"/>
                  </a:rPr>
                  <a:t> часов;</a:t>
                </a:r>
              </a:p>
            </p:txBody>
          </p:sp>
        </mc:Choice>
        <mc:Fallback xmlns="">
          <p:sp>
            <p:nvSpPr>
              <p:cNvPr id="4" name="TextBox 3"/>
              <p:cNvSpPr txBox="1">
                <a:spLocks noRot="1" noChangeAspect="1" noMove="1" noResize="1" noEditPoints="1" noAdjustHandles="1" noChangeArrowheads="1" noChangeShapeType="1" noTextEdit="1"/>
              </p:cNvSpPr>
              <p:nvPr/>
            </p:nvSpPr>
            <p:spPr>
              <a:xfrm>
                <a:off x="1403648" y="3223272"/>
                <a:ext cx="3864263" cy="1330492"/>
              </a:xfrm>
              <a:prstGeom prst="rect">
                <a:avLst/>
              </a:prstGeom>
              <a:blipFill rotWithShape="1">
                <a:blip r:embed="rId3"/>
                <a:stretch>
                  <a:fillRect l="-1577" t="-2294" r="-789" b="-7339"/>
                </a:stretch>
              </a:blipFill>
            </p:spPr>
            <p:txBody>
              <a:bodyPr/>
              <a:lstStyle/>
              <a:p>
                <a:r>
                  <a:rPr lang="ru-RU">
                    <a:noFill/>
                  </a:rPr>
                  <a:t> </a:t>
                </a:r>
              </a:p>
            </p:txBody>
          </p:sp>
        </mc:Fallback>
      </mc:AlternateContent>
    </p:spTree>
    <p:extLst>
      <p:ext uri="{BB962C8B-B14F-4D97-AF65-F5344CB8AC3E}">
        <p14:creationId xmlns:p14="http://schemas.microsoft.com/office/powerpoint/2010/main" val="30130263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99792" y="615536"/>
            <a:ext cx="3695435" cy="461665"/>
          </a:xfrm>
          <a:prstGeom prst="rect">
            <a:avLst/>
          </a:prstGeom>
          <a:noFill/>
        </p:spPr>
        <p:txBody>
          <a:bodyPr wrap="none" rtlCol="0">
            <a:spAutoFit/>
          </a:bodyPr>
          <a:lstStyle/>
          <a:p>
            <a:r>
              <a:rPr lang="ru-RU" sz="2400" b="1" dirty="0">
                <a:solidFill>
                  <a:schemeClr val="tx2"/>
                </a:solidFill>
                <a:latin typeface="Times New Roman" panose="02020603050405020304" pitchFamily="18" charset="0"/>
                <a:cs typeface="Times New Roman" panose="02020603050405020304" pitchFamily="18" charset="0"/>
              </a:rPr>
              <a:t>Игра для двух спутников</a:t>
            </a:r>
          </a:p>
        </p:txBody>
      </p:sp>
      <p:pic>
        <p:nvPicPr>
          <p:cNvPr id="205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586" t="14688" r="2791" b="7829"/>
          <a:stretch/>
        </p:blipFill>
        <p:spPr bwMode="auto">
          <a:xfrm>
            <a:off x="1053869" y="1574800"/>
            <a:ext cx="8054635" cy="379414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327054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31840" y="332655"/>
            <a:ext cx="3685945" cy="461665"/>
          </a:xfrm>
          <a:prstGeom prst="rect">
            <a:avLst/>
          </a:prstGeom>
          <a:noFill/>
        </p:spPr>
        <p:txBody>
          <a:bodyPr wrap="none" rtlCol="0">
            <a:spAutoFit/>
          </a:bodyPr>
          <a:lstStyle/>
          <a:p>
            <a:r>
              <a:rPr lang="ru-RU" sz="2400" b="1" dirty="0">
                <a:solidFill>
                  <a:schemeClr val="tx2"/>
                </a:solidFill>
                <a:latin typeface="Times New Roman" panose="02020603050405020304" pitchFamily="18" charset="0"/>
                <a:cs typeface="Times New Roman" panose="02020603050405020304" pitchFamily="18" charset="0"/>
              </a:rPr>
              <a:t>Игра для трех спутников</a:t>
            </a:r>
          </a:p>
        </p:txBody>
      </p:sp>
      <p:graphicFrame>
        <p:nvGraphicFramePr>
          <p:cNvPr id="4" name="Таблица 3"/>
          <p:cNvGraphicFramePr>
            <a:graphicFrameLocks noGrp="1"/>
          </p:cNvGraphicFramePr>
          <p:nvPr>
            <p:extLst>
              <p:ext uri="{D42A27DB-BD31-4B8C-83A1-F6EECF244321}">
                <p14:modId xmlns:p14="http://schemas.microsoft.com/office/powerpoint/2010/main" val="4125997218"/>
              </p:ext>
            </p:extLst>
          </p:nvPr>
        </p:nvGraphicFramePr>
        <p:xfrm>
          <a:off x="1043608" y="980728"/>
          <a:ext cx="7920880" cy="864095"/>
        </p:xfrm>
        <a:graphic>
          <a:graphicData uri="http://schemas.openxmlformats.org/drawingml/2006/table">
            <a:tbl>
              <a:tblPr/>
              <a:tblGrid>
                <a:gridCol w="444681">
                  <a:extLst>
                    <a:ext uri="{9D8B030D-6E8A-4147-A177-3AD203B41FA5}">
                      <a16:colId xmlns:a16="http://schemas.microsoft.com/office/drawing/2014/main" xmlns="" val="20000"/>
                    </a:ext>
                  </a:extLst>
                </a:gridCol>
                <a:gridCol w="741135">
                  <a:extLst>
                    <a:ext uri="{9D8B030D-6E8A-4147-A177-3AD203B41FA5}">
                      <a16:colId xmlns:a16="http://schemas.microsoft.com/office/drawing/2014/main" xmlns="" val="20001"/>
                    </a:ext>
                  </a:extLst>
                </a:gridCol>
                <a:gridCol w="768928">
                  <a:extLst>
                    <a:ext uri="{9D8B030D-6E8A-4147-A177-3AD203B41FA5}">
                      <a16:colId xmlns:a16="http://schemas.microsoft.com/office/drawing/2014/main" xmlns="" val="20002"/>
                    </a:ext>
                  </a:extLst>
                </a:gridCol>
                <a:gridCol w="632280">
                  <a:extLst>
                    <a:ext uri="{9D8B030D-6E8A-4147-A177-3AD203B41FA5}">
                      <a16:colId xmlns:a16="http://schemas.microsoft.com/office/drawing/2014/main" xmlns="" val="20003"/>
                    </a:ext>
                  </a:extLst>
                </a:gridCol>
                <a:gridCol w="852305">
                  <a:extLst>
                    <a:ext uri="{9D8B030D-6E8A-4147-A177-3AD203B41FA5}">
                      <a16:colId xmlns:a16="http://schemas.microsoft.com/office/drawing/2014/main" xmlns="" val="20004"/>
                    </a:ext>
                  </a:extLst>
                </a:gridCol>
                <a:gridCol w="1021376">
                  <a:extLst>
                    <a:ext uri="{9D8B030D-6E8A-4147-A177-3AD203B41FA5}">
                      <a16:colId xmlns:a16="http://schemas.microsoft.com/office/drawing/2014/main" xmlns="" val="20005"/>
                    </a:ext>
                  </a:extLst>
                </a:gridCol>
                <a:gridCol w="1000533">
                  <a:extLst>
                    <a:ext uri="{9D8B030D-6E8A-4147-A177-3AD203B41FA5}">
                      <a16:colId xmlns:a16="http://schemas.microsoft.com/office/drawing/2014/main" xmlns="" val="20006"/>
                    </a:ext>
                  </a:extLst>
                </a:gridCol>
                <a:gridCol w="965792">
                  <a:extLst>
                    <a:ext uri="{9D8B030D-6E8A-4147-A177-3AD203B41FA5}">
                      <a16:colId xmlns:a16="http://schemas.microsoft.com/office/drawing/2014/main" xmlns="" val="20007"/>
                    </a:ext>
                  </a:extLst>
                </a:gridCol>
                <a:gridCol w="1493850">
                  <a:extLst>
                    <a:ext uri="{9D8B030D-6E8A-4147-A177-3AD203B41FA5}">
                      <a16:colId xmlns:a16="http://schemas.microsoft.com/office/drawing/2014/main" xmlns="" val="20008"/>
                    </a:ext>
                  </a:extLst>
                </a:gridCol>
              </a:tblGrid>
              <a:tr h="214112">
                <a:tc>
                  <a:txBody>
                    <a:bodyPr/>
                    <a:lstStyle/>
                    <a:p>
                      <a:pPr algn="l" fontAlgn="b"/>
                      <a:r>
                        <a:rPr lang="ru-RU" sz="1100" b="1" i="0" u="none" strike="noStrike" dirty="0">
                          <a:solidFill>
                            <a:srgbClr val="000000"/>
                          </a:solidFill>
                          <a:effectLst/>
                          <a:latin typeface="Calibri"/>
                        </a:rPr>
                        <a:t>Точка</a:t>
                      </a:r>
                    </a:p>
                  </a:txBody>
                  <a:tcPr marL="6586" marR="6586" marT="658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x, </a:t>
                      </a:r>
                      <a:r>
                        <a:rPr lang="ru-RU" sz="1100" b="1" i="0" u="none" strike="noStrike">
                          <a:solidFill>
                            <a:srgbClr val="000000"/>
                          </a:solidFill>
                          <a:effectLst/>
                          <a:latin typeface="Calibri"/>
                        </a:rPr>
                        <a:t>км</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x*x</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h, </a:t>
                      </a:r>
                      <a:r>
                        <a:rPr lang="ru-RU" sz="1100" b="1" i="0" u="none" strike="noStrike">
                          <a:solidFill>
                            <a:srgbClr val="000000"/>
                          </a:solidFill>
                          <a:effectLst/>
                          <a:latin typeface="Calibri"/>
                        </a:rPr>
                        <a:t>км</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h*h</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x*x+h*h</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√(x*x+h*h)</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2v, </a:t>
                      </a:r>
                      <a:r>
                        <a:rPr lang="ru-RU" sz="1100" b="1" i="0" u="none" strike="noStrike">
                          <a:solidFill>
                            <a:srgbClr val="000000"/>
                          </a:solidFill>
                          <a:effectLst/>
                          <a:latin typeface="Calibri"/>
                        </a:rPr>
                        <a:t>км/ч</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t= √(x*x+h*h)/2v</a:t>
                      </a:r>
                    </a:p>
                  </a:txBody>
                  <a:tcPr marL="6586" marR="6586" marT="658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214112">
                <a:tc>
                  <a:txBody>
                    <a:bodyPr/>
                    <a:lstStyle/>
                    <a:p>
                      <a:pPr algn="ctr" fontAlgn="b"/>
                      <a:r>
                        <a:rPr lang="ru-RU" sz="1100" b="0" i="0" u="none" strike="noStrike">
                          <a:solidFill>
                            <a:srgbClr val="000000"/>
                          </a:solidFill>
                          <a:effectLst/>
                          <a:latin typeface="Calibri"/>
                        </a:rPr>
                        <a:t>А</a:t>
                      </a:r>
                    </a:p>
                  </a:txBody>
                  <a:tcPr marL="6586" marR="6586" marT="658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a:rPr>
                        <a:t>900</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a:rPr>
                        <a:t>810000</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a:rPr>
                        <a:t>18000</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a:rPr>
                        <a:t>324000000</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a:rPr>
                        <a:t>324810000</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a:rPr>
                        <a:t>18022,48596</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a:rPr>
                        <a:t>2160000000</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a:rPr>
                        <a:t>0,000008344</a:t>
                      </a:r>
                    </a:p>
                  </a:txBody>
                  <a:tcPr marL="6586" marR="6586" marT="658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14112">
                <a:tc>
                  <a:txBody>
                    <a:bodyPr/>
                    <a:lstStyle/>
                    <a:p>
                      <a:pPr algn="ctr" fontAlgn="b"/>
                      <a:r>
                        <a:rPr lang="ru-RU" sz="1100" b="0" i="0" u="none" strike="noStrike">
                          <a:solidFill>
                            <a:srgbClr val="000000"/>
                          </a:solidFill>
                          <a:effectLst/>
                          <a:latin typeface="Calibri"/>
                        </a:rPr>
                        <a:t>В</a:t>
                      </a:r>
                    </a:p>
                  </a:txBody>
                  <a:tcPr marL="6586" marR="6586" marT="658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a:rPr>
                        <a:t>1215</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a:rPr>
                        <a:t>1476225</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a:rPr>
                        <a:t>18000</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a:rPr>
                        <a:t>324000000</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a:rPr>
                        <a:t>325476225</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a:rPr>
                        <a:t>18040,95965</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a:rPr>
                        <a:t>2160000000</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a:rPr>
                        <a:t>0,000008352</a:t>
                      </a:r>
                    </a:p>
                  </a:txBody>
                  <a:tcPr marL="6586" marR="6586" marT="658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221759">
                <a:tc>
                  <a:txBody>
                    <a:bodyPr/>
                    <a:lstStyle/>
                    <a:p>
                      <a:pPr algn="ctr" fontAlgn="b"/>
                      <a:r>
                        <a:rPr lang="ru-RU" sz="1000" b="0" i="0" u="none" strike="noStrike">
                          <a:solidFill>
                            <a:srgbClr val="000000"/>
                          </a:solidFill>
                          <a:effectLst/>
                          <a:latin typeface="Calibri"/>
                        </a:rPr>
                        <a:t>С</a:t>
                      </a:r>
                    </a:p>
                  </a:txBody>
                  <a:tcPr marL="6586" marR="6586" marT="658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0" i="0" u="none" strike="noStrike" dirty="0">
                          <a:solidFill>
                            <a:srgbClr val="000000"/>
                          </a:solidFill>
                          <a:effectLst/>
                          <a:latin typeface="Calibri"/>
                        </a:rPr>
                        <a:t>1260</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a:rPr>
                        <a:t>1587600</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a:rPr>
                        <a:t>18000</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a:rPr>
                        <a:t>324000000</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a:rPr>
                        <a:t>325587600</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a:rPr>
                        <a:t>18044,04611</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a:rPr>
                        <a:t>2160000000</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0" i="0" u="none" strike="noStrike" dirty="0">
                          <a:solidFill>
                            <a:srgbClr val="000000"/>
                          </a:solidFill>
                          <a:effectLst/>
                          <a:latin typeface="Calibri"/>
                        </a:rPr>
                        <a:t>0,000008354</a:t>
                      </a:r>
                    </a:p>
                  </a:txBody>
                  <a:tcPr marL="6586" marR="6586" marT="658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87" t="15696" r="3317" b="7164"/>
          <a:stretch/>
        </p:blipFill>
        <p:spPr bwMode="auto">
          <a:xfrm>
            <a:off x="1043608" y="2132856"/>
            <a:ext cx="7920880" cy="366034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755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85906" y="316691"/>
            <a:ext cx="4231992" cy="461665"/>
          </a:xfrm>
          <a:prstGeom prst="rect">
            <a:avLst/>
          </a:prstGeom>
          <a:noFill/>
        </p:spPr>
        <p:txBody>
          <a:bodyPr wrap="none" rtlCol="0">
            <a:spAutoFit/>
          </a:bodyPr>
          <a:lstStyle/>
          <a:p>
            <a:r>
              <a:rPr lang="ru-RU" sz="2400" b="1" dirty="0">
                <a:solidFill>
                  <a:schemeClr val="tx2"/>
                </a:solidFill>
                <a:latin typeface="Times New Roman" panose="02020603050405020304" pitchFamily="18" charset="0"/>
                <a:cs typeface="Times New Roman" panose="02020603050405020304" pitchFamily="18" charset="0"/>
              </a:rPr>
              <a:t>Игра для четырех спутников</a:t>
            </a:r>
          </a:p>
        </p:txBody>
      </p:sp>
      <p:graphicFrame>
        <p:nvGraphicFramePr>
          <p:cNvPr id="2" name="Таблица 1"/>
          <p:cNvGraphicFramePr>
            <a:graphicFrameLocks noGrp="1"/>
          </p:cNvGraphicFramePr>
          <p:nvPr>
            <p:extLst>
              <p:ext uri="{D42A27DB-BD31-4B8C-83A1-F6EECF244321}">
                <p14:modId xmlns:p14="http://schemas.microsoft.com/office/powerpoint/2010/main" val="1527593838"/>
              </p:ext>
            </p:extLst>
          </p:nvPr>
        </p:nvGraphicFramePr>
        <p:xfrm>
          <a:off x="1043609" y="1052736"/>
          <a:ext cx="7920879" cy="935222"/>
        </p:xfrm>
        <a:graphic>
          <a:graphicData uri="http://schemas.openxmlformats.org/drawingml/2006/table">
            <a:tbl>
              <a:tblPr/>
              <a:tblGrid>
                <a:gridCol w="444681">
                  <a:extLst>
                    <a:ext uri="{9D8B030D-6E8A-4147-A177-3AD203B41FA5}">
                      <a16:colId xmlns:a16="http://schemas.microsoft.com/office/drawing/2014/main" xmlns="" val="20000"/>
                    </a:ext>
                  </a:extLst>
                </a:gridCol>
                <a:gridCol w="741136">
                  <a:extLst>
                    <a:ext uri="{9D8B030D-6E8A-4147-A177-3AD203B41FA5}">
                      <a16:colId xmlns:a16="http://schemas.microsoft.com/office/drawing/2014/main" xmlns="" val="20001"/>
                    </a:ext>
                  </a:extLst>
                </a:gridCol>
                <a:gridCol w="768927">
                  <a:extLst>
                    <a:ext uri="{9D8B030D-6E8A-4147-A177-3AD203B41FA5}">
                      <a16:colId xmlns:a16="http://schemas.microsoft.com/office/drawing/2014/main" xmlns="" val="20002"/>
                    </a:ext>
                  </a:extLst>
                </a:gridCol>
                <a:gridCol w="632281">
                  <a:extLst>
                    <a:ext uri="{9D8B030D-6E8A-4147-A177-3AD203B41FA5}">
                      <a16:colId xmlns:a16="http://schemas.microsoft.com/office/drawing/2014/main" xmlns="" val="20003"/>
                    </a:ext>
                  </a:extLst>
                </a:gridCol>
                <a:gridCol w="852304">
                  <a:extLst>
                    <a:ext uri="{9D8B030D-6E8A-4147-A177-3AD203B41FA5}">
                      <a16:colId xmlns:a16="http://schemas.microsoft.com/office/drawing/2014/main" xmlns="" val="20004"/>
                    </a:ext>
                  </a:extLst>
                </a:gridCol>
                <a:gridCol w="1021376">
                  <a:extLst>
                    <a:ext uri="{9D8B030D-6E8A-4147-A177-3AD203B41FA5}">
                      <a16:colId xmlns:a16="http://schemas.microsoft.com/office/drawing/2014/main" xmlns="" val="20005"/>
                    </a:ext>
                  </a:extLst>
                </a:gridCol>
                <a:gridCol w="1000533">
                  <a:extLst>
                    <a:ext uri="{9D8B030D-6E8A-4147-A177-3AD203B41FA5}">
                      <a16:colId xmlns:a16="http://schemas.microsoft.com/office/drawing/2014/main" xmlns="" val="20006"/>
                    </a:ext>
                  </a:extLst>
                </a:gridCol>
                <a:gridCol w="965791">
                  <a:extLst>
                    <a:ext uri="{9D8B030D-6E8A-4147-A177-3AD203B41FA5}">
                      <a16:colId xmlns:a16="http://schemas.microsoft.com/office/drawing/2014/main" xmlns="" val="20007"/>
                    </a:ext>
                  </a:extLst>
                </a:gridCol>
                <a:gridCol w="1493850">
                  <a:extLst>
                    <a:ext uri="{9D8B030D-6E8A-4147-A177-3AD203B41FA5}">
                      <a16:colId xmlns:a16="http://schemas.microsoft.com/office/drawing/2014/main" xmlns="" val="20008"/>
                    </a:ext>
                  </a:extLst>
                </a:gridCol>
              </a:tblGrid>
              <a:tr h="190996">
                <a:tc>
                  <a:txBody>
                    <a:bodyPr/>
                    <a:lstStyle/>
                    <a:p>
                      <a:pPr algn="l" fontAlgn="b"/>
                      <a:r>
                        <a:rPr lang="ru-RU" sz="1100" b="1" i="0" u="none" strike="noStrike" dirty="0">
                          <a:solidFill>
                            <a:srgbClr val="000000"/>
                          </a:solidFill>
                          <a:effectLst/>
                          <a:latin typeface="Calibri"/>
                        </a:rPr>
                        <a:t>Точка</a:t>
                      </a:r>
                    </a:p>
                  </a:txBody>
                  <a:tcPr marL="6586" marR="6586" marT="658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x, </a:t>
                      </a:r>
                      <a:r>
                        <a:rPr lang="ru-RU" sz="1100" b="1" i="0" u="none" strike="noStrike">
                          <a:solidFill>
                            <a:srgbClr val="000000"/>
                          </a:solidFill>
                          <a:effectLst/>
                          <a:latin typeface="Calibri"/>
                        </a:rPr>
                        <a:t>км</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x*x</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h, </a:t>
                      </a:r>
                      <a:r>
                        <a:rPr lang="ru-RU" sz="1100" b="1" i="0" u="none" strike="noStrike">
                          <a:solidFill>
                            <a:srgbClr val="000000"/>
                          </a:solidFill>
                          <a:effectLst/>
                          <a:latin typeface="Calibri"/>
                        </a:rPr>
                        <a:t>км</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h*h</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x*x+h*h</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√(x*x+h*h)</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2v, </a:t>
                      </a:r>
                      <a:r>
                        <a:rPr lang="ru-RU" sz="1100" b="1" i="0" u="none" strike="noStrike">
                          <a:solidFill>
                            <a:srgbClr val="000000"/>
                          </a:solidFill>
                          <a:effectLst/>
                          <a:latin typeface="Calibri"/>
                        </a:rPr>
                        <a:t>км/ч</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t= √(x*x+h*h)/2v</a:t>
                      </a:r>
                    </a:p>
                  </a:txBody>
                  <a:tcPr marL="6586" marR="6586" marT="658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84410">
                <a:tc>
                  <a:txBody>
                    <a:bodyPr/>
                    <a:lstStyle/>
                    <a:p>
                      <a:pPr algn="ctr" fontAlgn="b"/>
                      <a:r>
                        <a:rPr lang="ru-RU" sz="1100" b="0" i="0" u="none" strike="noStrike">
                          <a:solidFill>
                            <a:srgbClr val="000000"/>
                          </a:solidFill>
                          <a:effectLst/>
                          <a:latin typeface="Calibri"/>
                        </a:rPr>
                        <a:t>А</a:t>
                      </a:r>
                    </a:p>
                  </a:txBody>
                  <a:tcPr marL="6586" marR="6586" marT="658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a:rPr>
                        <a:t>1080</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a:rPr>
                        <a:t>1166400</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a:rPr>
                        <a:t>18000</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a:rPr>
                        <a:t>324000000</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a:rPr>
                        <a:t>325166400</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a:rPr>
                        <a:t>18032,37089</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a:rPr>
                        <a:t>2160000000</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a:rPr>
                        <a:t>0,000008348</a:t>
                      </a:r>
                    </a:p>
                  </a:txBody>
                  <a:tcPr marL="6586" marR="6586" marT="658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84410">
                <a:tc>
                  <a:txBody>
                    <a:bodyPr/>
                    <a:lstStyle/>
                    <a:p>
                      <a:pPr algn="ctr" fontAlgn="b"/>
                      <a:r>
                        <a:rPr lang="ru-RU" sz="1100" b="0" i="0" u="none" strike="noStrike">
                          <a:solidFill>
                            <a:srgbClr val="000000"/>
                          </a:solidFill>
                          <a:effectLst/>
                          <a:latin typeface="Calibri"/>
                        </a:rPr>
                        <a:t>В</a:t>
                      </a:r>
                    </a:p>
                  </a:txBody>
                  <a:tcPr marL="6586" marR="6586" marT="658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a:rPr>
                        <a:t>1620</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a:rPr>
                        <a:t>2624400</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a:rPr>
                        <a:t>18000</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a:rPr>
                        <a:t>324000000</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a:rPr>
                        <a:t>326624400</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a:rPr>
                        <a:t>18072,75297</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a:rPr>
                        <a:t>2160000000</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a:rPr>
                        <a:t>0,000008367</a:t>
                      </a:r>
                    </a:p>
                  </a:txBody>
                  <a:tcPr marL="6586" marR="6586" marT="658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84410">
                <a:tc>
                  <a:txBody>
                    <a:bodyPr/>
                    <a:lstStyle/>
                    <a:p>
                      <a:pPr algn="ctr" fontAlgn="b"/>
                      <a:r>
                        <a:rPr lang="ru-RU" sz="1100" b="0" i="0" u="none" strike="noStrike">
                          <a:solidFill>
                            <a:srgbClr val="000000"/>
                          </a:solidFill>
                          <a:effectLst/>
                          <a:latin typeface="Calibri"/>
                        </a:rPr>
                        <a:t>С</a:t>
                      </a:r>
                    </a:p>
                  </a:txBody>
                  <a:tcPr marL="6586" marR="6586" marT="658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a:rPr>
                        <a:t>1575</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a:rPr>
                        <a:t>2480625</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a:rPr>
                        <a:t>18000</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a:rPr>
                        <a:t>324000000</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dirty="0">
                          <a:solidFill>
                            <a:srgbClr val="000000"/>
                          </a:solidFill>
                          <a:effectLst/>
                          <a:latin typeface="Calibri"/>
                        </a:rPr>
                        <a:t>326480625</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a:rPr>
                        <a:t>18068,77486</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a:rPr>
                        <a:t>2160000000</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a:rPr>
                        <a:t>0,000008365</a:t>
                      </a:r>
                    </a:p>
                  </a:txBody>
                  <a:tcPr marL="6586" marR="6586" marT="658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90996">
                <a:tc>
                  <a:txBody>
                    <a:bodyPr/>
                    <a:lstStyle/>
                    <a:p>
                      <a:pPr algn="ctr" fontAlgn="b"/>
                      <a:r>
                        <a:rPr lang="en-US" sz="1100" b="0" i="0" u="none" strike="noStrike">
                          <a:solidFill>
                            <a:srgbClr val="000000"/>
                          </a:solidFill>
                          <a:effectLst/>
                          <a:latin typeface="Calibri"/>
                        </a:rPr>
                        <a:t>D</a:t>
                      </a:r>
                    </a:p>
                  </a:txBody>
                  <a:tcPr marL="6586" marR="6586" marT="658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a:rPr>
                        <a:t>945</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a:rPr>
                        <a:t>893025</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a:rPr>
                        <a:t>18000</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a:rPr>
                        <a:t>324000000</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a:rPr>
                        <a:t>324893025</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a:rPr>
                        <a:t>18024,78918</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a:rPr>
                        <a:t>2160000000</a:t>
                      </a:r>
                    </a:p>
                  </a:txBody>
                  <a:tcPr marL="6586" marR="6586" marT="65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0" i="0" u="none" strike="noStrike" dirty="0">
                          <a:solidFill>
                            <a:srgbClr val="000000"/>
                          </a:solidFill>
                          <a:effectLst/>
                          <a:latin typeface="Calibri"/>
                        </a:rPr>
                        <a:t>0,000008345</a:t>
                      </a:r>
                    </a:p>
                  </a:txBody>
                  <a:tcPr marL="6586" marR="6586" marT="658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42" t="16422" r="3964" b="13788"/>
          <a:stretch/>
        </p:blipFill>
        <p:spPr bwMode="auto">
          <a:xfrm>
            <a:off x="1043608" y="2348880"/>
            <a:ext cx="7951881" cy="33713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39100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44764" y="260648"/>
            <a:ext cx="7920880" cy="4524315"/>
          </a:xfrm>
          <a:prstGeom prst="rect">
            <a:avLst/>
          </a:prstGeom>
        </p:spPr>
        <p:txBody>
          <a:bodyPr wrap="square">
            <a:spAutoFit/>
          </a:bodyPr>
          <a:lstStyle/>
          <a:p>
            <a:pPr lvl="0"/>
            <a:r>
              <a:rPr lang="ru-RU" sz="2600" b="1" dirty="0">
                <a:solidFill>
                  <a:prstClr val="black"/>
                </a:solidFill>
                <a:latin typeface="Times New Roman" panose="02020603050405020304" pitchFamily="18" charset="0"/>
                <a:cs typeface="Times New Roman" panose="02020603050405020304" pitchFamily="18" charset="0"/>
              </a:rPr>
              <a:t>                                   </a:t>
            </a:r>
            <a:r>
              <a:rPr lang="ru-RU" sz="2600" b="1" dirty="0">
                <a:solidFill>
                  <a:schemeClr val="tx2"/>
                </a:solidFill>
                <a:latin typeface="Times New Roman" panose="02020603050405020304" pitchFamily="18" charset="0"/>
                <a:cs typeface="Times New Roman" panose="02020603050405020304" pitchFamily="18" charset="0"/>
              </a:rPr>
              <a:t>Заключение</a:t>
            </a:r>
          </a:p>
          <a:p>
            <a:pPr lvl="0"/>
            <a:endParaRPr lang="ru-RU" sz="2400" b="1" dirty="0">
              <a:solidFill>
                <a:prstClr val="black"/>
              </a:solidFill>
              <a:latin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ru-RU" sz="2400" dirty="0">
                <a:solidFill>
                  <a:prstClr val="black"/>
                </a:solidFill>
                <a:latin typeface="Times New Roman" panose="02020603050405020304" pitchFamily="18" charset="0"/>
                <a:cs typeface="Times New Roman" panose="02020603050405020304" pitchFamily="18" charset="0"/>
              </a:rPr>
              <a:t>в ходе исследования  были проанализированы</a:t>
            </a:r>
          </a:p>
          <a:p>
            <a:pPr lvl="0"/>
            <a:r>
              <a:rPr lang="ru-RU" sz="2400" dirty="0">
                <a:solidFill>
                  <a:prstClr val="black"/>
                </a:solidFill>
                <a:latin typeface="Times New Roman" panose="02020603050405020304" pitchFamily="18" charset="0"/>
                <a:cs typeface="Times New Roman" panose="02020603050405020304" pitchFamily="18" charset="0"/>
              </a:rPr>
              <a:t>математические основы  работы  </a:t>
            </a:r>
            <a:r>
              <a:rPr lang="en-US" sz="2400" dirty="0">
                <a:solidFill>
                  <a:prstClr val="black"/>
                </a:solidFill>
                <a:latin typeface="Times New Roman" panose="02020603050405020304" pitchFamily="18" charset="0"/>
                <a:cs typeface="Times New Roman" panose="02020603050405020304" pitchFamily="18" charset="0"/>
              </a:rPr>
              <a:t>GPS-</a:t>
            </a:r>
            <a:r>
              <a:rPr lang="ru-RU" sz="2400" dirty="0">
                <a:solidFill>
                  <a:prstClr val="black"/>
                </a:solidFill>
                <a:latin typeface="Times New Roman" panose="02020603050405020304" pitchFamily="18" charset="0"/>
                <a:cs typeface="Times New Roman" panose="02020603050405020304" pitchFamily="18" charset="0"/>
              </a:rPr>
              <a:t>навигатора;</a:t>
            </a:r>
          </a:p>
          <a:p>
            <a:pPr marL="342900" lvl="0" indent="-342900">
              <a:buFont typeface="Arial" panose="020B0604020202020204" pitchFamily="34" charset="0"/>
              <a:buChar char="•"/>
            </a:pPr>
            <a:r>
              <a:rPr lang="ru-RU" sz="2400" dirty="0" smtClean="0">
                <a:solidFill>
                  <a:prstClr val="black"/>
                </a:solidFill>
                <a:latin typeface="Times New Roman" panose="02020603050405020304" pitchFamily="18" charset="0"/>
                <a:cs typeface="Times New Roman" panose="02020603050405020304" pitchFamily="18" charset="0"/>
              </a:rPr>
              <a:t>изучена </a:t>
            </a:r>
            <a:r>
              <a:rPr lang="ru-RU" sz="2400" dirty="0">
                <a:solidFill>
                  <a:prstClr val="black"/>
                </a:solidFill>
                <a:latin typeface="Times New Roman" panose="02020603050405020304" pitchFamily="18" charset="0"/>
                <a:cs typeface="Times New Roman" panose="02020603050405020304" pitchFamily="18" charset="0"/>
              </a:rPr>
              <a:t>теорема </a:t>
            </a:r>
            <a:r>
              <a:rPr lang="ru-RU" sz="2400" dirty="0" smtClean="0">
                <a:solidFill>
                  <a:prstClr val="black"/>
                </a:solidFill>
                <a:latin typeface="Times New Roman" panose="02020603050405020304" pitchFamily="18" charset="0"/>
                <a:cs typeface="Times New Roman" panose="02020603050405020304" pitchFamily="18" charset="0"/>
              </a:rPr>
              <a:t>Пифагора</a:t>
            </a:r>
            <a:r>
              <a:rPr lang="ru-RU" sz="2400" dirty="0">
                <a:solidFill>
                  <a:prstClr val="black"/>
                </a:solidFill>
                <a:latin typeface="Times New Roman" panose="02020603050405020304" pitchFamily="18" charset="0"/>
                <a:cs typeface="Times New Roman" panose="02020603050405020304" pitchFamily="18" charset="0"/>
              </a:rPr>
              <a:t> </a:t>
            </a:r>
            <a:r>
              <a:rPr lang="ru-RU" sz="2400" dirty="0" smtClean="0">
                <a:solidFill>
                  <a:prstClr val="black"/>
                </a:solidFill>
                <a:latin typeface="Times New Roman" panose="02020603050405020304" pitchFamily="18" charset="0"/>
                <a:cs typeface="Times New Roman" panose="02020603050405020304" pitchFamily="18" charset="0"/>
              </a:rPr>
              <a:t>для </a:t>
            </a:r>
            <a:r>
              <a:rPr lang="ru-RU" sz="2400" dirty="0">
                <a:solidFill>
                  <a:prstClr val="black"/>
                </a:solidFill>
                <a:latin typeface="Times New Roman" panose="02020603050405020304" pitchFamily="18" charset="0"/>
                <a:cs typeface="Times New Roman" panose="02020603050405020304" pitchFamily="18" charset="0"/>
              </a:rPr>
              <a:t>описания принципа работы </a:t>
            </a:r>
            <a:r>
              <a:rPr lang="en-US" sz="2400" dirty="0">
                <a:solidFill>
                  <a:prstClr val="black"/>
                </a:solidFill>
                <a:latin typeface="Times New Roman" panose="02020603050405020304" pitchFamily="18" charset="0"/>
                <a:cs typeface="Times New Roman" panose="02020603050405020304" pitchFamily="18" charset="0"/>
              </a:rPr>
              <a:t>GPS-</a:t>
            </a:r>
            <a:r>
              <a:rPr lang="ru-RU" sz="2400" dirty="0">
                <a:solidFill>
                  <a:prstClr val="black"/>
                </a:solidFill>
                <a:latin typeface="Times New Roman" panose="02020603050405020304" pitchFamily="18" charset="0"/>
                <a:cs typeface="Times New Roman" panose="02020603050405020304" pitchFamily="18" charset="0"/>
              </a:rPr>
              <a:t>навигатора;</a:t>
            </a:r>
          </a:p>
          <a:p>
            <a:pPr marL="342900" lvl="0" indent="-342900">
              <a:buFont typeface="Arial" panose="020B0604020202020204" pitchFamily="34" charset="0"/>
              <a:buChar char="•"/>
            </a:pPr>
            <a:r>
              <a:rPr lang="ru-RU" sz="2400" dirty="0">
                <a:solidFill>
                  <a:prstClr val="black"/>
                </a:solidFill>
                <a:latin typeface="Times New Roman" panose="02020603050405020304" pitchFamily="18" charset="0"/>
                <a:cs typeface="Times New Roman" panose="02020603050405020304" pitchFamily="18" charset="0"/>
              </a:rPr>
              <a:t>с помощью программы </a:t>
            </a:r>
            <a:r>
              <a:rPr lang="en-US" sz="2400" dirty="0">
                <a:solidFill>
                  <a:prstClr val="black"/>
                </a:solidFill>
                <a:latin typeface="Times New Roman" panose="02020603050405020304" pitchFamily="18" charset="0"/>
                <a:cs typeface="Times New Roman" panose="02020603050405020304" pitchFamily="18" charset="0"/>
              </a:rPr>
              <a:t>Excel</a:t>
            </a:r>
            <a:r>
              <a:rPr lang="ru-RU" sz="2400" dirty="0">
                <a:solidFill>
                  <a:prstClr val="black"/>
                </a:solidFill>
                <a:latin typeface="Times New Roman" panose="02020603050405020304" pitchFamily="18" charset="0"/>
                <a:cs typeface="Times New Roman" panose="02020603050405020304" pitchFamily="18" charset="0"/>
              </a:rPr>
              <a:t> рассчитаны данные для постановки задач для компьютерной игры </a:t>
            </a:r>
            <a:r>
              <a:rPr lang="en-US" sz="2400" dirty="0">
                <a:solidFill>
                  <a:prstClr val="black"/>
                </a:solidFill>
                <a:latin typeface="Times New Roman" panose="02020603050405020304" pitchFamily="18" charset="0"/>
                <a:cs typeface="Times New Roman" panose="02020603050405020304" pitchFamily="18" charset="0"/>
              </a:rPr>
              <a:t>«Geocaching»</a:t>
            </a:r>
            <a:r>
              <a:rPr lang="ru-RU" sz="2400" dirty="0">
                <a:solidFill>
                  <a:prstClr val="black"/>
                </a:solidFill>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ru-RU" sz="2400" dirty="0">
                <a:solidFill>
                  <a:prstClr val="black"/>
                </a:solidFill>
                <a:latin typeface="Times New Roman" panose="02020603050405020304" pitchFamily="18" charset="0"/>
                <a:cs typeface="Times New Roman" panose="02020603050405020304" pitchFamily="18" charset="0"/>
              </a:rPr>
              <a:t>С помощью программы </a:t>
            </a:r>
            <a:r>
              <a:rPr lang="en-US" sz="2400" dirty="0" err="1">
                <a:solidFill>
                  <a:prstClr val="black"/>
                </a:solidFill>
                <a:latin typeface="Times New Roman" panose="02020603050405020304" pitchFamily="18" charset="0"/>
                <a:cs typeface="Times New Roman" panose="02020603050405020304" pitchFamily="18" charset="0"/>
              </a:rPr>
              <a:t>GeoGebra</a:t>
            </a:r>
            <a:r>
              <a:rPr lang="ru-RU" sz="2400" dirty="0">
                <a:solidFill>
                  <a:prstClr val="black"/>
                </a:solidFill>
                <a:latin typeface="Times New Roman" panose="02020603050405020304" pitchFamily="18" charset="0"/>
                <a:cs typeface="Times New Roman" panose="02020603050405020304" pitchFamily="18" charset="0"/>
              </a:rPr>
              <a:t> создана компьютерная игра </a:t>
            </a:r>
            <a:r>
              <a:rPr lang="en-US" sz="2400" dirty="0">
                <a:solidFill>
                  <a:prstClr val="black"/>
                </a:solidFill>
                <a:latin typeface="Times New Roman" panose="02020603050405020304" pitchFamily="18" charset="0"/>
                <a:cs typeface="Times New Roman" panose="02020603050405020304" pitchFamily="18" charset="0"/>
              </a:rPr>
              <a:t>«Geocaching</a:t>
            </a:r>
            <a:r>
              <a:rPr lang="ru-RU" sz="2400" dirty="0">
                <a:solidFill>
                  <a:prstClr val="black"/>
                </a:solidFill>
                <a:latin typeface="Times New Roman" panose="02020603050405020304" pitchFamily="18" charset="0"/>
                <a:cs typeface="Times New Roman" panose="02020603050405020304" pitchFamily="18" charset="0"/>
              </a:rPr>
              <a:t>»</a:t>
            </a:r>
          </a:p>
          <a:p>
            <a:pPr marL="342900" lvl="0" indent="-342900">
              <a:buFont typeface="Arial" panose="020B0604020202020204" pitchFamily="34" charset="0"/>
              <a:buChar char="•"/>
            </a:pPr>
            <a:endParaRPr lang="ru-RU"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371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43608" y="764704"/>
            <a:ext cx="7653827" cy="4154984"/>
          </a:xfrm>
          <a:prstGeom prst="rect">
            <a:avLst/>
          </a:prstGeom>
        </p:spPr>
        <p:txBody>
          <a:bodyPr wrap="none">
            <a:spAutoFit/>
          </a:bodyPr>
          <a:lstStyle/>
          <a:p>
            <a:pPr algn="just"/>
            <a:r>
              <a:rPr lang="ru-RU" sz="2400" dirty="0">
                <a:solidFill>
                  <a:srgbClr val="463D2E"/>
                </a:solidFill>
                <a:latin typeface="Times New Roman" panose="02020603050405020304" pitchFamily="18" charset="0"/>
                <a:ea typeface="Times New Roman"/>
                <a:cs typeface="Times New Roman" panose="02020603050405020304" pitchFamily="18" charset="0"/>
              </a:rPr>
              <a:t>Список литературы:</a:t>
            </a:r>
          </a:p>
          <a:p>
            <a:pPr algn="just"/>
            <a:r>
              <a:rPr lang="ru-RU" sz="2400" dirty="0">
                <a:solidFill>
                  <a:srgbClr val="463D2E"/>
                </a:solidFill>
                <a:latin typeface="Times New Roman" panose="02020603050405020304" pitchFamily="18" charset="0"/>
                <a:ea typeface="Times New Roman"/>
                <a:cs typeface="Times New Roman" panose="02020603050405020304" pitchFamily="18" charset="0"/>
              </a:rPr>
              <a:t>1.Официальный сайт игры </a:t>
            </a:r>
            <a:r>
              <a:rPr lang="en-US" sz="2400" dirty="0" err="1">
                <a:solidFill>
                  <a:srgbClr val="463D2E"/>
                </a:solidFill>
                <a:latin typeface="Times New Roman" panose="02020603050405020304" pitchFamily="18" charset="0"/>
                <a:ea typeface="Times New Roman"/>
                <a:cs typeface="Times New Roman" panose="02020603050405020304" pitchFamily="18" charset="0"/>
              </a:rPr>
              <a:t>GeoCaching</a:t>
            </a:r>
            <a:r>
              <a:rPr lang="ru-RU" sz="2400" dirty="0">
                <a:solidFill>
                  <a:srgbClr val="463D2E"/>
                </a:solidFill>
                <a:latin typeface="Times New Roman" panose="02020603050405020304" pitchFamily="18" charset="0"/>
                <a:ea typeface="Times New Roman"/>
                <a:cs typeface="Times New Roman" panose="02020603050405020304" pitchFamily="18" charset="0"/>
              </a:rPr>
              <a:t> </a:t>
            </a:r>
          </a:p>
          <a:p>
            <a:pPr algn="just"/>
            <a:r>
              <a:rPr lang="ru-RU" sz="2400" dirty="0">
                <a:solidFill>
                  <a:srgbClr val="463D2E"/>
                </a:solidFill>
                <a:latin typeface="Times New Roman" panose="02020603050405020304" pitchFamily="18" charset="0"/>
                <a:ea typeface="Times New Roman"/>
                <a:cs typeface="Times New Roman" panose="02020603050405020304" pitchFamily="18" charset="0"/>
                <a:hlinkClick r:id="rId2"/>
              </a:rPr>
              <a:t>http://www.geocaching.su/?pn=11</a:t>
            </a:r>
            <a:r>
              <a:rPr lang="ru-RU" sz="2400" dirty="0">
                <a:solidFill>
                  <a:srgbClr val="463D2E"/>
                </a:solidFill>
                <a:latin typeface="Times New Roman" panose="02020603050405020304" pitchFamily="18" charset="0"/>
                <a:ea typeface="Times New Roman"/>
                <a:cs typeface="Times New Roman" panose="02020603050405020304" pitchFamily="18" charset="0"/>
              </a:rPr>
              <a:t> </a:t>
            </a:r>
          </a:p>
          <a:p>
            <a:pPr algn="just"/>
            <a:r>
              <a:rPr lang="ru-RU" sz="2400" dirty="0">
                <a:solidFill>
                  <a:srgbClr val="463D2E"/>
                </a:solidFill>
                <a:latin typeface="Times New Roman" panose="02020603050405020304" pitchFamily="18" charset="0"/>
                <a:ea typeface="Times New Roman"/>
                <a:cs typeface="Times New Roman" panose="02020603050405020304" pitchFamily="18" charset="0"/>
              </a:rPr>
              <a:t>(дата обращения 20.12.2016)</a:t>
            </a:r>
          </a:p>
          <a:p>
            <a:pPr algn="just"/>
            <a:r>
              <a:rPr lang="ru-RU" sz="2400" dirty="0">
                <a:solidFill>
                  <a:srgbClr val="463D2E"/>
                </a:solidFill>
                <a:latin typeface="Times New Roman" panose="02020603050405020304" pitchFamily="18" charset="0"/>
                <a:ea typeface="Times New Roman"/>
                <a:cs typeface="Times New Roman" panose="02020603050405020304" pitchFamily="18" charset="0"/>
              </a:rPr>
              <a:t>2. Принцип работы навигатора. Электронный ресурс:</a:t>
            </a:r>
          </a:p>
          <a:p>
            <a:pPr algn="just"/>
            <a:r>
              <a:rPr lang="ru-RU" sz="2400" dirty="0">
                <a:latin typeface="Times New Roman" panose="02020603050405020304" pitchFamily="18" charset="0"/>
                <a:cs typeface="Times New Roman" panose="02020603050405020304" pitchFamily="18" charset="0"/>
                <a:hlinkClick r:id="rId3"/>
              </a:rPr>
              <a:t> http://fb.ru/article/146619/gps-kak-rabotaet-printsipyi-</a:t>
            </a:r>
          </a:p>
          <a:p>
            <a:pPr algn="just"/>
            <a:r>
              <a:rPr lang="ru-RU" sz="2400" dirty="0" err="1">
                <a:latin typeface="Times New Roman" panose="02020603050405020304" pitchFamily="18" charset="0"/>
                <a:cs typeface="Times New Roman" panose="02020603050405020304" pitchFamily="18" charset="0"/>
                <a:hlinkClick r:id="rId3"/>
              </a:rPr>
              <a:t>rabotyi-gps-navigatora</a:t>
            </a:r>
            <a:r>
              <a:rPr lang="ru-RU" sz="2400" dirty="0">
                <a:latin typeface="Times New Roman" panose="02020603050405020304" pitchFamily="18" charset="0"/>
                <a:cs typeface="Times New Roman" panose="02020603050405020304" pitchFamily="18" charset="0"/>
              </a:rPr>
              <a:t> (Дата обращения 20.12.2016)</a:t>
            </a:r>
          </a:p>
          <a:p>
            <a:pPr algn="just"/>
            <a:r>
              <a:rPr lang="ru-RU" sz="2400" dirty="0">
                <a:latin typeface="Times New Roman" panose="02020603050405020304" pitchFamily="18" charset="0"/>
                <a:cs typeface="Times New Roman" panose="02020603050405020304" pitchFamily="18" charset="0"/>
              </a:rPr>
              <a:t>3.</a:t>
            </a:r>
            <a:r>
              <a:rPr lang="ru-RU" sz="2400" dirty="0">
                <a:solidFill>
                  <a:srgbClr val="000000"/>
                </a:solidFill>
                <a:latin typeface="Times New Roman" panose="02020603050405020304" pitchFamily="18" charset="0"/>
                <a:ea typeface="Times New Roman"/>
                <a:cs typeface="Times New Roman" panose="02020603050405020304" pitchFamily="18" charset="0"/>
              </a:rPr>
              <a:t> Геометрия: учебник для 7-9 </a:t>
            </a:r>
            <a:r>
              <a:rPr lang="ru-RU" sz="2400" dirty="0" err="1">
                <a:solidFill>
                  <a:srgbClr val="000000"/>
                </a:solidFill>
                <a:latin typeface="Times New Roman" panose="02020603050405020304" pitchFamily="18" charset="0"/>
                <a:ea typeface="Times New Roman"/>
                <a:cs typeface="Times New Roman" panose="02020603050405020304" pitchFamily="18" charset="0"/>
              </a:rPr>
              <a:t>кл</a:t>
            </a:r>
            <a:r>
              <a:rPr lang="ru-RU" sz="2400" dirty="0">
                <a:solidFill>
                  <a:srgbClr val="000000"/>
                </a:solidFill>
                <a:latin typeface="Times New Roman" panose="02020603050405020304" pitchFamily="18" charset="0"/>
                <a:ea typeface="Times New Roman"/>
                <a:cs typeface="Times New Roman" panose="02020603050405020304" pitchFamily="18" charset="0"/>
              </a:rPr>
              <a:t>. общеобразовательных </a:t>
            </a:r>
          </a:p>
          <a:p>
            <a:pPr algn="just"/>
            <a:r>
              <a:rPr lang="ru-RU" sz="2400" dirty="0">
                <a:solidFill>
                  <a:srgbClr val="000000"/>
                </a:solidFill>
                <a:latin typeface="Times New Roman" panose="02020603050405020304" pitchFamily="18" charset="0"/>
                <a:ea typeface="Times New Roman"/>
                <a:cs typeface="Times New Roman" panose="02020603050405020304" pitchFamily="18" charset="0"/>
              </a:rPr>
              <a:t>учреждений / Л.С. </a:t>
            </a:r>
            <a:r>
              <a:rPr lang="ru-RU" sz="2400" dirty="0" err="1">
                <a:solidFill>
                  <a:srgbClr val="000000"/>
                </a:solidFill>
                <a:latin typeface="Times New Roman" panose="02020603050405020304" pitchFamily="18" charset="0"/>
                <a:ea typeface="Times New Roman"/>
                <a:cs typeface="Times New Roman" panose="02020603050405020304" pitchFamily="18" charset="0"/>
              </a:rPr>
              <a:t>Атанасян</a:t>
            </a:r>
            <a:r>
              <a:rPr lang="ru-RU" sz="2400" dirty="0">
                <a:solidFill>
                  <a:srgbClr val="000000"/>
                </a:solidFill>
                <a:latin typeface="Times New Roman" panose="02020603050405020304" pitchFamily="18" charset="0"/>
                <a:ea typeface="Times New Roman"/>
                <a:cs typeface="Times New Roman" panose="02020603050405020304" pitchFamily="18" charset="0"/>
              </a:rPr>
              <a:t>, В.Ф. Бутузов,</a:t>
            </a:r>
          </a:p>
          <a:p>
            <a:pPr algn="just"/>
            <a:r>
              <a:rPr lang="ru-RU" sz="2400" dirty="0">
                <a:solidFill>
                  <a:srgbClr val="000000"/>
                </a:solidFill>
                <a:effectLst/>
                <a:latin typeface="Times New Roman" panose="02020603050405020304" pitchFamily="18" charset="0"/>
                <a:ea typeface="Times New Roman"/>
                <a:cs typeface="Times New Roman" panose="02020603050405020304" pitchFamily="18" charset="0"/>
              </a:rPr>
              <a:t>С.Б. Кадомцев и др. – 8-е изд. – М.: Просвещение, 1998. </a:t>
            </a:r>
          </a:p>
          <a:p>
            <a:pPr algn="just"/>
            <a:r>
              <a:rPr lang="ru-RU" sz="2400" dirty="0">
                <a:solidFill>
                  <a:srgbClr val="000000"/>
                </a:solidFill>
                <a:effectLst/>
                <a:latin typeface="Times New Roman" panose="02020603050405020304" pitchFamily="18" charset="0"/>
                <a:ea typeface="Times New Roman"/>
                <a:cs typeface="Times New Roman" panose="02020603050405020304" pitchFamily="18" charset="0"/>
              </a:rPr>
              <a:t>– 335 с.</a:t>
            </a:r>
            <a:endParaRPr lang="ru-RU" sz="2400" dirty="0">
              <a:effectLst/>
              <a:latin typeface="Times New Roman" panose="02020603050405020304" pitchFamily="18" charset="0"/>
              <a:ea typeface="Times New Roman"/>
              <a:cs typeface="Times New Roman" panose="02020603050405020304" pitchFamily="18" charset="0"/>
            </a:endParaRPr>
          </a:p>
        </p:txBody>
      </p:sp>
    </p:spTree>
    <p:extLst>
      <p:ext uri="{BB962C8B-B14F-4D97-AF65-F5344CB8AC3E}">
        <p14:creationId xmlns:p14="http://schemas.microsoft.com/office/powerpoint/2010/main" val="34890969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43608" y="2708920"/>
            <a:ext cx="8100392" cy="830997"/>
          </a:xfrm>
          <a:prstGeom prst="rect">
            <a:avLst/>
          </a:prstGeom>
          <a:noFill/>
        </p:spPr>
        <p:txBody>
          <a:bodyPr wrap="square" rtlCol="0">
            <a:spAutoFit/>
          </a:bodyPr>
          <a:lstStyle/>
          <a:p>
            <a:pPr algn="ctr"/>
            <a:r>
              <a:rPr lang="ru-RU" sz="4800" b="1" smtClean="0">
                <a:solidFill>
                  <a:schemeClr val="tx2"/>
                </a:solidFill>
                <a:latin typeface="Times New Roman" panose="02020603050405020304" pitchFamily="18" charset="0"/>
                <a:cs typeface="Times New Roman" panose="02020603050405020304" pitchFamily="18" charset="0"/>
              </a:rPr>
              <a:t>Спасибо за внимание!</a:t>
            </a:r>
            <a:endParaRPr lang="ru-RU" sz="4800" b="1">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65836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87624" y="230350"/>
            <a:ext cx="7776864" cy="5693866"/>
          </a:xfrm>
          <a:prstGeom prst="rect">
            <a:avLst/>
          </a:prstGeom>
        </p:spPr>
        <p:txBody>
          <a:bodyPr wrap="square">
            <a:spAutoFit/>
          </a:bodyPr>
          <a:lstStyle/>
          <a:p>
            <a:pPr algn="ctr"/>
            <a:r>
              <a:rPr lang="ru-RU" sz="2400" b="1" dirty="0">
                <a:solidFill>
                  <a:schemeClr val="tx2"/>
                </a:solidFill>
                <a:latin typeface="Times New Roman" panose="02020603050405020304" pitchFamily="18" charset="0"/>
                <a:cs typeface="Times New Roman" panose="02020603050405020304" pitchFamily="18" charset="0"/>
              </a:rPr>
              <a:t>ИСТОРИЯ ВОЗНИКНОВЕНИЯ ИГРЫ</a:t>
            </a:r>
          </a:p>
          <a:p>
            <a:endParaRPr lang="ru-RU"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История игры </a:t>
            </a:r>
            <a:r>
              <a:rPr lang="en-US" sz="2000" dirty="0">
                <a:latin typeface="Times New Roman" panose="02020603050405020304" pitchFamily="18" charset="0"/>
                <a:cs typeface="Times New Roman" panose="02020603050405020304" pitchFamily="18" charset="0"/>
              </a:rPr>
              <a:t>GeoCaching</a:t>
            </a:r>
            <a:r>
              <a:rPr lang="ru-RU" sz="2000" dirty="0">
                <a:latin typeface="Times New Roman" panose="02020603050405020304" pitchFamily="18" charset="0"/>
                <a:cs typeface="Times New Roman" panose="02020603050405020304" pitchFamily="18" charset="0"/>
              </a:rPr>
              <a:t> началась в 2000 году. </a:t>
            </a:r>
          </a:p>
          <a:p>
            <a:r>
              <a:rPr lang="ru-RU" sz="2000" dirty="0">
                <a:latin typeface="Times New Roman" panose="02020603050405020304" pitchFamily="18" charset="0"/>
                <a:cs typeface="Times New Roman" panose="02020603050405020304" pitchFamily="18" charset="0"/>
              </a:rPr>
              <a:t>До этого спутники GPS передавали координаты с ошибкой. </a:t>
            </a:r>
          </a:p>
          <a:p>
            <a:r>
              <a:rPr lang="ru-RU" sz="2000" dirty="0">
                <a:latin typeface="Times New Roman" panose="02020603050405020304" pitchFamily="18" charset="0"/>
                <a:cs typeface="Times New Roman" panose="02020603050405020304" pitchFamily="18" charset="0"/>
              </a:rPr>
              <a:t>GPS сначала рассматривалась как технология для военных нужд. </a:t>
            </a:r>
          </a:p>
          <a:p>
            <a:r>
              <a:rPr lang="ru-RU" sz="2000" dirty="0">
                <a:latin typeface="Times New Roman" panose="02020603050405020304" pitchFamily="18" charset="0"/>
                <a:cs typeface="Times New Roman" panose="02020603050405020304" pitchFamily="18" charset="0"/>
              </a:rPr>
              <a:t>1 мая 2000 года Президент Клинтон сделал заявление об отмене режима "</a:t>
            </a:r>
            <a:r>
              <a:rPr lang="ru-RU" sz="2000" dirty="0" err="1">
                <a:latin typeface="Times New Roman" panose="02020603050405020304" pitchFamily="18" charset="0"/>
                <a:cs typeface="Times New Roman" panose="02020603050405020304" pitchFamily="18" charset="0"/>
              </a:rPr>
              <a:t>selective</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availability</a:t>
            </a:r>
            <a:r>
              <a:rPr lang="ru-RU" sz="2000" dirty="0">
                <a:latin typeface="Times New Roman" panose="02020603050405020304" pitchFamily="18" charset="0"/>
                <a:cs typeface="Times New Roman" panose="02020603050405020304" pitchFamily="18" charset="0"/>
              </a:rPr>
              <a:t>" (режим искусственного </a:t>
            </a:r>
            <a:r>
              <a:rPr lang="ru-RU" sz="2000" dirty="0" err="1">
                <a:latin typeface="Times New Roman" panose="02020603050405020304" pitchFamily="18" charset="0"/>
                <a:cs typeface="Times New Roman" panose="02020603050405020304" pitchFamily="18" charset="0"/>
              </a:rPr>
              <a:t>загрубления</a:t>
            </a:r>
            <a:r>
              <a:rPr lang="ru-RU" sz="2000" dirty="0">
                <a:latin typeface="Times New Roman" panose="02020603050405020304" pitchFamily="18" charset="0"/>
                <a:cs typeface="Times New Roman" panose="02020603050405020304" pitchFamily="18" charset="0"/>
              </a:rPr>
              <a:t> точности определения координат). </a:t>
            </a:r>
          </a:p>
          <a:p>
            <a:r>
              <a:rPr lang="ru-RU" sz="2000" dirty="0">
                <a:latin typeface="Times New Roman" panose="02020603050405020304" pitchFamily="18" charset="0"/>
                <a:cs typeface="Times New Roman" panose="02020603050405020304" pitchFamily="18" charset="0"/>
              </a:rPr>
              <a:t>Правительство США признало GPS как популярную технологию, которая необходима во всем мире и в самых разных областях, от городской "скорой помощи" до разведки полезных ископаемых. </a:t>
            </a:r>
          </a:p>
          <a:p>
            <a:r>
              <a:rPr lang="ru-RU" sz="2000" dirty="0">
                <a:latin typeface="Times New Roman" panose="02020603050405020304" pitchFamily="18" charset="0"/>
                <a:cs typeface="Times New Roman" panose="02020603050405020304" pitchFamily="18" charset="0"/>
              </a:rPr>
              <a:t>И уже 2 мая Дэйв </a:t>
            </a:r>
            <a:r>
              <a:rPr lang="ru-RU" sz="2000" dirty="0" err="1">
                <a:latin typeface="Times New Roman" panose="02020603050405020304" pitchFamily="18" charset="0"/>
                <a:cs typeface="Times New Roman" panose="02020603050405020304" pitchFamily="18" charset="0"/>
              </a:rPr>
              <a:t>Алмер</a:t>
            </a:r>
            <a:r>
              <a:rPr lang="ru-RU" sz="2000" dirty="0">
                <a:latin typeface="Times New Roman" panose="02020603050405020304" pitchFamily="18" charset="0"/>
                <a:cs typeface="Times New Roman" panose="02020603050405020304" pitchFamily="18" charset="0"/>
              </a:rPr>
              <a:t> из штата Орегон в одной из сетевых конференций предложил друзьям новую игру </a:t>
            </a:r>
            <a:r>
              <a:rPr lang="ru-RU" sz="2000" dirty="0" err="1">
                <a:latin typeface="Times New Roman" panose="02020603050405020304" pitchFamily="18" charset="0"/>
                <a:cs typeface="Times New Roman" panose="02020603050405020304" pitchFamily="18" charset="0"/>
              </a:rPr>
              <a:t>Stash</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нычка</a:t>
            </a:r>
            <a:r>
              <a:rPr lang="ru-RU" sz="2000" dirty="0">
                <a:latin typeface="Times New Roman" panose="02020603050405020304" pitchFamily="18" charset="0"/>
                <a:cs typeface="Times New Roman" panose="02020603050405020304" pitchFamily="18" charset="0"/>
              </a:rPr>
              <a:t>, заначка), суть которой в том, что один человек создает тайник, публикует его координаты в Интернете, а другие по этим координатам </a:t>
            </a:r>
            <a:r>
              <a:rPr lang="ru-RU" sz="2000">
                <a:latin typeface="Times New Roman" panose="02020603050405020304" pitchFamily="18" charset="0"/>
                <a:cs typeface="Times New Roman" panose="02020603050405020304" pitchFamily="18" charset="0"/>
              </a:rPr>
              <a:t>пробуют </a:t>
            </a:r>
            <a:r>
              <a:rPr lang="ru-RU" sz="2000" smtClean="0">
                <a:latin typeface="Times New Roman" panose="02020603050405020304" pitchFamily="18" charset="0"/>
                <a:cs typeface="Times New Roman" panose="02020603050405020304" pitchFamily="18" charset="0"/>
              </a:rPr>
              <a:t>найти его. </a:t>
            </a:r>
            <a:endParaRPr lang="ru-RU"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В сентябре Джереми </a:t>
            </a:r>
            <a:r>
              <a:rPr lang="ru-RU" sz="2000" dirty="0" err="1">
                <a:latin typeface="Times New Roman" panose="02020603050405020304" pitchFamily="18" charset="0"/>
                <a:cs typeface="Times New Roman" panose="02020603050405020304" pitchFamily="18" charset="0"/>
              </a:rPr>
              <a:t>Айриш</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Jeremy</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Irish</a:t>
            </a:r>
            <a:r>
              <a:rPr lang="ru-RU" sz="2000" dirty="0">
                <a:latin typeface="Times New Roman" panose="02020603050405020304" pitchFamily="18" charset="0"/>
                <a:cs typeface="Times New Roman" panose="02020603050405020304" pitchFamily="18" charset="0"/>
              </a:rPr>
              <a:t>) регистрирует домен geocaching.com [1].  </a:t>
            </a:r>
            <a:endParaRPr lang="ru-RU" dirty="0"/>
          </a:p>
        </p:txBody>
      </p:sp>
    </p:spTree>
    <p:extLst>
      <p:ext uri="{BB962C8B-B14F-4D97-AF65-F5344CB8AC3E}">
        <p14:creationId xmlns:p14="http://schemas.microsoft.com/office/powerpoint/2010/main" val="39807694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87624" y="230350"/>
            <a:ext cx="7776864" cy="3031599"/>
          </a:xfrm>
          <a:prstGeom prst="rect">
            <a:avLst/>
          </a:prstGeom>
        </p:spPr>
        <p:txBody>
          <a:bodyPr wrap="square">
            <a:spAutoFit/>
          </a:bodyPr>
          <a:lstStyle/>
          <a:p>
            <a:pPr algn="ctr"/>
            <a:r>
              <a:rPr lang="en-US" sz="2000" b="1" dirty="0">
                <a:solidFill>
                  <a:schemeClr val="tx2"/>
                </a:solidFill>
                <a:latin typeface="Times New Roman" panose="02020603050405020304" pitchFamily="18" charset="0"/>
                <a:cs typeface="Times New Roman" panose="02020603050405020304" pitchFamily="18" charset="0"/>
              </a:rPr>
              <a:t>GeoCaching </a:t>
            </a:r>
            <a:r>
              <a:rPr lang="ru-RU" sz="2000" b="1" dirty="0">
                <a:solidFill>
                  <a:schemeClr val="tx2"/>
                </a:solidFill>
                <a:latin typeface="Times New Roman" panose="02020603050405020304" pitchFamily="18" charset="0"/>
                <a:cs typeface="Times New Roman" panose="02020603050405020304" pitchFamily="18" charset="0"/>
              </a:rPr>
              <a:t>в России</a:t>
            </a:r>
          </a:p>
          <a:p>
            <a:r>
              <a:rPr lang="ru-RU" sz="1900" dirty="0">
                <a:latin typeface="Times New Roman" panose="02020603050405020304" pitchFamily="18" charset="0"/>
                <a:cs typeface="Times New Roman" panose="02020603050405020304" pitchFamily="18" charset="0"/>
              </a:rPr>
              <a:t>В Россию </a:t>
            </a:r>
            <a:r>
              <a:rPr lang="ru-RU" sz="1900" dirty="0" err="1">
                <a:latin typeface="Times New Roman" panose="02020603050405020304" pitchFamily="18" charset="0"/>
                <a:cs typeface="Times New Roman" panose="02020603050405020304" pitchFamily="18" charset="0"/>
              </a:rPr>
              <a:t>GeoCaching</a:t>
            </a:r>
            <a:r>
              <a:rPr lang="ru-RU" sz="1900" dirty="0">
                <a:latin typeface="Times New Roman" panose="02020603050405020304" pitchFamily="18" charset="0"/>
                <a:cs typeface="Times New Roman" panose="02020603050405020304" pitchFamily="18" charset="0"/>
              </a:rPr>
              <a:t> пришел весной 2002 года. И тогда же заложили первые тайники в Московской области. </a:t>
            </a:r>
          </a:p>
          <a:p>
            <a:r>
              <a:rPr lang="ru-RU" sz="1900" dirty="0">
                <a:latin typeface="Times New Roman" panose="02020603050405020304" pitchFamily="18" charset="0"/>
                <a:cs typeface="Times New Roman" panose="02020603050405020304" pitchFamily="18" charset="0"/>
              </a:rPr>
              <a:t>По правилам тайник рекомендуется создавать только в месте, которое представляет природный, исторический, культурный, географический интерес. </a:t>
            </a:r>
          </a:p>
          <a:p>
            <a:r>
              <a:rPr lang="ru-RU" sz="1900" dirty="0">
                <a:latin typeface="Times New Roman" panose="02020603050405020304" pitchFamily="18" charset="0"/>
                <a:cs typeface="Times New Roman" panose="02020603050405020304" pitchFamily="18" charset="0"/>
              </a:rPr>
              <a:t>Сейчас сайт игры </a:t>
            </a:r>
            <a:r>
              <a:rPr lang="en-US" sz="1900" dirty="0">
                <a:latin typeface="Times New Roman" panose="02020603050405020304" pitchFamily="18" charset="0"/>
                <a:cs typeface="Times New Roman" panose="02020603050405020304" pitchFamily="18" charset="0"/>
              </a:rPr>
              <a:t>GeoCaching</a:t>
            </a:r>
            <a:r>
              <a:rPr lang="ru-RU" sz="1900" dirty="0">
                <a:latin typeface="Times New Roman" panose="02020603050405020304" pitchFamily="18" charset="0"/>
                <a:cs typeface="Times New Roman" panose="02020603050405020304" pitchFamily="18" charset="0"/>
              </a:rPr>
              <a:t> превратился в крупнейшую базу данных достопримечательностей России и стран бывшего СССР [1]. </a:t>
            </a:r>
          </a:p>
          <a:p>
            <a:r>
              <a:rPr lang="ru-RU" sz="1900" dirty="0">
                <a:latin typeface="Times New Roman" panose="02020603050405020304" pitchFamily="18" charset="0"/>
                <a:cs typeface="Times New Roman" panose="02020603050405020304" pitchFamily="18" charset="0"/>
              </a:rPr>
              <a:t>На территории Архангельской области  на сегодняшний день спрятано 133 тайника.</a:t>
            </a:r>
            <a:endParaRPr lang="ru-RU" sz="19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5582" y="3022725"/>
            <a:ext cx="3652658"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7384"/>
          <a:stretch/>
        </p:blipFill>
        <p:spPr bwMode="auto">
          <a:xfrm>
            <a:off x="1331640" y="5908799"/>
            <a:ext cx="1655387"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331640" y="5301472"/>
            <a:ext cx="4572000" cy="646331"/>
          </a:xfrm>
          <a:prstGeom prst="rect">
            <a:avLst/>
          </a:prstGeom>
        </p:spPr>
        <p:txBody>
          <a:bodyPr>
            <a:spAutoFit/>
          </a:bodyPr>
          <a:lstStyle/>
          <a:p>
            <a:r>
              <a:rPr lang="ru-RU" dirty="0"/>
              <a:t>Для игры, необходимо</a:t>
            </a:r>
          </a:p>
          <a:p>
            <a:r>
              <a:rPr lang="ru-RU" dirty="0"/>
              <a:t>зарегистрироваться на сайте</a:t>
            </a:r>
          </a:p>
        </p:txBody>
      </p:sp>
    </p:spTree>
    <p:extLst>
      <p:ext uri="{BB962C8B-B14F-4D97-AF65-F5344CB8AC3E}">
        <p14:creationId xmlns:p14="http://schemas.microsoft.com/office/powerpoint/2010/main" val="19835824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51920" y="116632"/>
            <a:ext cx="4208255" cy="1143000"/>
          </a:xfrm>
        </p:spPr>
        <p:txBody>
          <a:bodyPr/>
          <a:lstStyle/>
          <a:p>
            <a:pPr marL="0" indent="0">
              <a:buNone/>
            </a:pPr>
            <a:r>
              <a:rPr lang="ru-RU" sz="3200" b="1" dirty="0">
                <a:solidFill>
                  <a:schemeClr val="tx2"/>
                </a:solidFill>
                <a:effectLst/>
              </a:rPr>
              <a:t>Тайники</a:t>
            </a:r>
          </a:p>
        </p:txBody>
      </p:sp>
      <p:sp>
        <p:nvSpPr>
          <p:cNvPr id="4" name="Прямоугольник 3"/>
          <p:cNvSpPr/>
          <p:nvPr/>
        </p:nvSpPr>
        <p:spPr>
          <a:xfrm>
            <a:off x="1115616" y="1141464"/>
            <a:ext cx="2643672" cy="523220"/>
          </a:xfrm>
          <a:prstGeom prst="rect">
            <a:avLst/>
          </a:prstGeom>
        </p:spPr>
        <p:txBody>
          <a:bodyPr wrap="none">
            <a:spAutoFit/>
          </a:bodyPr>
          <a:lstStyle/>
          <a:p>
            <a:r>
              <a:rPr lang="ru-RU" sz="2800" dirty="0">
                <a:solidFill>
                  <a:schemeClr val="accent5">
                    <a:lumMod val="75000"/>
                  </a:schemeClr>
                </a:solidFill>
              </a:rPr>
              <a:t>Традиционные</a:t>
            </a:r>
          </a:p>
        </p:txBody>
      </p:sp>
      <p:sp>
        <p:nvSpPr>
          <p:cNvPr id="5" name="Прямоугольник 4"/>
          <p:cNvSpPr/>
          <p:nvPr/>
        </p:nvSpPr>
        <p:spPr>
          <a:xfrm>
            <a:off x="5772123" y="1168609"/>
            <a:ext cx="2345514" cy="523220"/>
          </a:xfrm>
          <a:prstGeom prst="rect">
            <a:avLst/>
          </a:prstGeom>
        </p:spPr>
        <p:txBody>
          <a:bodyPr wrap="none">
            <a:spAutoFit/>
          </a:bodyPr>
          <a:lstStyle/>
          <a:p>
            <a:r>
              <a:rPr lang="ru-RU" sz="2800" dirty="0">
                <a:solidFill>
                  <a:schemeClr val="accent5">
                    <a:lumMod val="75000"/>
                  </a:schemeClr>
                </a:solidFill>
              </a:rPr>
              <a:t>Виртуальные</a:t>
            </a:r>
          </a:p>
        </p:txBody>
      </p:sp>
      <p:sp>
        <p:nvSpPr>
          <p:cNvPr id="6" name="Прямоугольник 5"/>
          <p:cNvSpPr/>
          <p:nvPr/>
        </p:nvSpPr>
        <p:spPr>
          <a:xfrm>
            <a:off x="1311698" y="2536448"/>
            <a:ext cx="4163177" cy="2246769"/>
          </a:xfrm>
          <a:prstGeom prst="rect">
            <a:avLst/>
          </a:prstGeom>
        </p:spPr>
        <p:txBody>
          <a:bodyPr wrap="square">
            <a:spAutoFit/>
          </a:bodyPr>
          <a:lstStyle/>
          <a:p>
            <a:r>
              <a:rPr lang="ru-RU" dirty="0"/>
              <a:t> </a:t>
            </a:r>
            <a:r>
              <a:rPr lang="ru-RU" sz="2000" i="1" dirty="0"/>
              <a:t>содержания тайника</a:t>
            </a:r>
          </a:p>
          <a:p>
            <a:endParaRPr lang="ru-RU" sz="2000" i="1" dirty="0"/>
          </a:p>
          <a:p>
            <a:r>
              <a:rPr lang="ru-RU" sz="2000" dirty="0"/>
              <a:t> - </a:t>
            </a:r>
            <a:r>
              <a:rPr lang="ru-RU" sz="2000" dirty="0" smtClean="0"/>
              <a:t>Листовка </a:t>
            </a:r>
            <a:endParaRPr lang="ru-RU" sz="2000" dirty="0"/>
          </a:p>
          <a:p>
            <a:r>
              <a:rPr lang="ru-RU" sz="2000" dirty="0"/>
              <a:t> - </a:t>
            </a:r>
            <a:r>
              <a:rPr lang="ru-RU" sz="2000" dirty="0" smtClean="0"/>
              <a:t>Блокнот </a:t>
            </a:r>
            <a:endParaRPr lang="ru-RU" sz="2000" dirty="0"/>
          </a:p>
          <a:p>
            <a:r>
              <a:rPr lang="ru-RU" sz="2000" dirty="0"/>
              <a:t> - Список предметов в </a:t>
            </a:r>
            <a:r>
              <a:rPr lang="ru-RU" sz="2000" dirty="0" smtClean="0"/>
              <a:t>контейнере</a:t>
            </a:r>
            <a:endParaRPr lang="ru-RU" sz="2000" dirty="0"/>
          </a:p>
          <a:p>
            <a:r>
              <a:rPr lang="ru-RU" sz="2000" dirty="0"/>
              <a:t> - Карандаш для записей в </a:t>
            </a:r>
            <a:r>
              <a:rPr lang="ru-RU" sz="2000" dirty="0" smtClean="0"/>
              <a:t>блокноте </a:t>
            </a:r>
            <a:endParaRPr lang="ru-RU" sz="2000" dirty="0"/>
          </a:p>
          <a:p>
            <a:r>
              <a:rPr lang="ru-RU" sz="2000" dirty="0"/>
              <a:t> - </a:t>
            </a:r>
            <a:r>
              <a:rPr lang="ru-RU" sz="2000" dirty="0" smtClean="0"/>
              <a:t>«Сокровища». </a:t>
            </a:r>
            <a:endParaRPr lang="ru-RU" sz="2000" dirty="0"/>
          </a:p>
        </p:txBody>
      </p:sp>
      <p:sp>
        <p:nvSpPr>
          <p:cNvPr id="7" name="Прямоугольник 6"/>
          <p:cNvSpPr/>
          <p:nvPr/>
        </p:nvSpPr>
        <p:spPr>
          <a:xfrm>
            <a:off x="5474875" y="2644361"/>
            <a:ext cx="3345597" cy="1938992"/>
          </a:xfrm>
          <a:prstGeom prst="rect">
            <a:avLst/>
          </a:prstGeom>
        </p:spPr>
        <p:txBody>
          <a:bodyPr wrap="square">
            <a:spAutoFit/>
          </a:bodyPr>
          <a:lstStyle/>
          <a:p>
            <a:r>
              <a:rPr lang="ru-RU" dirty="0"/>
              <a:t> </a:t>
            </a:r>
            <a:r>
              <a:rPr lang="ru-RU" sz="2000" i="1" dirty="0"/>
              <a:t>содержания тайника</a:t>
            </a:r>
          </a:p>
          <a:p>
            <a:endParaRPr lang="ru-RU" sz="2000" i="1" dirty="0"/>
          </a:p>
          <a:p>
            <a:r>
              <a:rPr lang="ru-RU" sz="2000" dirty="0"/>
              <a:t>Ориентир - "привязка" ("привязка" должна содержать ключ к ответу   на контрольный вопрос)</a:t>
            </a:r>
          </a:p>
        </p:txBody>
      </p:sp>
      <p:sp>
        <p:nvSpPr>
          <p:cNvPr id="8" name="Стрелка вниз 7"/>
          <p:cNvSpPr/>
          <p:nvPr/>
        </p:nvSpPr>
        <p:spPr>
          <a:xfrm>
            <a:off x="2214252" y="1783387"/>
            <a:ext cx="378557" cy="714225"/>
          </a:xfrm>
          <a:prstGeom prst="down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5">
                  <a:lumMod val="75000"/>
                </a:schemeClr>
              </a:solidFill>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4198" y="1791910"/>
            <a:ext cx="433387" cy="74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4804275"/>
            <a:ext cx="2190466" cy="1964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389" t="6087" r="46916" b="26671"/>
          <a:stretch/>
        </p:blipFill>
        <p:spPr bwMode="auto">
          <a:xfrm>
            <a:off x="6023267" y="4521588"/>
            <a:ext cx="1855475" cy="23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98012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87624" y="230350"/>
            <a:ext cx="3888432" cy="707886"/>
          </a:xfrm>
          <a:prstGeom prst="rect">
            <a:avLst/>
          </a:prstGeom>
        </p:spPr>
        <p:txBody>
          <a:bodyPr wrap="square">
            <a:spAutoFit/>
          </a:bodyPr>
          <a:lstStyle/>
          <a:p>
            <a:r>
              <a:rPr lang="ru-RU" sz="2000" b="1" dirty="0">
                <a:latin typeface="Times New Roman" panose="02020603050405020304" pitchFamily="18" charset="0"/>
                <a:cs typeface="Times New Roman" panose="02020603050405020304" pitchFamily="18" charset="0"/>
              </a:rPr>
              <a:t>Для  регистрации нужно заполнить форму:</a:t>
            </a:r>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7384"/>
          <a:stretch/>
        </p:blipFill>
        <p:spPr bwMode="auto">
          <a:xfrm>
            <a:off x="1476453" y="1124744"/>
            <a:ext cx="1655387"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25823"/>
            <a:ext cx="4706937" cy="674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199420" y="1844824"/>
            <a:ext cx="4572000" cy="1200329"/>
          </a:xfrm>
          <a:prstGeom prst="rect">
            <a:avLst/>
          </a:prstGeom>
        </p:spPr>
        <p:txBody>
          <a:bodyPr>
            <a:spAutoFit/>
          </a:bodyPr>
          <a:lstStyle/>
          <a:p>
            <a:r>
              <a:rPr lang="ru-RU" dirty="0"/>
              <a:t>Зарегистрированные </a:t>
            </a:r>
          </a:p>
          <a:p>
            <a:r>
              <a:rPr lang="ru-RU" dirty="0"/>
              <a:t>пользователи имеют </a:t>
            </a:r>
          </a:p>
          <a:p>
            <a:r>
              <a:rPr lang="ru-RU" dirty="0"/>
              <a:t>полный доступ ко всему </a:t>
            </a:r>
          </a:p>
          <a:p>
            <a:r>
              <a:rPr lang="ru-RU" dirty="0"/>
              <a:t>функционалу сайта. </a:t>
            </a: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3717032"/>
            <a:ext cx="2882900" cy="217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03591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547664" y="296261"/>
            <a:ext cx="6552728" cy="1077218"/>
          </a:xfrm>
          <a:prstGeom prst="rect">
            <a:avLst/>
          </a:prstGeom>
        </p:spPr>
        <p:txBody>
          <a:bodyPr wrap="square">
            <a:spAutoFit/>
          </a:bodyPr>
          <a:lstStyle/>
          <a:p>
            <a:pPr algn="ctr"/>
            <a:r>
              <a:rPr lang="ru-RU" sz="3200" b="1" dirty="0">
                <a:solidFill>
                  <a:schemeClr val="tx2"/>
                </a:solidFill>
                <a:effectLst/>
                <a:ea typeface="+mj-ea"/>
                <a:cs typeface="+mj-cs"/>
              </a:rPr>
              <a:t>Информация, которую нужно </a:t>
            </a:r>
            <a:r>
              <a:rPr lang="ru-RU" sz="3200" b="1" dirty="0">
                <a:solidFill>
                  <a:schemeClr val="tx2"/>
                </a:solidFill>
                <a:ea typeface="+mj-ea"/>
                <a:cs typeface="+mj-cs"/>
              </a:rPr>
              <a:t>получить</a:t>
            </a:r>
            <a:r>
              <a:rPr lang="ru-RU" sz="3200" b="1" dirty="0">
                <a:solidFill>
                  <a:schemeClr val="tx2"/>
                </a:solidFill>
                <a:effectLst/>
                <a:ea typeface="+mj-ea"/>
                <a:cs typeface="+mj-cs"/>
              </a:rPr>
              <a:t>, чтобы найти тайник</a:t>
            </a:r>
            <a:endParaRPr lang="ru-RU" dirty="0">
              <a:solidFill>
                <a:schemeClr val="tx2"/>
              </a:solidFill>
              <a:effectLst/>
            </a:endParaRPr>
          </a:p>
        </p:txBody>
      </p:sp>
      <p:sp>
        <p:nvSpPr>
          <p:cNvPr id="4" name="Прямоугольник 3"/>
          <p:cNvSpPr/>
          <p:nvPr/>
        </p:nvSpPr>
        <p:spPr>
          <a:xfrm>
            <a:off x="1043608" y="1689516"/>
            <a:ext cx="4860032" cy="400110"/>
          </a:xfrm>
          <a:prstGeom prst="rect">
            <a:avLst/>
          </a:prstGeom>
        </p:spPr>
        <p:txBody>
          <a:bodyPr wrap="square">
            <a:spAutoFit/>
          </a:bodyPr>
          <a:lstStyle/>
          <a:p>
            <a:r>
              <a:rPr lang="ru-RU" sz="2000" dirty="0">
                <a:latin typeface="Times New Roman" panose="02020603050405020304" pitchFamily="18" charset="0"/>
                <a:cs typeface="Times New Roman" panose="02020603050405020304" pitchFamily="18" charset="0"/>
              </a:rPr>
              <a:t>Координаты GPS.</a:t>
            </a:r>
          </a:p>
        </p:txBody>
      </p:sp>
      <p:sp>
        <p:nvSpPr>
          <p:cNvPr id="5" name="Прямоугольник 4"/>
          <p:cNvSpPr/>
          <p:nvPr/>
        </p:nvSpPr>
        <p:spPr>
          <a:xfrm>
            <a:off x="1070094" y="3253091"/>
            <a:ext cx="4889506" cy="707886"/>
          </a:xfrm>
          <a:prstGeom prst="rect">
            <a:avLst/>
          </a:prstGeom>
        </p:spPr>
        <p:txBody>
          <a:bodyPr wrap="square">
            <a:spAutoFit/>
          </a:bodyPr>
          <a:lstStyle/>
          <a:p>
            <a:r>
              <a:rPr lang="ru-RU" sz="2000" dirty="0">
                <a:latin typeface="Times New Roman" panose="02020603050405020304" pitchFamily="18" charset="0"/>
                <a:cs typeface="Times New Roman" panose="02020603050405020304" pitchFamily="18" charset="0"/>
              </a:rPr>
              <a:t>Географические привязки - страну, регион, район и ближайший населенный пункт.</a:t>
            </a:r>
          </a:p>
        </p:txBody>
      </p:sp>
      <p:sp>
        <p:nvSpPr>
          <p:cNvPr id="6" name="Прямоугольник 5"/>
          <p:cNvSpPr/>
          <p:nvPr/>
        </p:nvSpPr>
        <p:spPr>
          <a:xfrm>
            <a:off x="1043608" y="2214390"/>
            <a:ext cx="4889506" cy="707886"/>
          </a:xfrm>
          <a:prstGeom prst="rect">
            <a:avLst/>
          </a:prstGeom>
        </p:spPr>
        <p:txBody>
          <a:bodyPr wrap="square">
            <a:spAutoFit/>
          </a:bodyPr>
          <a:lstStyle/>
          <a:p>
            <a:r>
              <a:rPr lang="ru-RU" sz="2000" dirty="0">
                <a:latin typeface="Times New Roman" panose="02020603050405020304" pitchFamily="18" charset="0"/>
                <a:cs typeface="Times New Roman" panose="02020603050405020304" pitchFamily="18" charset="0"/>
              </a:rPr>
              <a:t>Описание самого места закладки тайника с упоминанием ближайших ориентиров. </a:t>
            </a:r>
          </a:p>
        </p:txBody>
      </p:sp>
      <p:sp>
        <p:nvSpPr>
          <p:cNvPr id="7" name="Прямоугольник 6"/>
          <p:cNvSpPr/>
          <p:nvPr/>
        </p:nvSpPr>
        <p:spPr>
          <a:xfrm>
            <a:off x="1070094" y="4420663"/>
            <a:ext cx="4889506" cy="707886"/>
          </a:xfrm>
          <a:prstGeom prst="rect">
            <a:avLst/>
          </a:prstGeom>
        </p:spPr>
        <p:txBody>
          <a:bodyPr wrap="square">
            <a:spAutoFit/>
          </a:bodyPr>
          <a:lstStyle/>
          <a:p>
            <a:r>
              <a:rPr lang="ru-RU" sz="2000" dirty="0">
                <a:latin typeface="Times New Roman" panose="02020603050405020304" pitchFamily="18" charset="0"/>
                <a:cs typeface="Times New Roman" panose="02020603050405020304" pitchFamily="18" charset="0"/>
              </a:rPr>
              <a:t>При необходимости </a:t>
            </a:r>
            <a:r>
              <a:rPr lang="en-US" sz="2000" dirty="0">
                <a:latin typeface="Times New Roman" panose="02020603050405020304" pitchFamily="18" charset="0"/>
                <a:cs typeface="Times New Roman" panose="02020603050405020304" pitchFamily="18" charset="0"/>
              </a:rPr>
              <a:t>GPS-</a:t>
            </a:r>
            <a:r>
              <a:rPr lang="ru-RU" sz="2000" dirty="0">
                <a:latin typeface="Times New Roman" panose="02020603050405020304" pitchFamily="18" charset="0"/>
                <a:cs typeface="Times New Roman" panose="02020603050405020304" pitchFamily="18" charset="0"/>
              </a:rPr>
              <a:t>координаты достопримечательности</a:t>
            </a:r>
            <a:r>
              <a:rPr lang="ru-RU" dirty="0">
                <a:latin typeface="Times New Roman" panose="02020603050405020304" pitchFamily="18" charset="0"/>
                <a:cs typeface="Times New Roman" panose="02020603050405020304" pitchFamily="18" charset="0"/>
              </a:rPr>
              <a:t>.</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3481" y="1849045"/>
            <a:ext cx="2848176" cy="3217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1235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325" y="2855913"/>
            <a:ext cx="7499350"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126414" y="359578"/>
            <a:ext cx="8176405" cy="5262979"/>
          </a:xfrm>
          <a:prstGeom prst="rect">
            <a:avLst/>
          </a:prstGeom>
          <a:noFill/>
        </p:spPr>
        <p:txBody>
          <a:bodyPr wrap="none" rtlCol="0">
            <a:spAutoFit/>
          </a:bodyPr>
          <a:lstStyle/>
          <a:p>
            <a:r>
              <a:rPr lang="ru-RU" sz="2400" b="1" dirty="0">
                <a:latin typeface="Times New Roman" panose="02020603050405020304" pitchFamily="18" charset="0"/>
                <a:cs typeface="Times New Roman" panose="02020603050405020304" pitchFamily="18" charset="0"/>
              </a:rPr>
              <a:t>Проблема исследования:</a:t>
            </a:r>
          </a:p>
          <a:p>
            <a:r>
              <a:rPr lang="ru-RU" sz="2400" dirty="0">
                <a:latin typeface="Times New Roman" panose="02020603050405020304" pitchFamily="18" charset="0"/>
                <a:cs typeface="Times New Roman" panose="02020603050405020304" pitchFamily="18" charset="0"/>
              </a:rPr>
              <a:t>Не у каждого школьника, желающего сыграть в </a:t>
            </a:r>
            <a:r>
              <a:rPr lang="en-US" sz="2400" dirty="0">
                <a:latin typeface="Times New Roman" panose="02020603050405020304" pitchFamily="18" charset="0"/>
                <a:cs typeface="Times New Roman" panose="02020603050405020304" pitchFamily="18" charset="0"/>
              </a:rPr>
              <a:t>GeoCaching</a:t>
            </a:r>
            <a:r>
              <a:rPr lang="ru-RU" sz="2400" dirty="0">
                <a:latin typeface="Times New Roman" panose="02020603050405020304" pitchFamily="18" charset="0"/>
                <a:cs typeface="Times New Roman" panose="02020603050405020304" pitchFamily="18" charset="0"/>
              </a:rPr>
              <a:t>,</a:t>
            </a:r>
          </a:p>
          <a:p>
            <a:r>
              <a:rPr lang="ru-RU" sz="2400" dirty="0">
                <a:latin typeface="Times New Roman" panose="02020603050405020304" pitchFamily="18" charset="0"/>
                <a:cs typeface="Times New Roman" panose="02020603050405020304" pitchFamily="18" charset="0"/>
              </a:rPr>
              <a:t>есть </a:t>
            </a:r>
            <a:r>
              <a:rPr lang="en-US" sz="2400" dirty="0">
                <a:latin typeface="Times New Roman" panose="02020603050405020304" pitchFamily="18" charset="0"/>
                <a:cs typeface="Times New Roman" panose="02020603050405020304" pitchFamily="18" charset="0"/>
              </a:rPr>
              <a:t>GPS</a:t>
            </a:r>
            <a:r>
              <a:rPr lang="ru-RU" sz="2400" dirty="0">
                <a:latin typeface="Times New Roman" panose="02020603050405020304" pitchFamily="18" charset="0"/>
                <a:cs typeface="Times New Roman" panose="02020603050405020304" pitchFamily="18" charset="0"/>
              </a:rPr>
              <a:t>-навигатор и возможность его купить. </a:t>
            </a:r>
          </a:p>
          <a:p>
            <a:r>
              <a:rPr lang="ru-RU" sz="2400" dirty="0">
                <a:latin typeface="Times New Roman" panose="02020603050405020304" pitchFamily="18" charset="0"/>
                <a:cs typeface="Times New Roman" panose="02020603050405020304" pitchFamily="18" charset="0"/>
              </a:rPr>
              <a:t>Средняя стоимость навигатора на сегодняшний </a:t>
            </a:r>
          </a:p>
          <a:p>
            <a:r>
              <a:rPr lang="ru-RU" sz="2400" dirty="0">
                <a:latin typeface="Times New Roman" panose="02020603050405020304" pitchFamily="18" charset="0"/>
                <a:cs typeface="Times New Roman" panose="02020603050405020304" pitchFamily="18" charset="0"/>
              </a:rPr>
              <a:t>день составляет около 5 тыс. рублей.</a:t>
            </a:r>
          </a:p>
          <a:p>
            <a:endParaRPr lang="ru-RU" sz="2400" b="1" dirty="0">
              <a:latin typeface="Times New Roman" panose="02020603050405020304" pitchFamily="18" charset="0"/>
              <a:cs typeface="Times New Roman" panose="02020603050405020304" pitchFamily="18" charset="0"/>
            </a:endParaRPr>
          </a:p>
          <a:p>
            <a:r>
              <a:rPr lang="ru-RU" sz="2400" b="1" dirty="0">
                <a:latin typeface="Times New Roman" panose="02020603050405020304" pitchFamily="18" charset="0"/>
                <a:cs typeface="Times New Roman" panose="02020603050405020304" pitchFamily="18" charset="0"/>
              </a:rPr>
              <a:t>Цель исследования:</a:t>
            </a:r>
          </a:p>
          <a:p>
            <a:r>
              <a:rPr lang="ru-RU" sz="2400" dirty="0">
                <a:latin typeface="Times New Roman" panose="02020603050405020304" pitchFamily="18" charset="0"/>
                <a:cs typeface="Times New Roman" panose="02020603050405020304" pitchFamily="18" charset="0"/>
              </a:rPr>
              <a:t>Создание  компьютерной игры «</a:t>
            </a:r>
            <a:r>
              <a:rPr lang="ru-RU" sz="2400" dirty="0" err="1">
                <a:latin typeface="Times New Roman" panose="02020603050405020304" pitchFamily="18" charset="0"/>
                <a:cs typeface="Times New Roman" panose="02020603050405020304" pitchFamily="18" charset="0"/>
              </a:rPr>
              <a:t>Geocaching</a:t>
            </a:r>
            <a:r>
              <a:rPr lang="ru-RU"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c</a:t>
            </a:r>
            <a:r>
              <a:rPr lang="ru-RU" sz="2400" dirty="0">
                <a:latin typeface="Times New Roman" panose="02020603050405020304" pitchFamily="18" charset="0"/>
                <a:cs typeface="Times New Roman" panose="02020603050405020304" pitchFamily="18" charset="0"/>
              </a:rPr>
              <a:t> помощью программы </a:t>
            </a:r>
            <a:r>
              <a:rPr lang="en-US" sz="2400" dirty="0" err="1">
                <a:latin typeface="Times New Roman" panose="02020603050405020304" pitchFamily="18" charset="0"/>
                <a:cs typeface="Times New Roman" panose="02020603050405020304" pitchFamily="18" charset="0"/>
              </a:rPr>
              <a:t>GeoGebra</a:t>
            </a:r>
            <a:r>
              <a:rPr lang="ru-RU"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endParaRPr lang="ru-RU" sz="2400" b="1" dirty="0">
              <a:latin typeface="Times New Roman" panose="02020603050405020304" pitchFamily="18" charset="0"/>
              <a:cs typeface="Times New Roman" panose="02020603050405020304" pitchFamily="18" charset="0"/>
            </a:endParaRPr>
          </a:p>
          <a:p>
            <a:r>
              <a:rPr lang="ru-RU" sz="2400" b="1" dirty="0">
                <a:latin typeface="Times New Roman" panose="02020603050405020304" pitchFamily="18" charset="0"/>
                <a:cs typeface="Times New Roman" panose="02020603050405020304" pitchFamily="18" charset="0"/>
              </a:rPr>
              <a:t>Объект исследования: </a:t>
            </a:r>
            <a:r>
              <a:rPr lang="ru-RU" sz="2400" dirty="0">
                <a:latin typeface="Times New Roman" panose="02020603050405020304" pitchFamily="18" charset="0"/>
                <a:cs typeface="Times New Roman" panose="02020603050405020304" pitchFamily="18" charset="0"/>
              </a:rPr>
              <a:t>компьютерная игра «</a:t>
            </a:r>
            <a:r>
              <a:rPr lang="en-US" sz="2400" dirty="0">
                <a:latin typeface="Times New Roman" panose="02020603050405020304" pitchFamily="18" charset="0"/>
                <a:cs typeface="Times New Roman" panose="02020603050405020304" pitchFamily="18" charset="0"/>
              </a:rPr>
              <a:t>Geocaching»</a:t>
            </a:r>
            <a:r>
              <a:rPr lang="ru-RU"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endParaRPr lang="ru-RU" sz="2400" b="1" dirty="0">
              <a:latin typeface="Times New Roman" panose="02020603050405020304" pitchFamily="18" charset="0"/>
              <a:cs typeface="Times New Roman" panose="02020603050405020304" pitchFamily="18" charset="0"/>
            </a:endParaRPr>
          </a:p>
          <a:p>
            <a:r>
              <a:rPr lang="ru-RU" sz="2400" b="1" dirty="0">
                <a:latin typeface="Times New Roman" panose="02020603050405020304" pitchFamily="18" charset="0"/>
                <a:cs typeface="Times New Roman" panose="02020603050405020304" pitchFamily="18" charset="0"/>
              </a:rPr>
              <a:t>Предмет исследования: </a:t>
            </a:r>
            <a:r>
              <a:rPr lang="ru-RU" sz="2400" dirty="0">
                <a:latin typeface="Times New Roman" panose="02020603050405020304" pitchFamily="18" charset="0"/>
                <a:cs typeface="Times New Roman" panose="02020603050405020304" pitchFamily="18" charset="0"/>
              </a:rPr>
              <a:t>математические основы </a:t>
            </a:r>
          </a:p>
          <a:p>
            <a:r>
              <a:rPr lang="ru-RU" sz="2400" dirty="0">
                <a:latin typeface="Times New Roman" panose="02020603050405020304" pitchFamily="18" charset="0"/>
                <a:cs typeface="Times New Roman" panose="02020603050405020304" pitchFamily="18" charset="0"/>
              </a:rPr>
              <a:t>работы GPS-навигатора.</a:t>
            </a:r>
          </a:p>
        </p:txBody>
      </p:sp>
    </p:spTree>
    <p:extLst>
      <p:ext uri="{BB962C8B-B14F-4D97-AF65-F5344CB8AC3E}">
        <p14:creationId xmlns:p14="http://schemas.microsoft.com/office/powerpoint/2010/main" val="132846116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олнцестояние">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1028</TotalTime>
  <Words>2010</Words>
  <Application>Microsoft Office PowerPoint</Application>
  <PresentationFormat>Экран (4:3)</PresentationFormat>
  <Paragraphs>341</Paragraphs>
  <Slides>38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38</vt:i4>
      </vt:variant>
    </vt:vector>
  </HeadingPairs>
  <TitlesOfParts>
    <vt:vector size="39" baseType="lpstr">
      <vt:lpstr>Солнцестояние</vt:lpstr>
      <vt:lpstr>Компьютерный  GeoCaching</vt:lpstr>
      <vt:lpstr>Презентация PowerPoint</vt:lpstr>
      <vt:lpstr>Презентация PowerPoint</vt:lpstr>
      <vt:lpstr>Презентация PowerPoint</vt:lpstr>
      <vt:lpstr>Презентация PowerPoint</vt:lpstr>
      <vt:lpstr>Тайники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Компьютерный GeoCaching</dc:title>
  <dc:creator>PC</dc:creator>
  <cp:lastModifiedBy>Domesticus</cp:lastModifiedBy>
  <cp:revision>67</cp:revision>
  <dcterms:created xsi:type="dcterms:W3CDTF">2017-03-07T17:41:05Z</dcterms:created>
  <dcterms:modified xsi:type="dcterms:W3CDTF">2017-04-27T18:16:05Z</dcterms:modified>
</cp:coreProperties>
</file>