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71" r:id="rId4"/>
    <p:sldId id="276" r:id="rId5"/>
    <p:sldId id="277" r:id="rId6"/>
    <p:sldId id="278" r:id="rId7"/>
    <p:sldId id="263" r:id="rId8"/>
    <p:sldId id="280" r:id="rId9"/>
    <p:sldId id="279" r:id="rId10"/>
    <p:sldId id="264" r:id="rId11"/>
    <p:sldId id="265" r:id="rId12"/>
    <p:sldId id="284" r:id="rId13"/>
    <p:sldId id="287" r:id="rId14"/>
    <p:sldId id="285" r:id="rId15"/>
    <p:sldId id="289" r:id="rId16"/>
    <p:sldId id="286" r:id="rId17"/>
    <p:sldId id="292" r:id="rId18"/>
    <p:sldId id="297" r:id="rId19"/>
    <p:sldId id="293" r:id="rId20"/>
    <p:sldId id="296" r:id="rId21"/>
    <p:sldId id="290" r:id="rId22"/>
    <p:sldId id="270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5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808B7-03B6-40AA-9E9F-2E41E7AB86AC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152C9-7AB5-4D67-A411-BCAB72EF2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4EE5B-3C84-4D67-9062-38252956D0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8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angaku.ru/history/" TargetMode="External"/><Relationship Id="rId2" Type="http://schemas.openxmlformats.org/officeDocument/2006/relationships/hyperlink" Target="https://dirty.ru/khramovaia-geometriia-34979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t-the-knot.org/pythagoras/Sangaku.shtml" TargetMode="External"/><Relationship Id="rId5" Type="http://schemas.openxmlformats.org/officeDocument/2006/relationships/hyperlink" Target="https://www.cut-the-knot.org/pythagoras/Ch6Pr3Unger.shtml" TargetMode="External"/><Relationship Id="rId4" Type="http://schemas.openxmlformats.org/officeDocument/2006/relationships/hyperlink" Target="http://www.wasan.earth.linkclub.com/hyogo/aga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inary.org/gallery/jean-constant-sangak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elyaevsan.wordpres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ut-the-knot.org/pythagor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th4school.ru/sangaku.html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79512" y="1916832"/>
            <a:ext cx="8748464" cy="6477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выявления закономерностей </a:t>
            </a:r>
            <a:br>
              <a:rPr lang="ru-RU" altLang="ru-RU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ru-RU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динамических моделях </a:t>
            </a:r>
            <a:br>
              <a:rPr lang="ru-RU" altLang="ru-RU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ru-RU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3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Сангаку</a:t>
            </a:r>
            <a:endParaRPr lang="en-US" altLang="ru-RU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725144"/>
            <a:ext cx="8352928" cy="144016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Секция: Электронный тематический журнал</a:t>
            </a:r>
          </a:p>
          <a:p>
            <a:pPr algn="l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Рыльников</a:t>
            </a: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Ярослав,</a:t>
            </a:r>
          </a:p>
          <a:p>
            <a:pPr algn="l"/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9 класса</a:t>
            </a:r>
          </a:p>
        </p:txBody>
      </p:sp>
    </p:spTree>
    <p:extLst>
      <p:ext uri="{BB962C8B-B14F-4D97-AF65-F5344CB8AC3E}">
        <p14:creationId xmlns:p14="http://schemas.microsoft.com/office/powerpoint/2010/main" val="149545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dirty="0"/>
              <a:t>Задачи исследования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8951" y="1196752"/>
            <a:ext cx="8856984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1. Анализ литературы по теме исследования.</a:t>
            </a:r>
          </a:p>
          <a:p>
            <a:pPr marL="0" lvl="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2. Создание динамических моделей и исследование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    их свойств.</a:t>
            </a:r>
          </a:p>
          <a:p>
            <a:pPr marL="0" lvl="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3. Выявление закономерностей.</a:t>
            </a:r>
          </a:p>
          <a:p>
            <a:pPr marL="0" lvl="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4. Формулировка рекомендаций.</a:t>
            </a:r>
          </a:p>
          <a:p>
            <a:pPr marL="0" lvl="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5. Пополнение электронной коллекции. </a:t>
            </a:r>
          </a:p>
          <a:p>
            <a:pPr marL="0" lvl="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6. Информирование участников группы.</a:t>
            </a:r>
          </a:p>
          <a:p>
            <a:pPr marL="0" lvl="0" indent="0">
              <a:buNone/>
            </a:pPr>
            <a:endParaRPr lang="ru-RU" sz="2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58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08720"/>
            <a:ext cx="8798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Для демонстрации построения динамических моделей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были выбраны следующие таблички: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/>
              <a:t>Решение задачи 1</a:t>
            </a:r>
          </a:p>
        </p:txBody>
      </p:sp>
      <p:pic>
        <p:nvPicPr>
          <p:cNvPr id="7" name="Рисунок 6" descr="http://www.wasan.jp/aichi/atuta1.png">
            <a:extLst>
              <a:ext uri="{FF2B5EF4-FFF2-40B4-BE49-F238E27FC236}">
                <a16:creationId xmlns:a16="http://schemas.microsoft.com/office/drawing/2014/main" xmlns="" id="{46EF364D-7F0B-411B-8D32-E0CCBB1621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8163"/>
            <a:ext cx="4104456" cy="26285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A7FC18-F1F6-46E8-80F7-CCCBAEFBA733}"/>
              </a:ext>
            </a:extLst>
          </p:cNvPr>
          <p:cNvSpPr txBox="1"/>
          <p:nvPr/>
        </p:nvSpPr>
        <p:spPr>
          <a:xfrm>
            <a:off x="959407" y="544318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70C0"/>
                </a:solidFill>
              </a:rPr>
              <a:t>http://www.wasan.jp/aichi/atuta1.html</a:t>
            </a:r>
            <a:endParaRPr lang="ru-RU" sz="1400" u="sng" dirty="0">
              <a:solidFill>
                <a:srgbClr val="0070C0"/>
              </a:solidFill>
            </a:endParaRPr>
          </a:p>
          <a:p>
            <a:endParaRPr lang="ru-RU" sz="1400" dirty="0"/>
          </a:p>
        </p:txBody>
      </p:sp>
      <p:pic>
        <p:nvPicPr>
          <p:cNvPr id="10" name="Рисунок 9" descr="http://www.wasan.jp/kyoto/tionji3.gif">
            <a:extLst>
              <a:ext uri="{FF2B5EF4-FFF2-40B4-BE49-F238E27FC236}">
                <a16:creationId xmlns:a16="http://schemas.microsoft.com/office/drawing/2014/main" xmlns="" id="{E0D5E544-ACC7-46A3-BE10-D61F9C071E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38163"/>
            <a:ext cx="3744416" cy="26285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E71046-F32A-4F89-870B-4830D56DEB82}"/>
              </a:ext>
            </a:extLst>
          </p:cNvPr>
          <p:cNvSpPr txBox="1"/>
          <p:nvPr/>
        </p:nvSpPr>
        <p:spPr>
          <a:xfrm>
            <a:off x="5016241" y="544178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70C0"/>
                </a:solidFill>
              </a:rPr>
              <a:t>http://www.wasan.jp/kyoto/tionji3.html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4281" y="1816024"/>
            <a:ext cx="2982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Сангаку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из храма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Нагоя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(часовня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Атсута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Дзингу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1806 год.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0774" y="1814832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Сангаку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из храма Благодарности 1837 год.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80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39011BE-089A-4C16-920F-BF3D755A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16632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b="0" dirty="0"/>
              <a:t>Решение задачи 2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D6434755-48A0-44E2-94C9-0AA3618A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1760" y="661676"/>
            <a:ext cx="5976664" cy="13620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построения динамической модели </a:t>
            </a:r>
            <a:r>
              <a:rPr lang="ru-RU" b="1" dirty="0">
                <a:solidFill>
                  <a:schemeClr val="tx1"/>
                </a:solidFill>
              </a:rPr>
              <a:t>первой таблички</a:t>
            </a:r>
            <a:r>
              <a:rPr lang="ru-RU" dirty="0">
                <a:solidFill>
                  <a:schemeClr val="tx1"/>
                </a:solidFill>
              </a:rPr>
              <a:t> зададим с помощью двух ползунков основания равнобедренного треугольника (</a:t>
            </a:r>
            <a:r>
              <a:rPr lang="en-US" dirty="0">
                <a:solidFill>
                  <a:schemeClr val="tx1"/>
                </a:solidFill>
              </a:rPr>
              <a:t>a=AC)</a:t>
            </a: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его боковую сторону (</a:t>
            </a:r>
            <a:r>
              <a:rPr lang="en-US" dirty="0">
                <a:solidFill>
                  <a:schemeClr val="tx1"/>
                </a:solidFill>
              </a:rPr>
              <a:t>b = EA)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 descr="http://www.wasan.jp/aichi/atuta1.png">
            <a:extLst>
              <a:ext uri="{FF2B5EF4-FFF2-40B4-BE49-F238E27FC236}">
                <a16:creationId xmlns:a16="http://schemas.microsoft.com/office/drawing/2014/main" xmlns="" id="{2752446F-AF46-41FF-804B-C0ADF174C4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2" r="19417" b="45470"/>
          <a:stretch/>
        </p:blipFill>
        <p:spPr bwMode="auto">
          <a:xfrm>
            <a:off x="258861" y="210010"/>
            <a:ext cx="1296144" cy="180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1" t="17668" r="10600" b="12842"/>
          <a:stretch/>
        </p:blipFill>
        <p:spPr bwMode="auto">
          <a:xfrm>
            <a:off x="251520" y="2235884"/>
            <a:ext cx="48272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9385" y="2187530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Исходя из рисунка, жёлтый треугольник так же равнобедренный. Значит </a:t>
            </a:r>
            <a:r>
              <a:rPr lang="en-US" sz="2000" dirty="0"/>
              <a:t>AC=FC. </a:t>
            </a:r>
            <a:r>
              <a:rPr lang="ru-RU" sz="2000" dirty="0"/>
              <a:t>Проведя медиану к основанию </a:t>
            </a:r>
            <a:br>
              <a:rPr lang="ru-RU" sz="2000" dirty="0"/>
            </a:br>
            <a:r>
              <a:rPr lang="ru-RU" sz="2000" dirty="0"/>
              <a:t>в жёлтом треугольнике, мы получаем два равных треугольника. </a:t>
            </a:r>
          </a:p>
          <a:p>
            <a:r>
              <a:rPr lang="ru-RU" sz="2000" dirty="0"/>
              <a:t>В полученные три треугольника вписываем окружности. </a:t>
            </a:r>
          </a:p>
        </p:txBody>
      </p:sp>
    </p:spTree>
    <p:extLst>
      <p:ext uri="{BB962C8B-B14F-4D97-AF65-F5344CB8AC3E}">
        <p14:creationId xmlns:p14="http://schemas.microsoft.com/office/powerpoint/2010/main" val="204696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39011BE-089A-4C16-920F-BF3D755A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16632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b="0" dirty="0"/>
              <a:t>Решение задачи 3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D6434755-48A0-44E2-94C9-0AA3618A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108" y="649085"/>
            <a:ext cx="8831891" cy="162710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Сделаем окраску треугольников и окружностей как на табличке </a:t>
            </a:r>
            <a:r>
              <a:rPr lang="ru-RU" dirty="0" err="1">
                <a:solidFill>
                  <a:schemeClr val="tx1"/>
                </a:solidFill>
              </a:rPr>
              <a:t>сангаку</a:t>
            </a:r>
            <a:r>
              <a:rPr lang="ru-RU" dirty="0">
                <a:solidFill>
                  <a:schemeClr val="tx1"/>
                </a:solidFill>
              </a:rPr>
              <a:t> и скроем лишние построения. </a:t>
            </a:r>
          </a:p>
          <a:p>
            <a:r>
              <a:rPr lang="ru-RU" dirty="0">
                <a:solidFill>
                  <a:schemeClr val="tx1"/>
                </a:solidFill>
              </a:rPr>
              <a:t>При изменении величин ползунков радиусы окружностей в треугольниках жёлтого цвета не изменяются, так как эти треугольники равны. Найдём такое положение ползунков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 при котором все три окружности будут одного радиуса.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FCB0D4-8A40-4300-9018-28622D95A33D}"/>
              </a:ext>
            </a:extLst>
          </p:cNvPr>
          <p:cNvSpPr txBox="1"/>
          <p:nvPr/>
        </p:nvSpPr>
        <p:spPr>
          <a:xfrm>
            <a:off x="4355976" y="2636912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Экспериментальным путём мы выяснили, что радиусы трёх окружностей будут равны при отношении основания равнобедренного треугольника  </a:t>
            </a:r>
            <a:br>
              <a:rPr lang="ru-RU" sz="2000" dirty="0"/>
            </a:br>
            <a:r>
              <a:rPr lang="ru-RU" sz="2000" dirty="0"/>
              <a:t>к его боковой стороне равно 0,56.</a:t>
            </a:r>
            <a:endParaRPr lang="en-US" sz="2000" dirty="0"/>
          </a:p>
          <a:p>
            <a:r>
              <a:rPr lang="ru-RU" sz="2000" dirty="0"/>
              <a:t>Выяснить этот факт можно задав </a:t>
            </a:r>
            <a:br>
              <a:rPr lang="ru-RU" sz="2000" dirty="0"/>
            </a:br>
            <a:r>
              <a:rPr lang="ru-RU" sz="2000" dirty="0"/>
              <a:t>в строку ввода: АС/АЕ. В панели объектов появится значение этого отношения.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25000" r="47532" b="9931"/>
          <a:stretch/>
        </p:blipFill>
        <p:spPr bwMode="auto">
          <a:xfrm>
            <a:off x="367402" y="2276194"/>
            <a:ext cx="3700542" cy="409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0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A600A-37FC-4F5D-88F0-E431238B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08825"/>
            <a:ext cx="8229600" cy="1143000"/>
          </a:xfrm>
        </p:spPr>
        <p:txBody>
          <a:bodyPr/>
          <a:lstStyle/>
          <a:p>
            <a:r>
              <a:rPr lang="ru-RU" dirty="0"/>
              <a:t>Решение задачи 2</a:t>
            </a:r>
          </a:p>
        </p:txBody>
      </p:sp>
      <p:pic>
        <p:nvPicPr>
          <p:cNvPr id="6" name="Рисунок 5" descr="http://www.wasan.jp/kyoto/tionji3.gif">
            <a:extLst>
              <a:ext uri="{FF2B5EF4-FFF2-40B4-BE49-F238E27FC236}">
                <a16:creationId xmlns:a16="http://schemas.microsoft.com/office/drawing/2014/main" xmlns="" id="{F7D3552C-DFC9-419D-8426-5D07B9DC171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9" t="5485" r="12805" b="43902"/>
          <a:stretch/>
        </p:blipFill>
        <p:spPr bwMode="auto">
          <a:xfrm>
            <a:off x="467544" y="724235"/>
            <a:ext cx="1695918" cy="18761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00B3FF-2F4D-47D7-A5BD-F24676E76BD0}"/>
              </a:ext>
            </a:extLst>
          </p:cNvPr>
          <p:cNvSpPr txBox="1"/>
          <p:nvPr/>
        </p:nvSpPr>
        <p:spPr>
          <a:xfrm>
            <a:off x="2582094" y="744246"/>
            <a:ext cx="65527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Для построения динамической модели второй таблички зададим с помощью ползунка длину стороны правильного пятиугольника. Построим правильный пятиугольник. Проведём прямые через  каждую вершину пятиугольника и</a:t>
            </a:r>
            <a:r>
              <a:rPr lang="en-US" sz="2200" dirty="0"/>
              <a:t> </a:t>
            </a:r>
            <a:r>
              <a:rPr lang="ru-RU" sz="2200" dirty="0"/>
              <a:t>середину противоположной ей </a:t>
            </a:r>
            <a:r>
              <a:rPr lang="ru-RU" sz="2400" dirty="0"/>
              <a:t>стороны.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182F55-5758-4F78-A421-4BC62E78621E}"/>
              </a:ext>
            </a:extLst>
          </p:cNvPr>
          <p:cNvSpPr txBox="1"/>
          <p:nvPr/>
        </p:nvSpPr>
        <p:spPr>
          <a:xfrm>
            <a:off x="4303089" y="2904135"/>
            <a:ext cx="44168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Найдём середины отрезков </a:t>
            </a:r>
            <a:r>
              <a:rPr lang="en-US" sz="2200" dirty="0"/>
              <a:t>OH, OI, OJ, OK, OG</a:t>
            </a:r>
            <a:r>
              <a:rPr lang="ru-RU" sz="2200" dirty="0"/>
              <a:t>. Построим окружности </a:t>
            </a:r>
            <a:br>
              <a:rPr lang="ru-RU" sz="2200" dirty="0"/>
            </a:br>
            <a:r>
              <a:rPr lang="ru-RU" sz="2200" dirty="0"/>
              <a:t>с центрами в этих точках и радиусом равным половине отрезка </a:t>
            </a:r>
            <a:r>
              <a:rPr lang="en-US" sz="2200" dirty="0"/>
              <a:t>OH</a:t>
            </a:r>
            <a:r>
              <a:rPr lang="ru-RU" sz="22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9" t="20377" r="35270" b="17979"/>
          <a:stretch/>
        </p:blipFill>
        <p:spPr bwMode="auto">
          <a:xfrm>
            <a:off x="438682" y="2898682"/>
            <a:ext cx="3449560" cy="33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39011BE-089A-4C16-920F-BF3D755A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16632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b="0" dirty="0"/>
              <a:t>Решение задачи 3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D6434755-48A0-44E2-94C9-0AA3618A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595" y="383307"/>
            <a:ext cx="8712968" cy="13620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Сделаем окраску пятиугольника и окружностей и скроем лишние построения. </a:t>
            </a:r>
          </a:p>
          <a:p>
            <a:r>
              <a:rPr lang="ru-RU" dirty="0">
                <a:solidFill>
                  <a:schemeClr val="tx1"/>
                </a:solidFill>
              </a:rPr>
              <a:t>При изменении значений ползунка меняется длина стороны пятиугольника и радиусы окружностей.  По построению радиусы всех окружностей равны.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FCB0D4-8A40-4300-9018-28622D95A33D}"/>
              </a:ext>
            </a:extLst>
          </p:cNvPr>
          <p:cNvSpPr txBox="1"/>
          <p:nvPr/>
        </p:nvSpPr>
        <p:spPr>
          <a:xfrm>
            <a:off x="4534089" y="2064910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Экспериментальным путём найдём зависимость диаметра окружности </a:t>
            </a:r>
            <a:br>
              <a:rPr lang="ru-RU" sz="2000" dirty="0"/>
            </a:br>
            <a:r>
              <a:rPr lang="ru-RU" sz="2000" dirty="0"/>
              <a:t>к стороне пятиугольника. Для этого </a:t>
            </a:r>
            <a:br>
              <a:rPr lang="ru-RU" sz="2000" dirty="0"/>
            </a:br>
            <a:r>
              <a:rPr lang="ru-RU" sz="2000" dirty="0"/>
              <a:t>в строку ввода введём отношение </a:t>
            </a:r>
            <a:r>
              <a:rPr lang="en-US" sz="2000" dirty="0"/>
              <a:t>OH/AB</a:t>
            </a:r>
            <a:r>
              <a:rPr lang="ru-RU" sz="2000" dirty="0"/>
              <a:t>, и в панели объектов появится число, равное 0,69.</a:t>
            </a:r>
          </a:p>
          <a:p>
            <a:r>
              <a:rPr lang="ru-RU" sz="2000" dirty="0"/>
              <a:t>	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5" t="23477" r="34247" b="17979"/>
          <a:stretch/>
        </p:blipFill>
        <p:spPr bwMode="auto">
          <a:xfrm>
            <a:off x="344913" y="2132856"/>
            <a:ext cx="4136523" cy="376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971" y="9499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Оформив еще два апплета</a:t>
            </a:r>
            <a:r>
              <a:rPr lang="en-US" sz="2400" dirty="0"/>
              <a:t> </a:t>
            </a:r>
            <a:r>
              <a:rPr lang="ru-RU" sz="2400" dirty="0"/>
              <a:t>формулировками задач, табличками </a:t>
            </a:r>
            <a:r>
              <a:rPr lang="ru-RU" sz="2400" dirty="0" err="1"/>
              <a:t>сангаку</a:t>
            </a:r>
            <a:r>
              <a:rPr lang="ru-RU" sz="2400" dirty="0"/>
              <a:t> и проверкой, пополним нашу открытую электронную коллекцию математических реконструкций задач </a:t>
            </a:r>
            <a:r>
              <a:rPr lang="ru-RU" sz="2400" dirty="0" err="1"/>
              <a:t>сангаку</a:t>
            </a:r>
            <a:r>
              <a:rPr lang="ru-RU" sz="2400" dirty="0"/>
              <a:t>: </a:t>
            </a:r>
            <a:r>
              <a:rPr lang="en-US" dirty="0">
                <a:solidFill>
                  <a:schemeClr val="accent1"/>
                </a:solidFill>
              </a:rPr>
              <a:t>https://www.geogebra.org/yaroslav+rylnikov</a:t>
            </a: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/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71" y="3183632"/>
            <a:ext cx="4193371" cy="206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1" y="3212976"/>
            <a:ext cx="4163959" cy="204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0"/>
            <a:ext cx="326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Решение задачи 4</a:t>
            </a:r>
          </a:p>
        </p:txBody>
      </p:sp>
    </p:spTree>
    <p:extLst>
      <p:ext uri="{BB962C8B-B14F-4D97-AF65-F5344CB8AC3E}">
        <p14:creationId xmlns:p14="http://schemas.microsoft.com/office/powerpoint/2010/main" val="65639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39011BE-089A-4C16-920F-BF3D755A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16632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b="0" dirty="0"/>
              <a:t>Решение задачи 4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D6434755-48A0-44E2-94C9-0AA3618A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45" y="548680"/>
            <a:ext cx="8834680" cy="2448272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>
                <a:solidFill>
                  <a:schemeClr val="tx1"/>
                </a:solidFill>
              </a:rPr>
              <a:t>Для подтверждения экспериментально установленных фактов </a:t>
            </a: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есть возможность представить доказательство этих фактов, 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с помощью инструмента «Флажок».</a:t>
            </a:r>
          </a:p>
          <a:p>
            <a:r>
              <a:rPr lang="ru-RU" sz="6000" dirty="0">
                <a:solidFill>
                  <a:schemeClr val="tx1"/>
                </a:solidFill>
              </a:rPr>
              <a:t>Представим на примере таблички из храма Благодарности доказательство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ru-RU" sz="6000" dirty="0">
                <a:solidFill>
                  <a:schemeClr val="tx1"/>
                </a:solidFill>
              </a:rPr>
              <a:t>того, что отношение OH/AB равно 0,69.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	</a:t>
            </a:r>
          </a:p>
          <a:p>
            <a:r>
              <a:rPr lang="ru-RU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23459" r="14896" b="10617"/>
          <a:stretch/>
        </p:blipFill>
        <p:spPr bwMode="auto">
          <a:xfrm>
            <a:off x="445240" y="2348880"/>
            <a:ext cx="8280920" cy="422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05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39011BE-089A-4C16-920F-BF3D755A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332656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b="0" dirty="0"/>
              <a:t>Решение задачи 4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D6434755-48A0-44E2-94C9-0AA3618A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9144000" cy="5760640"/>
          </a:xfrm>
        </p:spPr>
        <p:txBody>
          <a:bodyPr>
            <a:normAutofit fontScale="47500" lnSpcReduction="20000"/>
          </a:bodyPr>
          <a:lstStyle/>
          <a:p>
            <a:r>
              <a:rPr lang="ru-RU" sz="5500" dirty="0">
                <a:solidFill>
                  <a:schemeClr val="tx1"/>
                </a:solidFill>
              </a:rPr>
              <a:t>Рекомендации по созданию апплета:</a:t>
            </a:r>
          </a:p>
          <a:p>
            <a:pPr marL="514350" indent="-514350">
              <a:buAutoNum type="arabicParenR"/>
            </a:pPr>
            <a:r>
              <a:rPr lang="ru-RU" sz="5500" dirty="0">
                <a:solidFill>
                  <a:schemeClr val="tx1"/>
                </a:solidFill>
              </a:rPr>
              <a:t>Использование при построении динамической </a:t>
            </a:r>
            <a:r>
              <a:rPr lang="ru-RU" sz="5500">
                <a:solidFill>
                  <a:schemeClr val="tx1"/>
                </a:solidFill>
              </a:rPr>
              <a:t>модели инструментов </a:t>
            </a:r>
            <a:r>
              <a:rPr lang="ru-RU" sz="5500" dirty="0">
                <a:solidFill>
                  <a:schemeClr val="tx1"/>
                </a:solidFill>
              </a:rPr>
              <a:t>динамики.</a:t>
            </a:r>
          </a:p>
          <a:p>
            <a:pPr marL="514350" indent="-514350">
              <a:buAutoNum type="arabicParenR"/>
            </a:pPr>
            <a:r>
              <a:rPr lang="ru-RU" sz="5500" dirty="0">
                <a:solidFill>
                  <a:schemeClr val="tx1"/>
                </a:solidFill>
              </a:rPr>
              <a:t>Использование возможностей измерительных инструментов (длина, площадь, угол).</a:t>
            </a:r>
          </a:p>
          <a:p>
            <a:pPr marL="514350" indent="-514350">
              <a:buAutoNum type="arabicParenR"/>
            </a:pPr>
            <a:r>
              <a:rPr lang="ru-RU" sz="5500" dirty="0">
                <a:solidFill>
                  <a:schemeClr val="tx1"/>
                </a:solidFill>
              </a:rPr>
              <a:t>Использование возможности «строки ввода», которая позволяет определить различные отношения свойств модели.</a:t>
            </a:r>
          </a:p>
          <a:p>
            <a:pPr marL="514350" indent="-514350">
              <a:buAutoNum type="arabicParenR"/>
            </a:pPr>
            <a:r>
              <a:rPr lang="ru-RU" sz="5500" dirty="0">
                <a:solidFill>
                  <a:schemeClr val="tx1"/>
                </a:solidFill>
              </a:rPr>
              <a:t>Использование возможности введения дополнительных построений, их скрытия и восстановления.</a:t>
            </a:r>
          </a:p>
          <a:p>
            <a:pPr marL="514350" indent="-514350">
              <a:buAutoNum type="arabicParenR"/>
            </a:pPr>
            <a:r>
              <a:rPr lang="ru-RU" sz="5500" dirty="0">
                <a:solidFill>
                  <a:schemeClr val="tx1"/>
                </a:solidFill>
              </a:rPr>
              <a:t>Использование для оформления апплетов инструментов подсказки, вставки рисунков и текста.</a:t>
            </a:r>
          </a:p>
          <a:p>
            <a:pPr marL="514350" indent="-514350">
              <a:buAutoNum type="arabicParenR"/>
            </a:pP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	</a:t>
            </a:r>
          </a:p>
          <a:p>
            <a:r>
              <a:rPr lang="ru-RU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0732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r="16422" b="8102"/>
          <a:stretch/>
        </p:blipFill>
        <p:spPr bwMode="auto">
          <a:xfrm>
            <a:off x="1043608" y="1700808"/>
            <a:ext cx="6912768" cy="4560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8">
            <a:extLst>
              <a:ext uri="{FF2B5EF4-FFF2-40B4-BE49-F238E27FC236}">
                <a16:creationId xmlns:a16="http://schemas.microsoft.com/office/drawing/2014/main" xmlns="" id="{239011BE-089A-4C16-920F-BF3D755A3901}"/>
              </a:ext>
            </a:extLst>
          </p:cNvPr>
          <p:cNvSpPr txBox="1">
            <a:spLocks/>
          </p:cNvSpPr>
          <p:nvPr/>
        </p:nvSpPr>
        <p:spPr>
          <a:xfrm>
            <a:off x="755576" y="0"/>
            <a:ext cx="9500592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/>
              <a:t>                 Решение задачи 5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    Пополнение электронной коллекции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8887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504056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Такое явление, как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возникшее в Японии в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XVII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веке и объединившее в себе науку, искусство и религию, интересно для ученых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и по сей день.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В настоящее время ученые посредством современных информационных технологий предпринимают попытки восстановления утраченных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а также предлагают собственные пути решений задач.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437954" cy="236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9573" y="3429000"/>
            <a:ext cx="35283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Одним из плодов этого математического искусства стали так называемые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«математические таблички». Готовые доски вывешивались над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входом в синтоистское святилище или буддистские храмы [1].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4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0C0BC43-CC53-42BA-BD65-F8EAA05D1487}"/>
              </a:ext>
            </a:extLst>
          </p:cNvPr>
          <p:cNvGrpSpPr/>
          <p:nvPr/>
        </p:nvGrpSpPr>
        <p:grpSpPr>
          <a:xfrm>
            <a:off x="107504" y="2564904"/>
            <a:ext cx="3240360" cy="3528392"/>
            <a:chOff x="2555776" y="1447402"/>
            <a:chExt cx="4441371" cy="457045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5" t="22199" r="18446" b="3560"/>
            <a:stretch/>
          </p:blipFill>
          <p:spPr bwMode="auto">
            <a:xfrm>
              <a:off x="2555776" y="3309016"/>
              <a:ext cx="4441371" cy="2708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1" t="18357" r="18310" b="30623"/>
            <a:stretch/>
          </p:blipFill>
          <p:spPr bwMode="auto">
            <a:xfrm>
              <a:off x="2555776" y="1447402"/>
              <a:ext cx="4441371" cy="186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1835696" y="260648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</a:rPr>
              <a:t>Решение задачи 6</a:t>
            </a: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Информирование  подписчиков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3BBAB9-19B7-4155-88A6-1364B0370123}"/>
              </a:ext>
            </a:extLst>
          </p:cNvPr>
          <p:cNvSpPr txBox="1"/>
          <p:nvPr/>
        </p:nvSpPr>
        <p:spPr>
          <a:xfrm>
            <a:off x="251520" y="1154335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Всем подписчикам приходят уведомления на их электронную почту новостях и новых апплетах.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4B2789-3CFB-4785-AEC9-A628A65128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3480"/>
            <a:ext cx="5531344" cy="35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8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39011BE-089A-4C16-920F-BF3D755A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188640"/>
            <a:ext cx="7631832" cy="2808312"/>
          </a:xfrm>
        </p:spPr>
        <p:txBody>
          <a:bodyPr>
            <a:normAutofit/>
          </a:bodyPr>
          <a:lstStyle/>
          <a:p>
            <a:r>
              <a:rPr lang="ru-RU" sz="3200" b="0" dirty="0"/>
              <a:t>Заключение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D6434755-48A0-44E2-94C9-0AA3618A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9432032" cy="67687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4100" dirty="0">
                <a:solidFill>
                  <a:schemeClr val="tx1"/>
                </a:solidFill>
              </a:rPr>
              <a:t>Таким образом, </a:t>
            </a:r>
            <a:r>
              <a:rPr lang="ru-RU" sz="4100" dirty="0">
                <a:solidFill>
                  <a:schemeClr val="tx1"/>
                </a:solidFill>
                <a:cs typeface="Arial" pitchFamily="34" charset="0"/>
              </a:rPr>
              <a:t>были со</a:t>
            </a:r>
            <a:r>
              <a:rPr lang="ru-RU" sz="4100" dirty="0">
                <a:solidFill>
                  <a:prstClr val="black"/>
                </a:solidFill>
                <a:cs typeface="Arial" pitchFamily="34" charset="0"/>
              </a:rPr>
              <a:t>зданы еще две динамические модели; выявлены их закономерности; сформулированы рекомендации по созданию апплетов;</a:t>
            </a:r>
          </a:p>
          <a:p>
            <a:pPr lvl="0"/>
            <a:r>
              <a:rPr lang="ru-RU" sz="4100" smtClean="0">
                <a:solidFill>
                  <a:prstClr val="black"/>
                </a:solidFill>
                <a:cs typeface="Arial" pitchFamily="34" charset="0"/>
              </a:rPr>
              <a:t>найден </a:t>
            </a:r>
            <a:r>
              <a:rPr lang="ru-RU" sz="4100" dirty="0">
                <a:solidFill>
                  <a:prstClr val="black"/>
                </a:solidFill>
                <a:cs typeface="Arial" pitchFamily="34" charset="0"/>
              </a:rPr>
              <a:t>способ </a:t>
            </a:r>
            <a:r>
              <a:rPr lang="ru-RU" sz="4100">
                <a:solidFill>
                  <a:prstClr val="black"/>
                </a:solidFill>
                <a:cs typeface="Arial" pitchFamily="34" charset="0"/>
              </a:rPr>
              <a:t>информирования </a:t>
            </a:r>
            <a:r>
              <a:rPr lang="ru-RU" sz="410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4100" smtClean="0">
                <a:solidFill>
                  <a:prstClr val="black"/>
                </a:solidFill>
                <a:cs typeface="Arial" pitchFamily="34" charset="0"/>
              </a:rPr>
            </a:br>
            <a:r>
              <a:rPr lang="ru-RU" sz="4100" smtClean="0">
                <a:solidFill>
                  <a:prstClr val="black"/>
                </a:solidFill>
                <a:cs typeface="Arial" pitchFamily="34" charset="0"/>
              </a:rPr>
              <a:t>участников </a:t>
            </a:r>
            <a:r>
              <a:rPr lang="ru-RU" sz="4100" dirty="0">
                <a:solidFill>
                  <a:prstClr val="black"/>
                </a:solidFill>
                <a:cs typeface="Arial" pitchFamily="34" charset="0"/>
              </a:rPr>
              <a:t>группы.</a:t>
            </a:r>
          </a:p>
          <a:p>
            <a:endParaRPr lang="ru-RU" sz="4100" dirty="0">
              <a:solidFill>
                <a:schemeClr val="tx1"/>
              </a:solidFill>
            </a:endParaRPr>
          </a:p>
          <a:p>
            <a:endParaRPr lang="ru-RU" sz="5500" dirty="0">
              <a:solidFill>
                <a:schemeClr val="tx1"/>
              </a:solidFill>
            </a:endParaRPr>
          </a:p>
          <a:p>
            <a:r>
              <a:rPr lang="ru-RU" sz="550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arenR"/>
            </a:pP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	</a:t>
            </a:r>
          </a:p>
          <a:p>
            <a:r>
              <a:rPr lang="ru-RU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7972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A7F6AF-B3A3-43BF-BFEA-9C49FD06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65D0F5-8F4A-4F17-A293-EDC61539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altLang="ru-RU" dirty="0"/>
              <a:t>1. Храмовая геометрия, электронный ресурс, </a:t>
            </a:r>
            <a:br>
              <a:rPr lang="ru-RU" altLang="ru-RU" dirty="0"/>
            </a:br>
            <a:r>
              <a:rPr lang="ru-RU" altLang="ru-RU" dirty="0"/>
              <a:t>режим   доступа </a:t>
            </a:r>
            <a:r>
              <a:rPr lang="ru-RU" altLang="ru-RU" dirty="0">
                <a:hlinkClick r:id="rId2"/>
              </a:rPr>
              <a:t>https://dirty.ru/khramovaia-geometriia-349791/</a:t>
            </a:r>
            <a:endParaRPr lang="ru-RU" altLang="ru-RU" dirty="0"/>
          </a:p>
          <a:p>
            <a:pPr>
              <a:defRPr/>
            </a:pPr>
            <a:r>
              <a:rPr lang="ru-RU" altLang="ru-RU" dirty="0"/>
              <a:t>2. Древние японские задачи. </a:t>
            </a:r>
            <a:r>
              <a:rPr lang="ru-RU" altLang="ru-RU" dirty="0" err="1"/>
              <a:t>Сангаку</a:t>
            </a:r>
            <a:r>
              <a:rPr lang="ru-RU" altLang="ru-RU" dirty="0"/>
              <a:t>  </a:t>
            </a:r>
            <a:r>
              <a:rPr lang="en-US" altLang="ru-RU" dirty="0">
                <a:hlinkClick r:id="rId3"/>
              </a:rPr>
              <a:t>http://sangaku.ru/history/</a:t>
            </a:r>
            <a:endParaRPr lang="en-US" altLang="ru-RU" dirty="0"/>
          </a:p>
          <a:p>
            <a:pPr>
              <a:defRPr/>
            </a:pPr>
            <a:r>
              <a:rPr lang="ru-RU" dirty="0"/>
              <a:t>3. Сайт </a:t>
            </a:r>
            <a:r>
              <a:rPr lang="ru-RU" dirty="0" err="1"/>
              <a:t>Хироши</a:t>
            </a:r>
            <a:r>
              <a:rPr lang="ru-RU" dirty="0"/>
              <a:t> </a:t>
            </a:r>
            <a:r>
              <a:rPr lang="ru-RU" dirty="0" err="1"/>
              <a:t>Котера</a:t>
            </a:r>
            <a:r>
              <a:rPr lang="ru-RU" dirty="0"/>
              <a:t> </a:t>
            </a:r>
            <a:r>
              <a:rPr lang="en-US" dirty="0">
                <a:hlinkClick r:id="rId4"/>
              </a:rPr>
              <a:t>http://www.wasan.earth.linkclub.com/hyogo/aga.html</a:t>
            </a:r>
            <a:endParaRPr lang="ru-RU" dirty="0"/>
          </a:p>
          <a:p>
            <a:r>
              <a:rPr lang="ru-RU" dirty="0"/>
              <a:t>4. Формула для определения </a:t>
            </a:r>
            <a:r>
              <a:rPr lang="en-US" u="sng" dirty="0">
                <a:hlinkClick r:id="rId5"/>
              </a:rPr>
              <a:t>https://www.cut-the-knot.org/pythagoras/Ch6Pr3Unger.shtml</a:t>
            </a:r>
            <a:endParaRPr lang="ru-RU" u="sng" dirty="0"/>
          </a:p>
          <a:p>
            <a:r>
              <a:rPr lang="ru-RU" u="sng" dirty="0"/>
              <a:t>5. История </a:t>
            </a:r>
            <a:r>
              <a:rPr lang="ru-RU" u="sng" dirty="0" err="1"/>
              <a:t>сангаку</a:t>
            </a:r>
            <a:r>
              <a:rPr lang="ru-RU" u="sng" dirty="0"/>
              <a:t> </a:t>
            </a:r>
            <a:r>
              <a:rPr lang="en-US" u="sng" dirty="0">
                <a:hlinkClick r:id="rId6"/>
              </a:rPr>
              <a:t>https://www.cut-the-knot.org/pythagoras/Sangaku.shtml</a:t>
            </a:r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120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80920" cy="129614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0495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168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052513"/>
            <a:ext cx="4104258" cy="48958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Одна из самых полных коллекций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коллекция доктора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 err="1">
                <a:latin typeface="Arial" pitchFamily="34" charset="0"/>
                <a:cs typeface="Arial" pitchFamily="34" charset="0"/>
              </a:rPr>
              <a:t>Хироши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Котера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[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]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Она содержит фотографии более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820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в их первоначальном виде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и после реставрации,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а также информацию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об авторе и месте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находки оригинала.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72" y="1216224"/>
            <a:ext cx="2485910" cy="183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8584"/>
            <a:ext cx="2176906" cy="183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5" r="51251" b="24376"/>
          <a:stretch/>
        </p:blipFill>
        <p:spPr bwMode="auto">
          <a:xfrm>
            <a:off x="4478620" y="3212976"/>
            <a:ext cx="43013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0849" y="5970520"/>
            <a:ext cx="482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 </a:t>
            </a:r>
            <a:r>
              <a:rPr lang="ru-RU" dirty="0" err="1"/>
              <a:t>сангаку</a:t>
            </a:r>
            <a:r>
              <a:rPr lang="ru-RU" dirty="0"/>
              <a:t> храма </a:t>
            </a:r>
            <a:r>
              <a:rPr lang="en-US" dirty="0"/>
              <a:t>Age </a:t>
            </a:r>
            <a:r>
              <a:rPr lang="ru-RU" dirty="0"/>
              <a:t>с сайта </a:t>
            </a:r>
            <a:r>
              <a:rPr lang="ru-RU" dirty="0" err="1"/>
              <a:t>Хироши</a:t>
            </a:r>
            <a:r>
              <a:rPr lang="ru-RU" dirty="0"/>
              <a:t> </a:t>
            </a:r>
            <a:r>
              <a:rPr lang="ru-RU" dirty="0" err="1"/>
              <a:t>Котера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82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168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513"/>
            <a:ext cx="4464496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Кроме того, существуют сайты, посвященные визуализации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с помощью цифровых технологий. Формулировки задач к ним представлены без доказательства.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онлайн-галерея Джина Констант - </a:t>
            </a:r>
            <a:r>
              <a:rPr lang="en-US" u="sng" dirty="0">
                <a:latin typeface="Arial" pitchFamily="34" charset="0"/>
                <a:cs typeface="Arial" pitchFamily="34" charset="0"/>
                <a:hlinkClick r:id="rId2"/>
              </a:rPr>
              <a:t>http://imaginary.org/gallery/jean-constant-sangaku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92290"/>
            <a:ext cx="25572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/>
          <a:stretch/>
        </p:blipFill>
        <p:spPr bwMode="auto">
          <a:xfrm>
            <a:off x="4621948" y="1233055"/>
            <a:ext cx="3657829" cy="4055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31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168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513"/>
            <a:ext cx="4464496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Многие ученые, заинтересованные математическим искусством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пытаются найти решения задач, предложенных на табличках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На сайте Беляева представлено решение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6 таких задач.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18281" y="38865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Сайт Беляева о геометрии </a:t>
            </a:r>
            <a:r>
              <a:rPr lang="en-US" u="sng" dirty="0">
                <a:latin typeface="Arial" pitchFamily="34" charset="0"/>
                <a:cs typeface="Arial" pitchFamily="34" charset="0"/>
                <a:hlinkClick r:id="rId2"/>
              </a:rPr>
              <a:t>https://belyaevsan.wordpress.com</a:t>
            </a:r>
            <a:endParaRPr lang="ru-RU" u="sng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9784" r="14199" b="10372"/>
          <a:stretch/>
        </p:blipFill>
        <p:spPr bwMode="auto">
          <a:xfrm>
            <a:off x="4496933" y="1124744"/>
            <a:ext cx="4503051" cy="27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09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168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513"/>
            <a:ext cx="8352928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Также в сети Интернет есть несколько сайтов, которые собирают коллекции визуализаций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решений задач и публикаций о священной математике.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623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latin typeface="Arial" pitchFamily="34" charset="0"/>
                <a:cs typeface="Arial" pitchFamily="34" charset="0"/>
                <a:hlinkClick r:id="rId2"/>
              </a:rPr>
              <a:t>https://www.cut-the-knot.org/pythagoras</a:t>
            </a:r>
            <a:endParaRPr lang="ru-RU" u="sng" dirty="0">
              <a:latin typeface="Arial" pitchFamily="34" charset="0"/>
              <a:cs typeface="Arial" pitchFamily="34" charset="0"/>
            </a:endParaRPr>
          </a:p>
          <a:p>
            <a:endParaRPr lang="ru-RU" u="sng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31" y="2498474"/>
            <a:ext cx="307911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829652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204" y="5157192"/>
            <a:ext cx="36306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hlinkClick r:id="rId5"/>
            </a:endParaRPr>
          </a:p>
          <a:p>
            <a:r>
              <a:rPr lang="en-US" dirty="0">
                <a:hlinkClick r:id="rId5"/>
              </a:rPr>
              <a:t>http://math4school.ru/sangaku.html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1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31638" y="188640"/>
            <a:ext cx="74168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Проблема исследования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7550" y="764704"/>
            <a:ext cx="8988946" cy="460714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2000" dirty="0"/>
              <a:t>       </a:t>
            </a:r>
            <a:r>
              <a:rPr lang="ru-RU" altLang="ru-RU" sz="2100" dirty="0">
                <a:latin typeface="Arial" pitchFamily="34" charset="0"/>
                <a:cs typeface="Arial" pitchFamily="34" charset="0"/>
              </a:rPr>
              <a:t>Большинство ресурсов, предлагаемых информацию о </a:t>
            </a:r>
            <a:r>
              <a:rPr lang="ru-RU" altLang="ru-RU" sz="21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altLang="ru-RU" sz="2100" dirty="0">
                <a:latin typeface="Arial" pitchFamily="34" charset="0"/>
                <a:cs typeface="Arial" pitchFamily="34" charset="0"/>
              </a:rPr>
              <a:t>, либо ставят перед решателем задачу, либо представляют уже готовое решение, </a:t>
            </a:r>
            <a:r>
              <a:rPr lang="ru-RU" altLang="ru-RU" sz="2100" b="1" dirty="0">
                <a:latin typeface="Arial" pitchFamily="34" charset="0"/>
                <a:cs typeface="Arial" pitchFamily="34" charset="0"/>
              </a:rPr>
              <a:t>без возможности</a:t>
            </a:r>
            <a:r>
              <a:rPr lang="ru-RU" altLang="ru-RU" sz="2100" dirty="0">
                <a:latin typeface="Arial" pitchFamily="34" charset="0"/>
                <a:cs typeface="Arial" pitchFamily="34" charset="0"/>
              </a:rPr>
              <a:t> проведения эксперимента </a:t>
            </a:r>
            <a:br>
              <a:rPr lang="ru-RU" altLang="ru-RU" sz="2100" dirty="0">
                <a:latin typeface="Arial" pitchFamily="34" charset="0"/>
                <a:cs typeface="Arial" pitchFamily="34" charset="0"/>
              </a:rPr>
            </a:br>
            <a:r>
              <a:rPr lang="ru-RU" altLang="ru-RU" sz="2100" dirty="0">
                <a:latin typeface="Arial" pitchFamily="34" charset="0"/>
                <a:cs typeface="Arial" pitchFamily="34" charset="0"/>
              </a:rPr>
              <a:t>с моделями и </a:t>
            </a:r>
            <a:r>
              <a:rPr lang="ru-RU" altLang="ru-RU" sz="2100" b="1" dirty="0">
                <a:latin typeface="Arial" pitchFamily="34" charset="0"/>
                <a:cs typeface="Arial" pitchFamily="34" charset="0"/>
              </a:rPr>
              <a:t>самостоятельного установления зависимостей </a:t>
            </a:r>
            <a:r>
              <a:rPr lang="ru-RU" altLang="ru-RU" sz="2100" dirty="0">
                <a:latin typeface="Arial" pitchFamily="34" charset="0"/>
                <a:cs typeface="Arial" pitchFamily="34" charset="0"/>
              </a:rPr>
              <a:t>одних свойств модели от других.</a:t>
            </a:r>
          </a:p>
          <a:p>
            <a:pPr marL="0" indent="0">
              <a:buNone/>
            </a:pPr>
            <a:r>
              <a:rPr lang="ru-RU" altLang="ru-RU" sz="2100" dirty="0">
                <a:latin typeface="Arial" pitchFamily="34" charset="0"/>
                <a:cs typeface="Arial" pitchFamily="34" charset="0"/>
              </a:rPr>
              <a:t>Попытка решения этой проблемы была </a:t>
            </a:r>
            <a:r>
              <a:rPr lang="ru-RU" altLang="ru-RU" sz="2100" b="1" dirty="0">
                <a:latin typeface="Arial" pitchFamily="34" charset="0"/>
                <a:cs typeface="Arial" pitchFamily="34" charset="0"/>
              </a:rPr>
              <a:t>предпринята нами </a:t>
            </a:r>
            <a:r>
              <a:rPr lang="ru-RU" altLang="ru-RU" sz="21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100" dirty="0">
                <a:latin typeface="Arial" pitchFamily="34" charset="0"/>
                <a:cs typeface="Arial" pitchFamily="34" charset="0"/>
              </a:rPr>
            </a:br>
            <a:r>
              <a:rPr lang="ru-RU" altLang="ru-RU" sz="2100" dirty="0"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altLang="ru-RU" sz="2100" b="1" dirty="0">
                <a:latin typeface="Arial" pitchFamily="34" charset="0"/>
                <a:cs typeface="Arial" pitchFamily="34" charset="0"/>
              </a:rPr>
              <a:t>создания открытой электронной коллекции </a:t>
            </a:r>
            <a:r>
              <a:rPr lang="ru-RU" altLang="ru-RU" sz="2100" dirty="0">
                <a:latin typeface="Arial" pitchFamily="34" charset="0"/>
                <a:cs typeface="Arial" pitchFamily="34" charset="0"/>
              </a:rPr>
              <a:t>по созданию математических реконструкций задач </a:t>
            </a:r>
            <a:r>
              <a:rPr lang="ru-RU" altLang="ru-RU" sz="21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altLang="ru-RU" sz="2100" dirty="0">
                <a:latin typeface="Arial" pitchFamily="34" charset="0"/>
                <a:cs typeface="Arial" pitchFamily="34" charset="0"/>
              </a:rPr>
              <a:t> на сайте </a:t>
            </a:r>
            <a:r>
              <a:rPr lang="en-US" altLang="ru-RU" sz="2100" dirty="0" err="1">
                <a:latin typeface="Arial" pitchFamily="34" charset="0"/>
                <a:cs typeface="Arial" pitchFamily="34" charset="0"/>
              </a:rPr>
              <a:t>GeoGebra</a:t>
            </a:r>
            <a:r>
              <a:rPr lang="ru-RU" altLang="ru-RU" sz="2100" dirty="0">
                <a:latin typeface="Arial" pitchFamily="34" charset="0"/>
                <a:cs typeface="Arial" pitchFamily="34" charset="0"/>
              </a:rPr>
              <a:t>, где в настоящий момент нами представлены несколько реконструкций.</a:t>
            </a:r>
          </a:p>
          <a:p>
            <a:pPr marL="0" indent="0" eaLnBrk="1" hangingPunct="1">
              <a:buFontTx/>
              <a:buNone/>
            </a:pPr>
            <a:endParaRPr lang="ru-RU" alt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87" y="4121696"/>
            <a:ext cx="5784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4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62805" y="116632"/>
            <a:ext cx="74168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Проблема исследования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78717" y="548680"/>
            <a:ext cx="8784975" cy="460714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Работа с созданной коллекцией реконструкций </a:t>
            </a:r>
            <a:r>
              <a:rPr lang="ru-RU" altLang="ru-RU" sz="20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 подразумевает работу с динамическим апплетом, в котором решатель может увидеть саму табличку </a:t>
            </a:r>
            <a:r>
              <a:rPr lang="ru-RU" altLang="ru-RU" sz="2000" dirty="0" err="1">
                <a:latin typeface="Arial" pitchFamily="34" charset="0"/>
                <a:cs typeface="Arial" pitchFamily="34" charset="0"/>
              </a:rPr>
              <a:t>Санкаку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, формулировку задачи, с помощью ползунков может проводить эксперименты с моделью для выявления зависимости одних свойств фигуры от других, а также проверить свои результаты эксперимента.</a:t>
            </a:r>
            <a:endParaRPr lang="ru-RU" altLang="ru-RU" sz="21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endParaRPr lang="ru-RU" alt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3" y="2492896"/>
            <a:ext cx="7993063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0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488832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100" u="sng" dirty="0">
                <a:latin typeface="Arial" pitchFamily="34" charset="0"/>
                <a:cs typeface="Arial" pitchFamily="34" charset="0"/>
              </a:rPr>
              <a:t>Цели исследования:  </a:t>
            </a:r>
          </a:p>
          <a:p>
            <a:pPr marL="0" indent="0">
              <a:buNone/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выявить особенности построения динамических моделей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сангаку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с помощью программы </a:t>
            </a:r>
            <a:r>
              <a:rPr lang="en-US" sz="3100" dirty="0" err="1">
                <a:latin typeface="Arial" pitchFamily="34" charset="0"/>
                <a:cs typeface="Arial" pitchFamily="34" charset="0"/>
              </a:rPr>
              <a:t>GeoGebra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дать рекомендации по созданию апплетов для пополнения электронной коллекции новыми апплетами.</a:t>
            </a:r>
          </a:p>
          <a:p>
            <a:endParaRPr lang="ru-RU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100" u="sng" dirty="0">
                <a:latin typeface="Arial" pitchFamily="34" charset="0"/>
                <a:cs typeface="Arial" pitchFamily="34" charset="0"/>
              </a:rPr>
              <a:t>Объект исследования: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сангаку</a:t>
            </a:r>
            <a:endParaRPr lang="ru-RU" sz="3100" dirty="0">
              <a:latin typeface="Arial" pitchFamily="34" charset="0"/>
              <a:cs typeface="Arial" pitchFamily="34" charset="0"/>
            </a:endParaRPr>
          </a:p>
          <a:p>
            <a:endParaRPr lang="ru-RU" sz="3100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100" u="sng" dirty="0">
                <a:latin typeface="Arial" pitchFamily="34" charset="0"/>
                <a:cs typeface="Arial" pitchFamily="34" charset="0"/>
              </a:rPr>
              <a:t>Предмет исследования: 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динамические модели геометрических конструкций </a:t>
            </a:r>
            <a:r>
              <a:rPr lang="ru-RU" sz="3100" dirty="0" err="1">
                <a:latin typeface="Arial" pitchFamily="34" charset="0"/>
                <a:cs typeface="Arial" pitchFamily="34" charset="0"/>
              </a:rPr>
              <a:t>сангаку</a:t>
            </a:r>
            <a:endParaRPr lang="ru-RU" sz="3100" dirty="0">
              <a:latin typeface="Arial" pitchFamily="34" charset="0"/>
              <a:cs typeface="Arial" pitchFamily="34" charset="0"/>
            </a:endParaRPr>
          </a:p>
          <a:p>
            <a:endParaRPr lang="ru-RU" sz="3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65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694</Words>
  <Application>Microsoft Office PowerPoint</Application>
  <PresentationFormat>Экран (4:3)</PresentationFormat>
  <Paragraphs>108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Особенности выявления закономерностей  в динамических моделях   Сангаку</vt:lpstr>
      <vt:lpstr>Актуальность </vt:lpstr>
      <vt:lpstr>Актуальность</vt:lpstr>
      <vt:lpstr>Актуальность</vt:lpstr>
      <vt:lpstr>Актуальность</vt:lpstr>
      <vt:lpstr>Актуальность</vt:lpstr>
      <vt:lpstr>Проблема исследования</vt:lpstr>
      <vt:lpstr>Проблема исследования</vt:lpstr>
      <vt:lpstr>Презентация PowerPoint</vt:lpstr>
      <vt:lpstr>Задачи исследования</vt:lpstr>
      <vt:lpstr>Решение задачи 1</vt:lpstr>
      <vt:lpstr>Решение задачи 2</vt:lpstr>
      <vt:lpstr>Решение задачи 3</vt:lpstr>
      <vt:lpstr>Решение задачи 2</vt:lpstr>
      <vt:lpstr>Решение задачи 3</vt:lpstr>
      <vt:lpstr>Презентация PowerPoint</vt:lpstr>
      <vt:lpstr>Решение задачи 4</vt:lpstr>
      <vt:lpstr>Решение задачи 4</vt:lpstr>
      <vt:lpstr>Презентация PowerPoint</vt:lpstr>
      <vt:lpstr>Презентация PowerPoint</vt:lpstr>
      <vt:lpstr>Заключение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Пополнение электронной коллекции математических реконструкций задач  Сангаку</dc:title>
  <dc:creator>Надя</dc:creator>
  <cp:lastModifiedBy>Студент (ИМиКН)</cp:lastModifiedBy>
  <cp:revision>76</cp:revision>
  <dcterms:created xsi:type="dcterms:W3CDTF">2018-01-12T17:38:33Z</dcterms:created>
  <dcterms:modified xsi:type="dcterms:W3CDTF">2018-06-21T10:24:28Z</dcterms:modified>
</cp:coreProperties>
</file>