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3" r:id="rId1"/>
  </p:sldMasterIdLst>
  <p:sldIdLst>
    <p:sldId id="256" r:id="rId2"/>
    <p:sldId id="257" r:id="rId3"/>
    <p:sldId id="267" r:id="rId4"/>
    <p:sldId id="262" r:id="rId5"/>
    <p:sldId id="270" r:id="rId6"/>
    <p:sldId id="271" r:id="rId7"/>
    <p:sldId id="286" r:id="rId8"/>
    <p:sldId id="288" r:id="rId9"/>
    <p:sldId id="272" r:id="rId10"/>
    <p:sldId id="287" r:id="rId11"/>
    <p:sldId id="289" r:id="rId12"/>
    <p:sldId id="280" r:id="rId13"/>
    <p:sldId id="258" r:id="rId14"/>
    <p:sldId id="282" r:id="rId15"/>
    <p:sldId id="261" r:id="rId16"/>
    <p:sldId id="264" r:id="rId17"/>
    <p:sldId id="265" r:id="rId18"/>
    <p:sldId id="275" r:id="rId19"/>
    <p:sldId id="284" r:id="rId20"/>
    <p:sldId id="285" r:id="rId21"/>
    <p:sldId id="276"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2" autoAdjust="0"/>
  </p:normalViewPr>
  <p:slideViewPr>
    <p:cSldViewPr snapToGrid="0">
      <p:cViewPr>
        <p:scale>
          <a:sx n="70" d="100"/>
          <a:sy n="70" d="100"/>
        </p:scale>
        <p:origin x="-456" y="-10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B61BEF0D-F0BB-DE4B-95CE-6DB70DBA9567}" type="datetimeFigureOut">
              <a:rPr lang="en-US" smtClean="0"/>
              <a:pPr/>
              <a:t>6/21/2018</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D57F1E4F-1CFF-5643-939E-217C01CDF565}"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rxiv.org/pdf/0705.2098v1.pdf" TargetMode="External"/><Relationship Id="rId2" Type="http://schemas.openxmlformats.org/officeDocument/2006/relationships/hyperlink" Target="http://www.rusrec.ru/0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marL="182880" indent="0">
              <a:buNone/>
            </a:pPr>
            <a:r>
              <a:rPr lang="ru-RU" sz="4000" dirty="0" smtClean="0"/>
              <a:t>Моделирование автомобильных пробок</a:t>
            </a:r>
            <a:endParaRPr lang="ru-RU" sz="4000" dirty="0"/>
          </a:p>
        </p:txBody>
      </p:sp>
      <p:sp>
        <p:nvSpPr>
          <p:cNvPr id="3" name="Подзаголовок 2"/>
          <p:cNvSpPr>
            <a:spLocks noGrp="1"/>
          </p:cNvSpPr>
          <p:nvPr>
            <p:ph type="subTitle" idx="1"/>
          </p:nvPr>
        </p:nvSpPr>
        <p:spPr/>
        <p:txBody>
          <a:bodyPr>
            <a:normAutofit/>
          </a:bodyPr>
          <a:lstStyle/>
          <a:p>
            <a:r>
              <a:rPr lang="ru-RU" dirty="0" smtClean="0"/>
              <a:t>Выполнил ученик 8В класса </a:t>
            </a:r>
          </a:p>
          <a:p>
            <a:r>
              <a:rPr lang="ru-RU" dirty="0" smtClean="0"/>
              <a:t>Максимов </a:t>
            </a:r>
            <a:r>
              <a:rPr lang="ru-RU" dirty="0" err="1" smtClean="0"/>
              <a:t>д.а</a:t>
            </a:r>
            <a:r>
              <a:rPr lang="ru-RU" dirty="0" smtClean="0"/>
              <a:t>.</a:t>
            </a:r>
          </a:p>
        </p:txBody>
      </p:sp>
    </p:spTree>
    <p:extLst>
      <p:ext uri="{BB962C8B-B14F-4D97-AF65-F5344CB8AC3E}">
        <p14:creationId xmlns:p14="http://schemas.microsoft.com/office/powerpoint/2010/main" val="3530075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542" y="-122830"/>
            <a:ext cx="8683348" cy="1143000"/>
          </a:xfrm>
        </p:spPr>
        <p:txBody>
          <a:bodyPr>
            <a:normAutofit/>
          </a:bodyPr>
          <a:lstStyle/>
          <a:p>
            <a:pPr marL="45720" indent="0"/>
            <a:r>
              <a:rPr lang="ru-RU" dirty="0"/>
              <a:t>Характеристика </a:t>
            </a:r>
            <a:r>
              <a:rPr lang="ru-RU" dirty="0" smtClean="0"/>
              <a:t>модели</a:t>
            </a:r>
            <a:endParaRPr lang="ru-RU" dirty="0"/>
          </a:p>
        </p:txBody>
      </p:sp>
      <p:sp>
        <p:nvSpPr>
          <p:cNvPr id="6" name="Объект 2"/>
          <p:cNvSpPr txBox="1">
            <a:spLocks/>
          </p:cNvSpPr>
          <p:nvPr/>
        </p:nvSpPr>
        <p:spPr>
          <a:xfrm>
            <a:off x="236437" y="1448181"/>
            <a:ext cx="6048778" cy="34747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sz="2400" dirty="0" smtClean="0">
                <a:solidFill>
                  <a:schemeClr val="tx1"/>
                </a:solidFill>
              </a:rPr>
              <a:t>Пропускная способность</a:t>
            </a:r>
            <a:r>
              <a:rPr lang="en-US" sz="2400" dirty="0" smtClean="0">
                <a:solidFill>
                  <a:schemeClr val="tx1"/>
                </a:solidFill>
              </a:rPr>
              <a:t> p</a:t>
            </a:r>
            <a:r>
              <a:rPr lang="ru-RU" sz="2400" dirty="0" smtClean="0">
                <a:solidFill>
                  <a:schemeClr val="tx1"/>
                </a:solidFill>
              </a:rPr>
              <a:t> для каждого моста</a:t>
            </a:r>
            <a:r>
              <a:rPr lang="en-US" sz="2400" dirty="0" smtClean="0">
                <a:solidFill>
                  <a:schemeClr val="tx1"/>
                </a:solidFill>
              </a:rPr>
              <a:t> </a:t>
            </a:r>
            <a:r>
              <a:rPr lang="ru-RU" sz="2400" dirty="0" smtClean="0">
                <a:solidFill>
                  <a:schemeClr val="tx1"/>
                </a:solidFill>
              </a:rPr>
              <a:t>постоянна. </a:t>
            </a:r>
            <a:r>
              <a:rPr lang="ru-RU" sz="2400" dirty="0">
                <a:solidFill>
                  <a:schemeClr val="tx1"/>
                </a:solidFill>
              </a:rPr>
              <a:t>К</a:t>
            </a:r>
            <a:r>
              <a:rPr lang="ru-RU" sz="2400" dirty="0" smtClean="0">
                <a:solidFill>
                  <a:schemeClr val="tx1"/>
                </a:solidFill>
              </a:rPr>
              <a:t>огда образуется автомобильная пробка, то кол-во упрямцев уменьшается быстрее, чем если бы пробки не было, поэтому </a:t>
            </a:r>
          </a:p>
          <a:p>
            <a:pPr marL="45720" indent="0">
              <a:buNone/>
            </a:pPr>
            <a:r>
              <a:rPr lang="ru-RU" sz="2400" dirty="0" smtClean="0">
                <a:solidFill>
                  <a:schemeClr val="tx1"/>
                </a:solidFill>
              </a:rPr>
              <a:t>графически зависимость коэффициента упрямства от кол-ва машин можно представить в виде двух прямых вида</a:t>
            </a:r>
          </a:p>
          <a:p>
            <a:pPr marL="45720" indent="0" algn="ctr">
              <a:buNone/>
            </a:pPr>
            <a:r>
              <a:rPr lang="en-US" sz="2800" dirty="0" smtClean="0">
                <a:solidFill>
                  <a:schemeClr val="tx1"/>
                </a:solidFill>
              </a:rPr>
              <a:t>q=</a:t>
            </a:r>
            <a:r>
              <a:rPr lang="en-US" sz="2800" dirty="0" err="1" smtClean="0">
                <a:solidFill>
                  <a:schemeClr val="tx1"/>
                </a:solidFill>
              </a:rPr>
              <a:t>ka+b</a:t>
            </a:r>
            <a:endParaRPr lang="ru-RU" sz="2800" dirty="0" smtClean="0">
              <a:solidFill>
                <a:schemeClr val="tx1"/>
              </a:solidFill>
            </a:endParaRPr>
          </a:p>
          <a:p>
            <a:pPr marL="45720" indent="0">
              <a:buNone/>
            </a:pPr>
            <a:r>
              <a:rPr lang="ru-RU" sz="2400" dirty="0">
                <a:solidFill>
                  <a:schemeClr val="tx1"/>
                </a:solidFill>
              </a:rPr>
              <a:t>с</a:t>
            </a:r>
            <a:r>
              <a:rPr lang="ru-RU" sz="2400" dirty="0" smtClean="0">
                <a:solidFill>
                  <a:schemeClr val="tx1"/>
                </a:solidFill>
              </a:rPr>
              <a:t> разными угловыми коэффициентами.</a:t>
            </a:r>
          </a:p>
          <a:p>
            <a:pPr marL="45720" indent="0">
              <a:buNone/>
            </a:pPr>
            <a:endParaRPr lang="ru-RU" sz="2000" dirty="0">
              <a:solidFill>
                <a:schemeClr val="tx1"/>
              </a:solidFill>
            </a:endParaRPr>
          </a:p>
          <a:p>
            <a:pPr marL="45720" indent="0">
              <a:buNone/>
            </a:pPr>
            <a:endParaRPr lang="ru-RU" sz="2000" dirty="0" smtClean="0">
              <a:solidFill>
                <a:schemeClr val="tx1"/>
              </a:solidFill>
            </a:endParaRPr>
          </a:p>
          <a:p>
            <a:pPr marL="45720" indent="0">
              <a:buNone/>
            </a:pPr>
            <a:endParaRPr lang="ru-RU" sz="2000" dirty="0">
              <a:solidFill>
                <a:schemeClr val="tx1"/>
              </a:solidFill>
            </a:endParaRPr>
          </a:p>
        </p:txBody>
      </p:sp>
      <p:sp>
        <p:nvSpPr>
          <p:cNvPr id="4" name="TextBox 3"/>
          <p:cNvSpPr txBox="1"/>
          <p:nvPr/>
        </p:nvSpPr>
        <p:spPr>
          <a:xfrm>
            <a:off x="236437" y="2326583"/>
            <a:ext cx="4969565" cy="400110"/>
          </a:xfrm>
          <a:prstGeom prst="rect">
            <a:avLst/>
          </a:prstGeom>
          <a:noFill/>
        </p:spPr>
        <p:txBody>
          <a:bodyPr wrap="square" rtlCol="0">
            <a:spAutoFit/>
          </a:bodyPr>
          <a:lstStyle/>
          <a:p>
            <a:endParaRPr lang="ru-RU" sz="2000" dirty="0"/>
          </a:p>
        </p:txBody>
      </p:sp>
      <p:sp>
        <p:nvSpPr>
          <p:cNvPr id="9" name="Объект 2"/>
          <p:cNvSpPr txBox="1">
            <a:spLocks/>
          </p:cNvSpPr>
          <p:nvPr/>
        </p:nvSpPr>
        <p:spPr>
          <a:xfrm>
            <a:off x="452907" y="4313025"/>
            <a:ext cx="6048778" cy="3474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215" y="1312035"/>
            <a:ext cx="5433742" cy="4256251"/>
          </a:xfrm>
          <a:prstGeom prst="rect">
            <a:avLst/>
          </a:prstGeom>
          <a:ln>
            <a:solidFill>
              <a:schemeClr val="accent1"/>
            </a:solidFill>
          </a:ln>
        </p:spPr>
      </p:pic>
    </p:spTree>
    <p:extLst>
      <p:ext uri="{BB962C8B-B14F-4D97-AF65-F5344CB8AC3E}">
        <p14:creationId xmlns:p14="http://schemas.microsoft.com/office/powerpoint/2010/main" val="195386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542" y="-122830"/>
            <a:ext cx="8683348" cy="1143000"/>
          </a:xfrm>
        </p:spPr>
        <p:txBody>
          <a:bodyPr>
            <a:normAutofit/>
          </a:bodyPr>
          <a:lstStyle/>
          <a:p>
            <a:pPr marL="45720" indent="0"/>
            <a:r>
              <a:rPr lang="ru-RU" dirty="0"/>
              <a:t>Характеристика </a:t>
            </a:r>
            <a:r>
              <a:rPr lang="ru-RU" dirty="0" smtClean="0"/>
              <a:t>модели</a:t>
            </a:r>
            <a:endParaRPr lang="ru-RU" dirty="0"/>
          </a:p>
        </p:txBody>
      </p:sp>
      <p:sp>
        <p:nvSpPr>
          <p:cNvPr id="6" name="Объект 2"/>
          <p:cNvSpPr txBox="1">
            <a:spLocks/>
          </p:cNvSpPr>
          <p:nvPr/>
        </p:nvSpPr>
        <p:spPr>
          <a:xfrm>
            <a:off x="575737" y="1359056"/>
            <a:ext cx="6048778" cy="34747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sz="2000" dirty="0" smtClean="0">
                <a:solidFill>
                  <a:schemeClr val="tx1"/>
                </a:solidFill>
              </a:rPr>
              <a:t>Так как </a:t>
            </a:r>
          </a:p>
          <a:p>
            <a:pPr marL="45720" indent="0">
              <a:buNone/>
            </a:pPr>
            <a:endParaRPr lang="ru-RU" sz="2000" dirty="0" smtClean="0">
              <a:solidFill>
                <a:schemeClr val="tx1"/>
              </a:solidFill>
            </a:endParaRPr>
          </a:p>
          <a:p>
            <a:pPr marL="45720" indent="0">
              <a:buNone/>
            </a:pPr>
            <a:endParaRPr lang="ru-RU" sz="2000" dirty="0">
              <a:solidFill>
                <a:schemeClr val="tx1"/>
              </a:solidFill>
            </a:endParaRPr>
          </a:p>
        </p:txBody>
      </p:sp>
      <p:sp>
        <p:nvSpPr>
          <p:cNvPr id="4" name="TextBox 3"/>
          <p:cNvSpPr txBox="1"/>
          <p:nvPr/>
        </p:nvSpPr>
        <p:spPr>
          <a:xfrm>
            <a:off x="236437" y="2326583"/>
            <a:ext cx="4969565" cy="400110"/>
          </a:xfrm>
          <a:prstGeom prst="rect">
            <a:avLst/>
          </a:prstGeom>
          <a:noFill/>
        </p:spPr>
        <p:txBody>
          <a:bodyPr wrap="square" rtlCol="0">
            <a:spAutoFit/>
          </a:bodyPr>
          <a:lstStyle/>
          <a:p>
            <a:endParaRPr lang="ru-RU" sz="2000" dirty="0"/>
          </a:p>
        </p:txBody>
      </p:sp>
      <mc:AlternateContent xmlns:mc="http://schemas.openxmlformats.org/markup-compatibility/2006" xmlns:a14="http://schemas.microsoft.com/office/drawing/2010/main">
        <mc:Choice Requires="a14">
          <p:sp>
            <p:nvSpPr>
              <p:cNvPr id="9" name="Объект 2"/>
              <p:cNvSpPr txBox="1">
                <a:spLocks/>
              </p:cNvSpPr>
              <p:nvPr/>
            </p:nvSpPr>
            <p:spPr>
              <a:xfrm>
                <a:off x="236437" y="2526638"/>
                <a:ext cx="6048778" cy="3474720"/>
              </a:xfrm>
              <a:prstGeom prst="rect">
                <a:avLst/>
              </a:prstGeom>
            </p:spPr>
            <p:txBody>
              <a:bodyPr vert="horz" lIns="91440" tIns="45720" rIns="91440" bIns="45720" rtlCol="0">
                <a:normAutofit fontScale="6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sz="2600" dirty="0" smtClean="0">
                    <a:solidFill>
                      <a:schemeClr val="tx1"/>
                    </a:solidFill>
                    <a:latin typeface="+mj-lt"/>
                  </a:rPr>
                  <a:t>То получаем две зависимости для прямых</a:t>
                </a:r>
              </a:p>
              <a:p>
                <a:pPr marL="45720" indent="0">
                  <a:buNone/>
                </a:pPr>
                <a:r>
                  <a:rPr lang="en-US" sz="2600" dirty="0" smtClean="0">
                    <a:solidFill>
                      <a:schemeClr val="tx1"/>
                    </a:solidFill>
                    <a:latin typeface="+mj-lt"/>
                  </a:rPr>
                  <a:t>q=</a:t>
                </a:r>
                <a:r>
                  <a:rPr lang="en-US" sz="2600" dirty="0" err="1" smtClean="0">
                    <a:solidFill>
                      <a:schemeClr val="tx1"/>
                    </a:solidFill>
                    <a:latin typeface="+mj-lt"/>
                  </a:rPr>
                  <a:t>ka+b</a:t>
                </a:r>
                <a:endParaRPr lang="ru-RU" sz="2600" dirty="0" smtClean="0">
                  <a:solidFill>
                    <a:schemeClr val="tx1"/>
                  </a:solidFill>
                  <a:latin typeface="+mj-lt"/>
                </a:endParaRPr>
              </a:p>
              <a:p>
                <a:pPr marL="45720" indent="0">
                  <a:buNone/>
                </a:pPr>
                <a14:m>
                  <m:oMathPara xmlns:m="http://schemas.openxmlformats.org/officeDocument/2006/math">
                    <m:oMathParaPr>
                      <m:jc m:val="centerGroup"/>
                    </m:oMathParaPr>
                    <m:oMath xmlns:m="http://schemas.openxmlformats.org/officeDocument/2006/math">
                      <m:r>
                        <a:rPr lang="en-US" sz="3400" i="1">
                          <a:solidFill>
                            <a:schemeClr val="tx1"/>
                          </a:solidFill>
                          <a:latin typeface="Cambria Math"/>
                        </a:rPr>
                        <m:t>𝑞</m:t>
                      </m:r>
                      <m:r>
                        <a:rPr lang="en-US" sz="3400" i="1">
                          <a:solidFill>
                            <a:schemeClr val="tx1"/>
                          </a:solidFill>
                          <a:latin typeface="Cambria Math"/>
                        </a:rPr>
                        <m:t>=</m:t>
                      </m:r>
                      <m:r>
                        <a:rPr lang="en-US" sz="3400" i="1">
                          <a:solidFill>
                            <a:schemeClr val="tx1"/>
                          </a:solidFill>
                          <a:latin typeface="Cambria Math"/>
                        </a:rPr>
                        <m:t>𝑎</m:t>
                      </m:r>
                      <m:r>
                        <a:rPr lang="en-US" sz="3400" i="1">
                          <a:solidFill>
                            <a:schemeClr val="tx1"/>
                          </a:solidFill>
                          <a:latin typeface="Cambria Math"/>
                          <a:ea typeface="Cambria Math"/>
                        </a:rPr>
                        <m:t>∙</m:t>
                      </m:r>
                      <m:f>
                        <m:fPr>
                          <m:ctrlPr>
                            <a:rPr lang="en-US" sz="3400" i="1">
                              <a:solidFill>
                                <a:schemeClr val="tx1"/>
                              </a:solidFill>
                              <a:latin typeface="Cambria Math"/>
                              <a:ea typeface="Cambria Math"/>
                            </a:rPr>
                          </m:ctrlPr>
                        </m:fPr>
                        <m:num>
                          <m:rad>
                            <m:radPr>
                              <m:degHide m:val="on"/>
                              <m:ctrlPr>
                                <a:rPr lang="en-US" sz="3400" i="1">
                                  <a:solidFill>
                                    <a:schemeClr val="tx1"/>
                                  </a:solidFill>
                                  <a:latin typeface="Cambria Math"/>
                                  <a:ea typeface="Cambria Math"/>
                                </a:rPr>
                              </m:ctrlPr>
                            </m:radPr>
                            <m:deg/>
                            <m:e>
                              <m:r>
                                <a:rPr lang="en-US" sz="3400" i="1">
                                  <a:solidFill>
                                    <a:schemeClr val="tx1"/>
                                  </a:solidFill>
                                  <a:latin typeface="Cambria Math"/>
                                  <a:ea typeface="Cambria Math"/>
                                </a:rPr>
                                <m:t>1−</m:t>
                              </m:r>
                              <m:sSup>
                                <m:sSupPr>
                                  <m:ctrlPr>
                                    <a:rPr lang="en-US" sz="3400" i="1">
                                      <a:solidFill>
                                        <a:schemeClr val="tx1"/>
                                      </a:solidFill>
                                      <a:latin typeface="Cambria Math"/>
                                      <a:ea typeface="Cambria Math"/>
                                    </a:rPr>
                                  </m:ctrlPr>
                                </m:sSupPr>
                                <m:e>
                                  <m:r>
                                    <a:rPr lang="en-US" sz="3400" i="1">
                                      <a:solidFill>
                                        <a:schemeClr val="tx1"/>
                                      </a:solidFill>
                                      <a:latin typeface="Cambria Math"/>
                                      <a:ea typeface="Cambria Math"/>
                                    </a:rPr>
                                    <m:t>𝑝</m:t>
                                  </m:r>
                                </m:e>
                                <m:sup>
                                  <m:r>
                                    <a:rPr lang="en-US" sz="3400" i="1">
                                      <a:solidFill>
                                        <a:schemeClr val="tx1"/>
                                      </a:solidFill>
                                      <a:latin typeface="Cambria Math"/>
                                      <a:ea typeface="Cambria Math"/>
                                    </a:rPr>
                                    <m:t>2</m:t>
                                  </m:r>
                                </m:sup>
                              </m:sSup>
                            </m:e>
                          </m:rad>
                          <m:r>
                            <a:rPr lang="en-US" sz="3400" i="1">
                              <a:solidFill>
                                <a:schemeClr val="tx1"/>
                              </a:solidFill>
                              <a:latin typeface="Cambria Math"/>
                              <a:ea typeface="Cambria Math"/>
                            </a:rPr>
                            <m:t>−1</m:t>
                          </m:r>
                        </m:num>
                        <m:den>
                          <m:r>
                            <a:rPr lang="en-US" sz="3400" i="1">
                              <a:solidFill>
                                <a:schemeClr val="tx1"/>
                              </a:solidFill>
                              <a:latin typeface="Cambria Math"/>
                              <a:ea typeface="Cambria Math"/>
                            </a:rPr>
                            <m:t>𝑝</m:t>
                          </m:r>
                        </m:den>
                      </m:f>
                      <m:r>
                        <a:rPr lang="en-US" sz="3400" i="1">
                          <a:solidFill>
                            <a:schemeClr val="tx1"/>
                          </a:solidFill>
                          <a:latin typeface="Cambria Math"/>
                          <a:ea typeface="Cambria Math"/>
                        </a:rPr>
                        <m:t>+1 , 0≤</m:t>
                      </m:r>
                      <m:r>
                        <a:rPr lang="en-US" sz="3400" i="1">
                          <a:solidFill>
                            <a:schemeClr val="tx1"/>
                          </a:solidFill>
                          <a:latin typeface="Cambria Math"/>
                          <a:ea typeface="Cambria Math"/>
                        </a:rPr>
                        <m:t>𝑎</m:t>
                      </m:r>
                      <m:r>
                        <a:rPr lang="en-US" sz="3400" i="1">
                          <a:solidFill>
                            <a:schemeClr val="tx1"/>
                          </a:solidFill>
                          <a:latin typeface="Cambria Math"/>
                          <a:ea typeface="Cambria Math"/>
                        </a:rPr>
                        <m:t>≤</m:t>
                      </m:r>
                      <m:r>
                        <a:rPr lang="en-US" sz="3400" i="1">
                          <a:solidFill>
                            <a:schemeClr val="tx1"/>
                          </a:solidFill>
                          <a:latin typeface="Cambria Math"/>
                          <a:ea typeface="Cambria Math"/>
                        </a:rPr>
                        <m:t>𝑝</m:t>
                      </m:r>
                    </m:oMath>
                  </m:oMathPara>
                </a14:m>
                <a:endParaRPr lang="ru-RU" sz="3400" dirty="0" smtClean="0">
                  <a:solidFill>
                    <a:schemeClr val="tx1"/>
                  </a:solidFill>
                  <a:latin typeface="+mj-lt"/>
                  <a:ea typeface="Cambria Math"/>
                </a:endParaRPr>
              </a:p>
              <a:p>
                <a:pPr marL="45720" indent="0">
                  <a:buNone/>
                </a:pPr>
                <a14:m>
                  <m:oMath xmlns:m="http://schemas.openxmlformats.org/officeDocument/2006/math">
                    <m:r>
                      <a:rPr lang="ru-RU" sz="3800" b="0" i="1" smtClean="0">
                        <a:latin typeface="Cambria Math"/>
                      </a:rPr>
                      <m:t>            </m:t>
                    </m:r>
                    <m:r>
                      <a:rPr lang="en-US" sz="3800" b="0" i="1" smtClean="0">
                        <a:solidFill>
                          <a:schemeClr val="tx1"/>
                        </a:solidFill>
                        <a:latin typeface="Cambria Math"/>
                      </a:rPr>
                      <m:t>𝑞</m:t>
                    </m:r>
                    <m:r>
                      <a:rPr lang="en-US" sz="3800" b="0" i="1" smtClean="0">
                        <a:solidFill>
                          <a:schemeClr val="tx1"/>
                        </a:solidFill>
                        <a:latin typeface="Cambria Math"/>
                      </a:rPr>
                      <m:t>=</m:t>
                    </m:r>
                    <m:r>
                      <a:rPr lang="en-US" sz="3800" b="0" i="1" smtClean="0">
                        <a:solidFill>
                          <a:schemeClr val="tx1"/>
                        </a:solidFill>
                        <a:latin typeface="Cambria Math"/>
                      </a:rPr>
                      <m:t>𝑎</m:t>
                    </m:r>
                    <m:r>
                      <a:rPr lang="en-US" sz="3800" b="0" i="1">
                        <a:solidFill>
                          <a:schemeClr val="tx1"/>
                        </a:solidFill>
                        <a:latin typeface="Cambria Math"/>
                        <a:ea typeface="Cambria Math"/>
                      </a:rPr>
                      <m:t>∙</m:t>
                    </m:r>
                    <m:f>
                      <m:fPr>
                        <m:ctrlPr>
                          <a:rPr lang="en-US" sz="3800" i="1">
                            <a:solidFill>
                              <a:schemeClr val="tx1"/>
                            </a:solidFill>
                            <a:latin typeface="Cambria Math"/>
                            <a:ea typeface="Cambria Math"/>
                          </a:rPr>
                        </m:ctrlPr>
                      </m:fPr>
                      <m:num>
                        <m:rad>
                          <m:radPr>
                            <m:degHide m:val="on"/>
                            <m:ctrlPr>
                              <a:rPr lang="en-US" sz="3800" i="1">
                                <a:solidFill>
                                  <a:schemeClr val="tx1"/>
                                </a:solidFill>
                                <a:latin typeface="Cambria Math"/>
                                <a:ea typeface="Cambria Math"/>
                              </a:rPr>
                            </m:ctrlPr>
                          </m:radPr>
                          <m:deg/>
                          <m:e>
                            <m:r>
                              <a:rPr lang="en-US" sz="3800" b="0" i="1">
                                <a:solidFill>
                                  <a:schemeClr val="tx1"/>
                                </a:solidFill>
                                <a:latin typeface="Cambria Math"/>
                                <a:ea typeface="Cambria Math"/>
                              </a:rPr>
                              <m:t>1−</m:t>
                            </m:r>
                            <m:sSup>
                              <m:sSupPr>
                                <m:ctrlPr>
                                  <a:rPr lang="en-US" sz="3800" i="1">
                                    <a:solidFill>
                                      <a:schemeClr val="tx1"/>
                                    </a:solidFill>
                                    <a:latin typeface="Cambria Math"/>
                                    <a:ea typeface="Cambria Math"/>
                                  </a:rPr>
                                </m:ctrlPr>
                              </m:sSupPr>
                              <m:e>
                                <m:r>
                                  <a:rPr lang="en-US" sz="3800" b="0" i="1">
                                    <a:solidFill>
                                      <a:schemeClr val="tx1"/>
                                    </a:solidFill>
                                    <a:latin typeface="Cambria Math"/>
                                    <a:ea typeface="Cambria Math"/>
                                  </a:rPr>
                                  <m:t>𝑝</m:t>
                                </m:r>
                              </m:e>
                              <m:sup>
                                <m:r>
                                  <a:rPr lang="en-US" sz="3800" b="0" i="1">
                                    <a:solidFill>
                                      <a:schemeClr val="tx1"/>
                                    </a:solidFill>
                                    <a:latin typeface="Cambria Math"/>
                                    <a:ea typeface="Cambria Math"/>
                                  </a:rPr>
                                  <m:t>2</m:t>
                                </m:r>
                              </m:sup>
                            </m:sSup>
                          </m:e>
                        </m:rad>
                      </m:num>
                      <m:den>
                        <m:r>
                          <a:rPr lang="en-US" sz="3800" b="0" i="1">
                            <a:solidFill>
                              <a:schemeClr val="tx1"/>
                            </a:solidFill>
                            <a:latin typeface="Cambria Math"/>
                            <a:ea typeface="Cambria Math"/>
                          </a:rPr>
                          <m:t>𝑝</m:t>
                        </m:r>
                        <m:r>
                          <a:rPr lang="en-US" sz="3800" b="0" i="1">
                            <a:solidFill>
                              <a:schemeClr val="tx1"/>
                            </a:solidFill>
                            <a:latin typeface="Cambria Math"/>
                            <a:ea typeface="Cambria Math"/>
                          </a:rPr>
                          <m:t>−1</m:t>
                        </m:r>
                      </m:den>
                    </m:f>
                    <m:r>
                      <a:rPr lang="en-US" sz="3800" b="0" i="1">
                        <a:solidFill>
                          <a:schemeClr val="tx1"/>
                        </a:solidFill>
                        <a:latin typeface="Cambria Math"/>
                        <a:ea typeface="Cambria Math"/>
                      </a:rPr>
                      <m:t>+</m:t>
                    </m:r>
                    <m:f>
                      <m:fPr>
                        <m:ctrlPr>
                          <a:rPr lang="en-US" sz="3800" i="1">
                            <a:solidFill>
                              <a:schemeClr val="tx1"/>
                            </a:solidFill>
                            <a:latin typeface="Cambria Math"/>
                            <a:ea typeface="Cambria Math"/>
                          </a:rPr>
                        </m:ctrlPr>
                      </m:fPr>
                      <m:num>
                        <m:rad>
                          <m:radPr>
                            <m:degHide m:val="on"/>
                            <m:ctrlPr>
                              <a:rPr lang="en-US" sz="3800" i="1">
                                <a:solidFill>
                                  <a:schemeClr val="tx1"/>
                                </a:solidFill>
                                <a:latin typeface="Cambria Math"/>
                                <a:ea typeface="Cambria Math"/>
                              </a:rPr>
                            </m:ctrlPr>
                          </m:radPr>
                          <m:deg/>
                          <m:e>
                            <m:r>
                              <a:rPr lang="en-US" sz="3800" b="0" i="1">
                                <a:solidFill>
                                  <a:schemeClr val="tx1"/>
                                </a:solidFill>
                                <a:latin typeface="Cambria Math"/>
                                <a:ea typeface="Cambria Math"/>
                              </a:rPr>
                              <m:t>1−</m:t>
                            </m:r>
                            <m:sSup>
                              <m:sSupPr>
                                <m:ctrlPr>
                                  <a:rPr lang="en-US" sz="3800" i="1">
                                    <a:solidFill>
                                      <a:schemeClr val="tx1"/>
                                    </a:solidFill>
                                    <a:latin typeface="Cambria Math"/>
                                    <a:ea typeface="Cambria Math"/>
                                  </a:rPr>
                                </m:ctrlPr>
                              </m:sSupPr>
                              <m:e>
                                <m:r>
                                  <a:rPr lang="en-US" sz="3800" b="0" i="1">
                                    <a:solidFill>
                                      <a:schemeClr val="tx1"/>
                                    </a:solidFill>
                                    <a:latin typeface="Cambria Math"/>
                                    <a:ea typeface="Cambria Math"/>
                                  </a:rPr>
                                  <m:t>𝑝</m:t>
                                </m:r>
                              </m:e>
                              <m:sup>
                                <m:r>
                                  <a:rPr lang="en-US" sz="3800" b="0" i="1">
                                    <a:solidFill>
                                      <a:schemeClr val="tx1"/>
                                    </a:solidFill>
                                    <a:latin typeface="Cambria Math"/>
                                    <a:ea typeface="Cambria Math"/>
                                  </a:rPr>
                                  <m:t>2</m:t>
                                </m:r>
                              </m:sup>
                            </m:sSup>
                          </m:e>
                        </m:rad>
                      </m:num>
                      <m:den>
                        <m:r>
                          <a:rPr lang="en-US" sz="3800" b="0" i="1">
                            <a:solidFill>
                              <a:schemeClr val="tx1"/>
                            </a:solidFill>
                            <a:latin typeface="Cambria Math"/>
                            <a:ea typeface="Cambria Math"/>
                          </a:rPr>
                          <m:t>1−</m:t>
                        </m:r>
                        <m:r>
                          <a:rPr lang="en-US" sz="3800" b="0" i="1">
                            <a:solidFill>
                              <a:schemeClr val="tx1"/>
                            </a:solidFill>
                            <a:latin typeface="Cambria Math"/>
                            <a:ea typeface="Cambria Math"/>
                          </a:rPr>
                          <m:t>𝑝</m:t>
                        </m:r>
                      </m:den>
                    </m:f>
                    <m:r>
                      <a:rPr lang="en-US" sz="3800" b="0" i="1">
                        <a:solidFill>
                          <a:schemeClr val="tx1"/>
                        </a:solidFill>
                        <a:latin typeface="Cambria Math"/>
                        <a:ea typeface="Cambria Math"/>
                      </a:rPr>
                      <m:t> , </m:t>
                    </m:r>
                    <m:r>
                      <a:rPr lang="en-US" sz="3800" b="0" i="1">
                        <a:solidFill>
                          <a:schemeClr val="tx1"/>
                        </a:solidFill>
                        <a:latin typeface="Cambria Math"/>
                        <a:ea typeface="Cambria Math"/>
                      </a:rPr>
                      <m:t>𝑝</m:t>
                    </m:r>
                    <m:r>
                      <a:rPr lang="en-US" sz="3800" b="0" i="1">
                        <a:solidFill>
                          <a:schemeClr val="tx1"/>
                        </a:solidFill>
                        <a:latin typeface="Cambria Math"/>
                        <a:ea typeface="Cambria Math"/>
                      </a:rPr>
                      <m:t>≤</m:t>
                    </m:r>
                    <m:r>
                      <a:rPr lang="en-US" sz="3800" b="0" i="1" smtClean="0">
                        <a:solidFill>
                          <a:schemeClr val="tx1"/>
                        </a:solidFill>
                        <a:latin typeface="Cambria Math"/>
                        <a:ea typeface="Cambria Math"/>
                      </a:rPr>
                      <m:t>𝑎</m:t>
                    </m:r>
                    <m:r>
                      <a:rPr lang="en-US" sz="3800" b="0" i="1" smtClean="0">
                        <a:solidFill>
                          <a:schemeClr val="tx1"/>
                        </a:solidFill>
                        <a:latin typeface="Cambria Math"/>
                        <a:ea typeface="Cambria Math"/>
                      </a:rPr>
                      <m:t>≤1</m:t>
                    </m:r>
                  </m:oMath>
                </a14:m>
                <a:r>
                  <a:rPr lang="en-US" sz="2600" b="1" dirty="0">
                    <a:solidFill>
                      <a:schemeClr val="tx1"/>
                    </a:solidFill>
                    <a:latin typeface="+mj-lt"/>
                  </a:rPr>
                  <a:t> </a:t>
                </a:r>
                <a:endParaRPr lang="ru-RU" sz="2600" b="1" dirty="0">
                  <a:solidFill>
                    <a:schemeClr val="tx1"/>
                  </a:solidFill>
                  <a:latin typeface="+mj-lt"/>
                </a:endParaRPr>
              </a:p>
              <a:p>
                <a:pPr marL="45720" indent="0">
                  <a:buNone/>
                </a:pPr>
                <a:endParaRPr lang="ru-RU" sz="2600" dirty="0">
                  <a:solidFill>
                    <a:schemeClr val="tx1"/>
                  </a:solidFill>
                  <a:latin typeface="+mj-lt"/>
                </a:endParaRPr>
              </a:p>
              <a:p>
                <a:pPr marL="45720" indent="0">
                  <a:buNone/>
                </a:pPr>
                <a:r>
                  <a:rPr lang="ru-RU" sz="2600" dirty="0" smtClean="0">
                    <a:solidFill>
                      <a:schemeClr val="tx1"/>
                    </a:solidFill>
                    <a:latin typeface="+mj-lt"/>
                  </a:rPr>
                  <a:t>где </a:t>
                </a:r>
                <a:r>
                  <a:rPr lang="en-US" sz="2600" dirty="0">
                    <a:solidFill>
                      <a:schemeClr val="tx1"/>
                    </a:solidFill>
                    <a:latin typeface="+mj-lt"/>
                  </a:rPr>
                  <a:t>a - </a:t>
                </a:r>
                <a:r>
                  <a:rPr lang="ru-RU" sz="2600" dirty="0">
                    <a:solidFill>
                      <a:schemeClr val="tx1"/>
                    </a:solidFill>
                    <a:latin typeface="+mj-lt"/>
                  </a:rPr>
                  <a:t>количество машин</a:t>
                </a:r>
                <a:r>
                  <a:rPr lang="en-US" sz="2600" dirty="0">
                    <a:solidFill>
                      <a:schemeClr val="tx1"/>
                    </a:solidFill>
                    <a:latin typeface="+mj-lt"/>
                  </a:rPr>
                  <a:t>, </a:t>
                </a:r>
                <a:r>
                  <a:rPr lang="en-US" sz="2600" dirty="0" smtClean="0">
                    <a:solidFill>
                      <a:schemeClr val="tx1"/>
                    </a:solidFill>
                    <a:latin typeface="+mj-lt"/>
                  </a:rPr>
                  <a:t>q</a:t>
                </a:r>
                <a:r>
                  <a:rPr lang="ru-RU" sz="2600" dirty="0" smtClean="0">
                    <a:solidFill>
                      <a:schemeClr val="tx1"/>
                    </a:solidFill>
                    <a:latin typeface="+mj-lt"/>
                  </a:rPr>
                  <a:t> – коэффициент упрямства, р – пропускная способность.</a:t>
                </a:r>
                <a:r>
                  <a:rPr lang="ru-RU" sz="2600" dirty="0">
                    <a:latin typeface="+mj-lt"/>
                  </a:rPr>
                  <a:t/>
                </a:r>
                <a:br>
                  <a:rPr lang="ru-RU" sz="2600" dirty="0">
                    <a:latin typeface="+mj-lt"/>
                  </a:rPr>
                </a:br>
                <a:endParaRPr lang="ru-RU" sz="2600" dirty="0">
                  <a:solidFill>
                    <a:schemeClr val="tx1"/>
                  </a:solidFill>
                  <a:latin typeface="+mj-lt"/>
                </a:endParaRPr>
              </a:p>
              <a:p>
                <a:pPr marL="45720" indent="0">
                  <a:buNone/>
                </a:pPr>
                <a:r>
                  <a:rPr lang="ru-RU" dirty="0" smtClean="0"/>
                  <a:t> </a:t>
                </a:r>
                <a:endParaRPr lang="ru-RU" dirty="0"/>
              </a:p>
            </p:txBody>
          </p:sp>
        </mc:Choice>
        <mc:Fallback xmlns="">
          <p:sp>
            <p:nvSpPr>
              <p:cNvPr id="9" name="Объект 2"/>
              <p:cNvSpPr txBox="1">
                <a:spLocks noRot="1" noChangeAspect="1" noMove="1" noResize="1" noEditPoints="1" noAdjustHandles="1" noChangeArrowheads="1" noChangeShapeType="1" noTextEdit="1"/>
              </p:cNvSpPr>
              <p:nvPr/>
            </p:nvSpPr>
            <p:spPr>
              <a:xfrm>
                <a:off x="236437" y="2526638"/>
                <a:ext cx="6048778" cy="3474720"/>
              </a:xfrm>
              <a:prstGeom prst="rect">
                <a:avLst/>
              </a:prstGeom>
              <a:blipFill rotWithShape="1">
                <a:blip r:embed="rId2"/>
                <a:stretch>
                  <a:fillRect t="-1754"/>
                </a:stretch>
              </a:blipFill>
            </p:spPr>
            <p:txBody>
              <a:bodyPr/>
              <a:lstStyle/>
              <a:p>
                <a:r>
                  <a:rPr lang="ru-RU">
                    <a:noFill/>
                  </a:rPr>
                  <a:t> </a:t>
                </a:r>
              </a:p>
            </p:txBody>
          </p:sp>
        </mc:Fallback>
      </mc:AlternateContent>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7" t="18470" r="62974" b="26679"/>
          <a:stretch/>
        </p:blipFill>
        <p:spPr bwMode="auto">
          <a:xfrm>
            <a:off x="6121441" y="1065760"/>
            <a:ext cx="5250787" cy="472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14" t="51119" r="50910" b="36940"/>
          <a:stretch/>
        </p:blipFill>
        <p:spPr bwMode="auto">
          <a:xfrm>
            <a:off x="2107068" y="1289583"/>
            <a:ext cx="3665933" cy="87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70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598" y="0"/>
            <a:ext cx="8683348" cy="1143000"/>
          </a:xfrm>
        </p:spPr>
        <p:txBody>
          <a:bodyPr>
            <a:normAutofit fontScale="90000"/>
          </a:bodyPr>
          <a:lstStyle/>
          <a:p>
            <a:r>
              <a:rPr lang="ru-RU" dirty="0"/>
              <a:t>Определение коэффициента </a:t>
            </a:r>
            <a:r>
              <a:rPr lang="ru-RU" dirty="0" smtClean="0"/>
              <a:t>упрямства</a:t>
            </a:r>
            <a:endParaRPr lang="ru-RU" dirty="0"/>
          </a:p>
        </p:txBody>
      </p:sp>
      <p:sp>
        <p:nvSpPr>
          <p:cNvPr id="3" name="Объект 2"/>
          <p:cNvSpPr>
            <a:spLocks noGrp="1"/>
          </p:cNvSpPr>
          <p:nvPr>
            <p:ph idx="1"/>
          </p:nvPr>
        </p:nvSpPr>
        <p:spPr>
          <a:xfrm>
            <a:off x="95435" y="1212925"/>
            <a:ext cx="6114295" cy="3672973"/>
          </a:xfrm>
        </p:spPr>
        <p:txBody>
          <a:bodyPr>
            <a:normAutofit/>
          </a:bodyPr>
          <a:lstStyle/>
          <a:p>
            <a:r>
              <a:rPr lang="ru-RU" sz="2400" dirty="0" smtClean="0"/>
              <a:t>Выбор именно такой геометрической модели для определения коэффициента упрям</a:t>
            </a:r>
            <a:r>
              <a:rPr lang="en-US" sz="2400" dirty="0" smtClean="0"/>
              <a:t>c</a:t>
            </a:r>
            <a:r>
              <a:rPr lang="ru-RU" sz="2400" dirty="0" err="1" smtClean="0"/>
              <a:t>тва</a:t>
            </a:r>
            <a:r>
              <a:rPr lang="ru-RU" sz="2400" dirty="0" smtClean="0"/>
              <a:t> обоснован тем, что эта модель приближена </a:t>
            </a:r>
            <a:br>
              <a:rPr lang="ru-RU" sz="2400" dirty="0" smtClean="0"/>
            </a:br>
            <a:r>
              <a:rPr lang="ru-RU" sz="2400" dirty="0" smtClean="0"/>
              <a:t>к реальности и весьма простая.</a:t>
            </a:r>
            <a:endParaRPr lang="ru-RU"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87" t="25060" r="41924" b="22844"/>
          <a:stretch/>
        </p:blipFill>
        <p:spPr bwMode="auto">
          <a:xfrm>
            <a:off x="5996432" y="1155802"/>
            <a:ext cx="5629818" cy="489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бъект 2"/>
          <p:cNvSpPr txBox="1">
            <a:spLocks/>
          </p:cNvSpPr>
          <p:nvPr/>
        </p:nvSpPr>
        <p:spPr>
          <a:xfrm>
            <a:off x="452907" y="4313025"/>
            <a:ext cx="6048778" cy="3474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dirty="0"/>
          </a:p>
        </p:txBody>
      </p:sp>
    </p:spTree>
    <p:extLst>
      <p:ext uri="{BB962C8B-B14F-4D97-AF65-F5344CB8AC3E}">
        <p14:creationId xmlns:p14="http://schemas.microsoft.com/office/powerpoint/2010/main" val="51049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192" y="-523825"/>
            <a:ext cx="8534400" cy="1507067"/>
          </a:xfrm>
        </p:spPr>
        <p:txBody>
          <a:bodyPr/>
          <a:lstStyle/>
          <a:p>
            <a:pPr algn="ctr"/>
            <a:r>
              <a:rPr lang="ru-RU" dirty="0" smtClean="0"/>
              <a:t>Постановка эксперимента</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22726" y="1100390"/>
                <a:ext cx="10475875" cy="5477476"/>
              </a:xfrm>
            </p:spPr>
            <p:txBody>
              <a:bodyPr>
                <a:normAutofit fontScale="92500" lnSpcReduction="10000"/>
              </a:bodyPr>
              <a:lstStyle/>
              <a:p>
                <a:r>
                  <a:rPr lang="ru-RU" sz="2400" dirty="0" smtClean="0"/>
                  <a:t>Зададим определенные параметры эксперимента:</a:t>
                </a:r>
              </a:p>
              <a:p>
                <a:r>
                  <a:rPr lang="ru-RU" sz="2400" dirty="0" smtClean="0"/>
                  <a:t>Пусть в городе имеется 3 моста. </a:t>
                </a:r>
              </a:p>
              <a:p>
                <a:r>
                  <a:rPr lang="ru-RU" sz="2400" dirty="0" smtClean="0"/>
                  <a:t>Таким образом, мы можем задать следующие начальные данные – пропускные способности каждого моста и количества машин на первом шаге. Дальше идёт просчёт с помощью разных моделей.</a:t>
                </a:r>
              </a:p>
              <a:p>
                <a:r>
                  <a:rPr lang="ru-RU" sz="2400" dirty="0" smtClean="0"/>
                  <a:t>Пусть у нас есть </a:t>
                </a:r>
                <a:r>
                  <a:rPr lang="en-US" sz="2400" dirty="0" smtClean="0"/>
                  <a:t>a</a:t>
                </a:r>
                <a:r>
                  <a:rPr lang="en-US" sz="1050" dirty="0" smtClean="0"/>
                  <a:t>1</a:t>
                </a:r>
                <a:r>
                  <a:rPr lang="en-US" sz="2400" dirty="0" smtClean="0"/>
                  <a:t>, b</a:t>
                </a:r>
                <a:r>
                  <a:rPr lang="en-US" sz="1050" dirty="0" smtClean="0"/>
                  <a:t>1</a:t>
                </a:r>
                <a:r>
                  <a:rPr lang="en-US" sz="2400" dirty="0" smtClean="0"/>
                  <a:t>, c</a:t>
                </a:r>
                <a:r>
                  <a:rPr lang="en-US" sz="1050" dirty="0" smtClean="0"/>
                  <a:t>1</a:t>
                </a:r>
                <a:r>
                  <a:rPr lang="en-US" sz="2400" dirty="0" smtClean="0"/>
                  <a:t> –</a:t>
                </a:r>
                <a:r>
                  <a:rPr lang="ru-RU" sz="2400" dirty="0" smtClean="0"/>
                  <a:t> количества машин на каждом мосту. </a:t>
                </a:r>
              </a:p>
              <a:p>
                <a:r>
                  <a:rPr lang="ru-RU" sz="2400" dirty="0" smtClean="0"/>
                  <a:t>Значения, которые примут </a:t>
                </a:r>
                <a:r>
                  <a:rPr lang="en-US" sz="2400" dirty="0" smtClean="0"/>
                  <a:t>a</a:t>
                </a:r>
                <a:r>
                  <a:rPr lang="en-US" sz="1050" dirty="0" smtClean="0"/>
                  <a:t>2</a:t>
                </a:r>
                <a:r>
                  <a:rPr lang="en-US" sz="2400" dirty="0" smtClean="0"/>
                  <a:t>, b</a:t>
                </a:r>
                <a:r>
                  <a:rPr lang="en-US" sz="1050" dirty="0" smtClean="0"/>
                  <a:t>2</a:t>
                </a:r>
                <a:r>
                  <a:rPr lang="en-US" sz="2400" dirty="0" smtClean="0"/>
                  <a:t>, c</a:t>
                </a:r>
                <a:r>
                  <a:rPr lang="en-US" sz="1050" dirty="0" smtClean="0"/>
                  <a:t>2</a:t>
                </a:r>
                <a:r>
                  <a:rPr lang="ru-RU" sz="2400" dirty="0" smtClean="0"/>
                  <a:t> на следующем шаге определим по формулам:</a:t>
                </a:r>
                <a:endParaRPr lang="en-US" sz="2400" dirty="0" smtClean="0"/>
              </a:p>
              <a:p>
                <a:pPr/>
                <a14:m>
                  <m:oMathPara xmlns:m="http://schemas.openxmlformats.org/officeDocument/2006/math">
                    <m:oMathParaPr>
                      <m:jc m:val="centerGroup"/>
                    </m:oMathParaPr>
                    <m:oMath xmlns:m="http://schemas.openxmlformats.org/officeDocument/2006/math">
                      <m:sSub>
                        <m:sSubPr>
                          <m:ctrlPr>
                            <a:rPr lang="ru-RU" sz="2400" i="1" smtClean="0">
                              <a:solidFill>
                                <a:schemeClr val="tx1"/>
                              </a:solidFill>
                              <a:latin typeface="Cambria Math"/>
                            </a:rPr>
                          </m:ctrlPr>
                        </m:sSubPr>
                        <m:e>
                          <m:r>
                            <a:rPr lang="en-US" sz="2400" b="0" i="1" smtClean="0">
                              <a:solidFill>
                                <a:schemeClr val="tx1"/>
                              </a:solidFill>
                              <a:latin typeface="Cambria Math"/>
                            </a:rPr>
                            <m:t>𝑎</m:t>
                          </m:r>
                        </m:e>
                        <m:sub>
                          <m:r>
                            <a:rPr lang="en-US" sz="2400" b="0" i="1" smtClean="0">
                              <a:solidFill>
                                <a:schemeClr val="tx1"/>
                              </a:solidFill>
                              <a:latin typeface="Cambria Math"/>
                            </a:rPr>
                            <m:t>2</m:t>
                          </m:r>
                        </m:sub>
                      </m:sSub>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𝑎</m:t>
                          </m:r>
                        </m:sub>
                      </m:sSub>
                      <m:r>
                        <a:rPr lang="en-US" sz="2400" i="1">
                          <a:solidFill>
                            <a:schemeClr val="tx1"/>
                          </a:solidFill>
                          <a:latin typeface="Cambria Math"/>
                          <a:ea typeface="Cambria Math"/>
                        </a:rPr>
                        <m: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𝑎</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rPr>
                        <m:t>+</m:t>
                      </m:r>
                      <m:f>
                        <m:fPr>
                          <m:ctrlPr>
                            <a:rPr lang="en-US" sz="2400" b="0" i="1" smtClean="0">
                              <a:solidFill>
                                <a:schemeClr val="tx1"/>
                              </a:solidFill>
                              <a:latin typeface="Cambria Math"/>
                            </a:rPr>
                          </m:ctrlPr>
                        </m:fPr>
                        <m:num>
                          <m:sSub>
                            <m:sSubPr>
                              <m:ctrlPr>
                                <a:rPr lang="en-US" sz="2400" b="0" i="1" smtClean="0">
                                  <a:solidFill>
                                    <a:schemeClr val="tx1"/>
                                  </a:solidFill>
                                  <a:latin typeface="Cambria Math"/>
                                </a:rPr>
                              </m:ctrlPr>
                            </m:sSubPr>
                            <m:e>
                              <m:r>
                                <a:rPr lang="en-US" sz="2400" b="0" i="1" smtClean="0">
                                  <a:solidFill>
                                    <a:schemeClr val="tx1"/>
                                  </a:solidFill>
                                  <a:latin typeface="Cambria Math"/>
                                </a:rPr>
                                <m:t>𝑏</m:t>
                              </m:r>
                            </m:e>
                            <m:sub>
                              <m:r>
                                <a:rPr lang="en-US" sz="2400" b="0" i="1" smtClean="0">
                                  <a:solidFill>
                                    <a:schemeClr val="tx1"/>
                                  </a:solidFill>
                                  <a:latin typeface="Cambria Math"/>
                                </a:rPr>
                                <m:t>1</m:t>
                              </m:r>
                            </m:sub>
                          </m:sSub>
                          <m:r>
                            <a:rPr lang="en-US" sz="2400" b="0" i="1" smtClean="0">
                              <a:solidFill>
                                <a:schemeClr val="tx1"/>
                              </a:solidFill>
                              <a:latin typeface="Cambria Math"/>
                              <a:ea typeface="Cambria Math"/>
                            </a:rPr>
                            <m:t>∙</m:t>
                          </m:r>
                          <m:r>
                            <a:rPr lang="en-US" sz="2400" b="0" i="1" smtClean="0">
                              <a:solidFill>
                                <a:schemeClr val="tx1"/>
                              </a:solidFill>
                              <a:latin typeface="Cambria Math"/>
                            </a:rPr>
                            <m:t>(1−</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𝑏</m:t>
                              </m:r>
                            </m:sub>
                          </m:sSub>
                          <m:r>
                            <a:rPr lang="en-US" sz="2400" b="0" i="1" smtClean="0">
                              <a:solidFill>
                                <a:schemeClr val="tx1"/>
                              </a:solidFill>
                              <a:latin typeface="Cambria Math"/>
                            </a:rPr>
                            <m:t>)</m:t>
                          </m:r>
                        </m:num>
                        <m:den>
                          <m:r>
                            <a:rPr lang="en-US" sz="2400" b="0" i="1" smtClean="0">
                              <a:solidFill>
                                <a:schemeClr val="tx1"/>
                              </a:solidFill>
                              <a:latin typeface="Cambria Math"/>
                            </a:rPr>
                            <m:t>2</m:t>
                          </m:r>
                        </m:den>
                      </m:f>
                      <m:r>
                        <a:rPr lang="en-US" sz="2400" b="0" i="1" smtClean="0">
                          <a:solidFill>
                            <a:schemeClr val="tx1"/>
                          </a:solidFill>
                          <a:latin typeface="Cambria Math"/>
                        </a:rPr>
                        <m:t>+</m:t>
                      </m:r>
                      <m:f>
                        <m:fPr>
                          <m:ctrlPr>
                            <a:rPr lang="en-US" sz="2400" b="0" i="1" smtClean="0">
                              <a:solidFill>
                                <a:schemeClr val="tx1"/>
                              </a:solidFill>
                              <a:latin typeface="Cambria Math"/>
                            </a:rPr>
                          </m:ctrlPr>
                        </m:fPr>
                        <m:num>
                          <m:sSub>
                            <m:sSubPr>
                              <m:ctrlPr>
                                <a:rPr lang="en-US" sz="2400" b="0" i="1" smtClean="0">
                                  <a:solidFill>
                                    <a:schemeClr val="tx1"/>
                                  </a:solidFill>
                                  <a:latin typeface="Cambria Math"/>
                                </a:rPr>
                              </m:ctrlPr>
                            </m:sSubPr>
                            <m:e>
                              <m:r>
                                <a:rPr lang="en-US" sz="2400" b="0" i="1" smtClean="0">
                                  <a:solidFill>
                                    <a:schemeClr val="tx1"/>
                                  </a:solidFill>
                                  <a:latin typeface="Cambria Math"/>
                                </a:rPr>
                                <m:t>𝑐</m:t>
                              </m:r>
                            </m:e>
                            <m:sub>
                              <m:r>
                                <a:rPr lang="en-US" sz="2400" b="0" i="1" smtClean="0">
                                  <a:solidFill>
                                    <a:schemeClr val="tx1"/>
                                  </a:solidFill>
                                  <a:latin typeface="Cambria Math"/>
                                </a:rPr>
                                <m:t>1</m:t>
                              </m:r>
                            </m:sub>
                          </m:sSub>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𝑞</m:t>
                              </m:r>
                            </m:e>
                            <m:sub>
                              <m:r>
                                <a:rPr lang="en-US" sz="2400" b="0" i="1" smtClean="0">
                                  <a:solidFill>
                                    <a:schemeClr val="tx1"/>
                                  </a:solidFill>
                                  <a:latin typeface="Cambria Math"/>
                                  <a:ea typeface="Cambria Math"/>
                                </a:rPr>
                                <m:t>𝑐</m:t>
                              </m:r>
                            </m:sub>
                          </m:sSub>
                          <m:r>
                            <a:rPr lang="en-US" sz="2400" b="0" i="1" smtClean="0">
                              <a:solidFill>
                                <a:schemeClr val="tx1"/>
                              </a:solidFill>
                              <a:latin typeface="Cambria Math"/>
                              <a:ea typeface="Cambria Math"/>
                            </a:rPr>
                            <m:t>)</m:t>
                          </m:r>
                        </m:num>
                        <m:den>
                          <m:r>
                            <a:rPr lang="en-US" sz="2400" b="0" i="1" smtClean="0">
                              <a:solidFill>
                                <a:schemeClr val="tx1"/>
                              </a:solidFill>
                              <a:latin typeface="Cambria Math"/>
                            </a:rPr>
                            <m:t>2</m:t>
                          </m:r>
                        </m:den>
                      </m:f>
                    </m:oMath>
                  </m:oMathPara>
                </a14:m>
                <a:endParaRPr lang="en-US" sz="240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ru-RU" sz="2400" i="1" smtClean="0">
                              <a:solidFill>
                                <a:schemeClr val="tx1"/>
                              </a:solidFill>
                              <a:latin typeface="Cambria Math"/>
                            </a:rPr>
                          </m:ctrlPr>
                        </m:sSubPr>
                        <m:e>
                          <m:r>
                            <a:rPr lang="en-US" sz="2400" b="0" i="1" smtClean="0">
                              <a:solidFill>
                                <a:schemeClr val="tx1"/>
                              </a:solidFill>
                              <a:latin typeface="Cambria Math"/>
                            </a:rPr>
                            <m:t>𝑏</m:t>
                          </m:r>
                        </m:e>
                        <m:sub>
                          <m:r>
                            <a:rPr lang="en-US" sz="2400" b="0" i="1" smtClean="0">
                              <a:solidFill>
                                <a:schemeClr val="tx1"/>
                              </a:solidFill>
                              <a:latin typeface="Cambria Math"/>
                            </a:rPr>
                            <m:t>2</m:t>
                          </m:r>
                        </m:sub>
                      </m:sSub>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𝑏</m:t>
                          </m:r>
                        </m:sub>
                      </m:sSub>
                      <m:r>
                        <a:rPr lang="en-US" sz="2400" b="0" i="1" smtClean="0">
                          <a:solidFill>
                            <a:schemeClr val="tx1"/>
                          </a:solidFill>
                          <a:latin typeface="Cambria Math"/>
                          <a:ea typeface="Cambria Math"/>
                        </a:rPr>
                        <m: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𝑏</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m:t>
                      </m:r>
                      <m:f>
                        <m:fPr>
                          <m:ctrlPr>
                            <a:rPr lang="en-US" sz="2400" b="0" i="1" smtClean="0">
                              <a:solidFill>
                                <a:schemeClr val="tx1"/>
                              </a:solidFill>
                              <a:latin typeface="Cambria Math"/>
                              <a:ea typeface="Cambria Math"/>
                            </a:rPr>
                          </m:ctrlPr>
                        </m:fPr>
                        <m:num>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𝑎</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m:t>
                          </m:r>
                          <m:d>
                            <m:dPr>
                              <m:ctrlPr>
                                <a:rPr lang="en-US" sz="2400" b="0" i="1" smtClean="0">
                                  <a:solidFill>
                                    <a:schemeClr val="tx1"/>
                                  </a:solidFill>
                                  <a:latin typeface="Cambria Math"/>
                                  <a:ea typeface="Cambria Math"/>
                                </a:rPr>
                              </m:ctrlPr>
                            </m:dPr>
                            <m:e>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𝑞</m:t>
                                  </m:r>
                                </m:e>
                                <m:sub>
                                  <m:r>
                                    <a:rPr lang="en-US" sz="2400" b="0" i="1" smtClean="0">
                                      <a:solidFill>
                                        <a:schemeClr val="tx1"/>
                                      </a:solidFill>
                                      <a:latin typeface="Cambria Math"/>
                                      <a:ea typeface="Cambria Math"/>
                                    </a:rPr>
                                    <m:t>𝑎</m:t>
                                  </m:r>
                                </m:sub>
                              </m:sSub>
                            </m:e>
                          </m:d>
                        </m:num>
                        <m:den>
                          <m:r>
                            <a:rPr lang="en-US" sz="2400" b="0" i="1" smtClean="0">
                              <a:solidFill>
                                <a:schemeClr val="tx1"/>
                              </a:solidFill>
                              <a:latin typeface="Cambria Math"/>
                              <a:ea typeface="Cambria Math"/>
                            </a:rPr>
                            <m:t>2</m:t>
                          </m:r>
                        </m:den>
                      </m:f>
                      <m:r>
                        <a:rPr lang="en-US" sz="2400" b="0" i="1" smtClean="0">
                          <a:solidFill>
                            <a:schemeClr val="tx1"/>
                          </a:solidFill>
                          <a:latin typeface="Cambria Math"/>
                          <a:ea typeface="Cambria Math"/>
                        </a:rPr>
                        <m:t>+</m:t>
                      </m:r>
                      <m:f>
                        <m:fPr>
                          <m:ctrlPr>
                            <a:rPr lang="en-US" sz="2400" b="0" i="1" smtClean="0">
                              <a:solidFill>
                                <a:schemeClr val="tx1"/>
                              </a:solidFill>
                              <a:latin typeface="Cambria Math"/>
                              <a:ea typeface="Cambria Math"/>
                            </a:rPr>
                          </m:ctrlPr>
                        </m:fPr>
                        <m:num>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𝑐</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𝑞</m:t>
                              </m:r>
                            </m:e>
                            <m:sub>
                              <m:r>
                                <a:rPr lang="en-US" sz="2400" b="0" i="1" smtClean="0">
                                  <a:solidFill>
                                    <a:schemeClr val="tx1"/>
                                  </a:solidFill>
                                  <a:latin typeface="Cambria Math"/>
                                  <a:ea typeface="Cambria Math"/>
                                </a:rPr>
                                <m:t>𝑐</m:t>
                              </m:r>
                            </m:sub>
                          </m:sSub>
                          <m:r>
                            <a:rPr lang="en-US" sz="2400" b="0" i="1" smtClean="0">
                              <a:solidFill>
                                <a:schemeClr val="tx1"/>
                              </a:solidFill>
                              <a:latin typeface="Cambria Math"/>
                              <a:ea typeface="Cambria Math"/>
                            </a:rPr>
                            <m:t>)</m:t>
                          </m:r>
                        </m:num>
                        <m:den>
                          <m:r>
                            <a:rPr lang="en-US" sz="2400" b="0" i="1" smtClean="0">
                              <a:solidFill>
                                <a:schemeClr val="tx1"/>
                              </a:solidFill>
                              <a:latin typeface="Cambria Math"/>
                              <a:ea typeface="Cambria Math"/>
                            </a:rPr>
                            <m:t>2 </m:t>
                          </m:r>
                        </m:den>
                      </m:f>
                    </m:oMath>
                  </m:oMathPara>
                </a14:m>
                <a:endParaRPr lang="en-US" sz="240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ru-RU" sz="2400" i="1" smtClean="0">
                              <a:solidFill>
                                <a:schemeClr val="tx1"/>
                              </a:solidFill>
                              <a:latin typeface="Cambria Math"/>
                            </a:rPr>
                          </m:ctrlPr>
                        </m:sSubPr>
                        <m:e>
                          <m:r>
                            <a:rPr lang="en-US" sz="2400" b="0" i="1" smtClean="0">
                              <a:solidFill>
                                <a:schemeClr val="tx1"/>
                              </a:solidFill>
                              <a:latin typeface="Cambria Math"/>
                            </a:rPr>
                            <m:t>𝑐</m:t>
                          </m:r>
                        </m:e>
                        <m:sub>
                          <m:r>
                            <a:rPr lang="en-US" sz="2400" b="0" i="1" smtClean="0">
                              <a:solidFill>
                                <a:schemeClr val="tx1"/>
                              </a:solidFill>
                              <a:latin typeface="Cambria Math"/>
                            </a:rPr>
                            <m:t>2</m:t>
                          </m:r>
                        </m:sub>
                      </m:sSub>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𝑐</m:t>
                          </m:r>
                        </m:sub>
                      </m:sSub>
                      <m:r>
                        <a:rPr lang="en-US" sz="2400" b="0" i="1" smtClean="0">
                          <a:solidFill>
                            <a:schemeClr val="tx1"/>
                          </a:solidFill>
                          <a:latin typeface="Cambria Math"/>
                          <a:ea typeface="Cambria Math"/>
                        </a:rPr>
                        <m: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𝑐</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m:t>
                      </m:r>
                      <m:f>
                        <m:fPr>
                          <m:ctrlPr>
                            <a:rPr lang="en-US" sz="2400" b="0" i="1" smtClean="0">
                              <a:solidFill>
                                <a:schemeClr val="tx1"/>
                              </a:solidFill>
                              <a:latin typeface="Cambria Math"/>
                              <a:ea typeface="Cambria Math"/>
                            </a:rPr>
                          </m:ctrlPr>
                        </m:fPr>
                        <m:num>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𝑎</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m:t>
                          </m:r>
                          <m:d>
                            <m:dPr>
                              <m:ctrlPr>
                                <a:rPr lang="en-US" sz="2400" b="0" i="1" smtClean="0">
                                  <a:solidFill>
                                    <a:schemeClr val="tx1"/>
                                  </a:solidFill>
                                  <a:latin typeface="Cambria Math"/>
                                  <a:ea typeface="Cambria Math"/>
                                </a:rPr>
                              </m:ctrlPr>
                            </m:dPr>
                            <m:e>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𝑞</m:t>
                                  </m:r>
                                </m:e>
                                <m:sub>
                                  <m:r>
                                    <a:rPr lang="en-US" sz="2400" b="0" i="1" smtClean="0">
                                      <a:solidFill>
                                        <a:schemeClr val="tx1"/>
                                      </a:solidFill>
                                      <a:latin typeface="Cambria Math"/>
                                      <a:ea typeface="Cambria Math"/>
                                    </a:rPr>
                                    <m:t>𝑎</m:t>
                                  </m:r>
                                </m:sub>
                              </m:sSub>
                            </m:e>
                          </m:d>
                        </m:num>
                        <m:den>
                          <m:r>
                            <a:rPr lang="en-US" sz="2400" b="0" i="1" smtClean="0">
                              <a:solidFill>
                                <a:schemeClr val="tx1"/>
                              </a:solidFill>
                              <a:latin typeface="Cambria Math"/>
                              <a:ea typeface="Cambria Math"/>
                            </a:rPr>
                            <m:t>2</m:t>
                          </m:r>
                        </m:den>
                      </m:f>
                      <m:r>
                        <a:rPr lang="en-US" sz="2400" b="0" i="1" smtClean="0">
                          <a:solidFill>
                            <a:schemeClr val="tx1"/>
                          </a:solidFill>
                          <a:latin typeface="Cambria Math"/>
                          <a:ea typeface="Cambria Math"/>
                        </a:rPr>
                        <m:t>+</m:t>
                      </m:r>
                      <m:f>
                        <m:fPr>
                          <m:ctrlPr>
                            <a:rPr lang="en-US" sz="2400" b="0" i="1" smtClean="0">
                              <a:solidFill>
                                <a:schemeClr val="tx1"/>
                              </a:solidFill>
                              <a:latin typeface="Cambria Math"/>
                              <a:ea typeface="Cambria Math"/>
                            </a:rPr>
                          </m:ctrlPr>
                        </m:fPr>
                        <m:num>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𝑏</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𝑞</m:t>
                              </m:r>
                            </m:e>
                            <m:sub>
                              <m:r>
                                <a:rPr lang="en-US" sz="2400" b="0" i="1" smtClean="0">
                                  <a:solidFill>
                                    <a:schemeClr val="tx1"/>
                                  </a:solidFill>
                                  <a:latin typeface="Cambria Math"/>
                                  <a:ea typeface="Cambria Math"/>
                                </a:rPr>
                                <m:t>𝑏</m:t>
                              </m:r>
                            </m:sub>
                          </m:sSub>
                          <m:r>
                            <a:rPr lang="en-US" sz="2400" b="0" i="1" smtClean="0">
                              <a:solidFill>
                                <a:schemeClr val="tx1"/>
                              </a:solidFill>
                              <a:latin typeface="Cambria Math"/>
                              <a:ea typeface="Cambria Math"/>
                            </a:rPr>
                            <m:t>)</m:t>
                          </m:r>
                        </m:num>
                        <m:den>
                          <m:r>
                            <a:rPr lang="en-US" sz="2400" b="0" i="1" smtClean="0">
                              <a:solidFill>
                                <a:schemeClr val="tx1"/>
                              </a:solidFill>
                              <a:latin typeface="Cambria Math"/>
                              <a:ea typeface="Cambria Math"/>
                            </a:rPr>
                            <m:t>2</m:t>
                          </m:r>
                        </m:den>
                      </m:f>
                    </m:oMath>
                  </m:oMathPara>
                </a14:m>
                <a:endParaRPr lang="ru-RU" sz="2400" dirty="0" smtClean="0">
                  <a:solidFill>
                    <a:schemeClr val="tx1"/>
                  </a:solidFill>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22726" y="1100390"/>
                <a:ext cx="10475875" cy="5477476"/>
              </a:xfrm>
              <a:blipFill rotWithShape="1">
                <a:blip r:embed="rId2"/>
                <a:stretch>
                  <a:fillRect l="-698" t="-1225"/>
                </a:stretch>
              </a:blipFill>
            </p:spPr>
            <p:txBody>
              <a:bodyPr/>
              <a:lstStyle/>
              <a:p>
                <a:r>
                  <a:rPr lang="ru-RU">
                    <a:noFill/>
                  </a:rPr>
                  <a:t> </a:t>
                </a:r>
              </a:p>
            </p:txBody>
          </p:sp>
        </mc:Fallback>
      </mc:AlternateContent>
    </p:spTree>
    <p:extLst>
      <p:ext uri="{BB962C8B-B14F-4D97-AF65-F5344CB8AC3E}">
        <p14:creationId xmlns:p14="http://schemas.microsoft.com/office/powerpoint/2010/main" val="182855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192" y="-523825"/>
            <a:ext cx="8534400" cy="1507067"/>
          </a:xfrm>
        </p:spPr>
        <p:txBody>
          <a:bodyPr/>
          <a:lstStyle/>
          <a:p>
            <a:pPr algn="ctr"/>
            <a:r>
              <a:rPr lang="ru-RU" dirty="0" smtClean="0"/>
              <a:t>Постановка эксперимента</a:t>
            </a:r>
            <a:endParaRPr lang="ru-RU" dirty="0"/>
          </a:p>
        </p:txBody>
      </p:sp>
      <p:sp>
        <p:nvSpPr>
          <p:cNvPr id="3" name="Объект 2"/>
          <p:cNvSpPr>
            <a:spLocks noGrp="1"/>
          </p:cNvSpPr>
          <p:nvPr>
            <p:ph idx="1"/>
          </p:nvPr>
        </p:nvSpPr>
        <p:spPr>
          <a:xfrm>
            <a:off x="422726" y="1100390"/>
            <a:ext cx="10475875" cy="5477476"/>
          </a:xfrm>
        </p:spPr>
        <p:txBody>
          <a:bodyPr>
            <a:normAutofit/>
          </a:bodyPr>
          <a:lstStyle/>
          <a:p>
            <a:r>
              <a:rPr lang="ru-RU" sz="2800" dirty="0" smtClean="0">
                <a:latin typeface="Cambria Math"/>
              </a:rPr>
              <a:t>Для расчета мы будем использовать программу </a:t>
            </a:r>
            <a:r>
              <a:rPr lang="en-US" sz="2800" dirty="0" smtClean="0">
                <a:latin typeface="Cambria Math"/>
              </a:rPr>
              <a:t>Excel</a:t>
            </a:r>
            <a:r>
              <a:rPr lang="ru-RU" sz="2800" dirty="0" smtClean="0">
                <a:latin typeface="Cambria Math"/>
              </a:rPr>
              <a:t>.</a:t>
            </a:r>
          </a:p>
          <a:p>
            <a:r>
              <a:rPr lang="ru-RU" sz="2800" dirty="0" smtClean="0">
                <a:latin typeface="Cambria Math"/>
              </a:rPr>
              <a:t>Найдем влияние коэффициента упрямства (свободного выбора) </a:t>
            </a:r>
            <a:r>
              <a:rPr lang="ru-RU" sz="2800" dirty="0">
                <a:latin typeface="Cambria Math"/>
              </a:rPr>
              <a:t>на возникновение пробок </a:t>
            </a:r>
            <a:r>
              <a:rPr lang="ru-RU" sz="2800" dirty="0" smtClean="0">
                <a:latin typeface="Cambria Math"/>
              </a:rPr>
              <a:t> с помощью моделирования ситуаций, где мы можем менять пропускную способность мостов и количество машин на 1 шаге, исследуем  ситуацию на 10 шагов.</a:t>
            </a:r>
          </a:p>
          <a:p>
            <a:r>
              <a:rPr lang="ru-RU" dirty="0" smtClean="0">
                <a:latin typeface="Cambria Math"/>
              </a:rPr>
              <a:t> </a:t>
            </a:r>
            <a:endParaRPr lang="ru-RU" dirty="0" smtClean="0">
              <a:solidFill>
                <a:schemeClr val="tx1"/>
              </a:solidFill>
              <a:latin typeface="Cambria Math"/>
            </a:endParaRPr>
          </a:p>
          <a:p>
            <a:endParaRPr lang="ru-RU" sz="2400" i="1" dirty="0">
              <a:latin typeface="Cambria Math"/>
            </a:endParaRPr>
          </a:p>
        </p:txBody>
      </p:sp>
    </p:spTree>
    <p:extLst>
      <p:ext uri="{BB962C8B-B14F-4D97-AF65-F5344CB8AC3E}">
        <p14:creationId xmlns:p14="http://schemas.microsoft.com/office/powerpoint/2010/main" val="1831095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424039" y="4421872"/>
            <a:ext cx="11176557" cy="2224588"/>
          </a:xfrm>
        </p:spPr>
        <p:txBody>
          <a:bodyPr>
            <a:normAutofit fontScale="92500" lnSpcReduction="10000"/>
          </a:bodyPr>
          <a:lstStyle/>
          <a:p>
            <a:pPr marL="45720" indent="0">
              <a:buNone/>
            </a:pPr>
            <a:r>
              <a:rPr lang="ru-RU" dirty="0" smtClean="0"/>
              <a:t>1 ряд столбцов – это пропускная способность каждого моста (1- синий, 2- оранжевый, </a:t>
            </a:r>
            <a:br>
              <a:rPr lang="ru-RU" dirty="0" smtClean="0"/>
            </a:br>
            <a:r>
              <a:rPr lang="ru-RU" dirty="0" smtClean="0"/>
              <a:t>3- серый). </a:t>
            </a:r>
          </a:p>
          <a:p>
            <a:pPr marL="45720" indent="0">
              <a:buNone/>
            </a:pPr>
            <a:r>
              <a:rPr lang="ru-RU" dirty="0" smtClean="0"/>
              <a:t>2 ряд – это первый шаг, где мы можем задавать начальные условия модели пробок. Зададим пропускную способность - 300 м</a:t>
            </a:r>
            <a:r>
              <a:rPr lang="en-US" dirty="0" smtClean="0"/>
              <a:t>/</a:t>
            </a:r>
            <a:r>
              <a:rPr lang="ru-RU" dirty="0" smtClean="0"/>
              <a:t>ш, 900 м</a:t>
            </a:r>
            <a:r>
              <a:rPr lang="en-US" dirty="0" smtClean="0"/>
              <a:t>/</a:t>
            </a:r>
            <a:r>
              <a:rPr lang="ru-RU" dirty="0" smtClean="0"/>
              <a:t>ш, 1200</a:t>
            </a:r>
            <a:r>
              <a:rPr lang="en-US" dirty="0" smtClean="0"/>
              <a:t> </a:t>
            </a:r>
            <a:r>
              <a:rPr lang="ru-RU" dirty="0" smtClean="0"/>
              <a:t>м</a:t>
            </a:r>
            <a:r>
              <a:rPr lang="en-US" dirty="0" smtClean="0"/>
              <a:t>/</a:t>
            </a:r>
            <a:r>
              <a:rPr lang="ru-RU" dirty="0" smtClean="0"/>
              <a:t>ш, соответственно,</a:t>
            </a:r>
          </a:p>
          <a:p>
            <a:pPr marL="45720" indent="0">
              <a:buNone/>
            </a:pPr>
            <a:r>
              <a:rPr lang="ru-RU" dirty="0" smtClean="0"/>
              <a:t>и кол-во машин на первом шаге 300 м, 1300 м, 800 м, соответственно.</a:t>
            </a:r>
          </a:p>
          <a:p>
            <a:pPr marL="45720" indent="0">
              <a:buNone/>
            </a:pPr>
            <a:r>
              <a:rPr lang="ru-RU" dirty="0" smtClean="0"/>
              <a:t>Со 2 по 10 шаг получаем результаты работы модели.</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7" b="16224"/>
          <a:stretch/>
        </p:blipFill>
        <p:spPr bwMode="auto">
          <a:xfrm>
            <a:off x="424040" y="436728"/>
            <a:ext cx="7532606" cy="38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516203" y="1357531"/>
            <a:ext cx="2843407" cy="1200329"/>
          </a:xfrm>
          <a:prstGeom prst="rect">
            <a:avLst/>
          </a:prstGeom>
          <a:noFill/>
        </p:spPr>
        <p:txBody>
          <a:bodyPr wrap="none" rtlCol="0">
            <a:spAutoFit/>
          </a:bodyPr>
          <a:lstStyle/>
          <a:p>
            <a:r>
              <a:rPr lang="ru-RU" dirty="0" smtClean="0"/>
              <a:t>На гистограмме </a:t>
            </a:r>
          </a:p>
          <a:p>
            <a:r>
              <a:rPr lang="ru-RU" dirty="0" smtClean="0"/>
              <a:t>результаты </a:t>
            </a:r>
          </a:p>
          <a:p>
            <a:r>
              <a:rPr lang="ru-RU" dirty="0" smtClean="0"/>
              <a:t>представлены</a:t>
            </a:r>
          </a:p>
          <a:p>
            <a:r>
              <a:rPr lang="ru-RU" dirty="0" smtClean="0"/>
              <a:t>в коэффициентном виде</a:t>
            </a:r>
            <a:endParaRPr lang="ru-RU" dirty="0"/>
          </a:p>
        </p:txBody>
      </p:sp>
      <p:sp>
        <p:nvSpPr>
          <p:cNvPr id="4" name="TextBox 3"/>
          <p:cNvSpPr txBox="1"/>
          <p:nvPr/>
        </p:nvSpPr>
        <p:spPr>
          <a:xfrm>
            <a:off x="8516203" y="450375"/>
            <a:ext cx="2775183" cy="523220"/>
          </a:xfrm>
          <a:prstGeom prst="rect">
            <a:avLst/>
          </a:prstGeom>
          <a:noFill/>
        </p:spPr>
        <p:txBody>
          <a:bodyPr wrap="none" rtlCol="0">
            <a:spAutoFit/>
          </a:bodyPr>
          <a:lstStyle/>
          <a:p>
            <a:r>
              <a:rPr lang="ru-RU" sz="2800" b="1" dirty="0" smtClean="0"/>
              <a:t>1 эксперимент</a:t>
            </a:r>
            <a:endParaRPr lang="ru-RU" sz="2800" b="1" dirty="0"/>
          </a:p>
        </p:txBody>
      </p:sp>
    </p:spTree>
    <p:extLst>
      <p:ext uri="{BB962C8B-B14F-4D97-AF65-F5344CB8AC3E}">
        <p14:creationId xmlns:p14="http://schemas.microsoft.com/office/powerpoint/2010/main" val="1936842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1362" y="4026089"/>
            <a:ext cx="8534400" cy="2254611"/>
          </a:xfrm>
        </p:spPr>
        <p:txBody>
          <a:bodyPr/>
          <a:lstStyle/>
          <a:p>
            <a:r>
              <a:rPr lang="ru-RU" dirty="0" smtClean="0"/>
              <a:t>В данном </a:t>
            </a:r>
            <a:r>
              <a:rPr lang="ru-RU" dirty="0"/>
              <a:t>эксперименте </a:t>
            </a:r>
            <a:r>
              <a:rPr lang="ru-RU" dirty="0" smtClean="0"/>
              <a:t>зададим условие, что значение пропускной способности </a:t>
            </a:r>
            <a:r>
              <a:rPr lang="ru-RU" dirty="0"/>
              <a:t>каждого моста </a:t>
            </a:r>
            <a:r>
              <a:rPr lang="ru-RU" dirty="0" smtClean="0"/>
              <a:t>и количество машин на первом шаге равны – 500 м, 900 м, 1200 м.</a:t>
            </a:r>
          </a:p>
          <a:p>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816"/>
          <a:stretch/>
        </p:blipFill>
        <p:spPr bwMode="auto">
          <a:xfrm>
            <a:off x="531362" y="440624"/>
            <a:ext cx="6783838" cy="318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16203" y="1357531"/>
            <a:ext cx="2843407" cy="1200329"/>
          </a:xfrm>
          <a:prstGeom prst="rect">
            <a:avLst/>
          </a:prstGeom>
          <a:noFill/>
        </p:spPr>
        <p:txBody>
          <a:bodyPr wrap="none" rtlCol="0">
            <a:spAutoFit/>
          </a:bodyPr>
          <a:lstStyle/>
          <a:p>
            <a:r>
              <a:rPr lang="ru-RU" dirty="0" smtClean="0"/>
              <a:t>На гистограмме </a:t>
            </a:r>
          </a:p>
          <a:p>
            <a:r>
              <a:rPr lang="ru-RU" dirty="0" smtClean="0"/>
              <a:t>результаты </a:t>
            </a:r>
          </a:p>
          <a:p>
            <a:r>
              <a:rPr lang="ru-RU" dirty="0" smtClean="0"/>
              <a:t>представлены</a:t>
            </a:r>
          </a:p>
          <a:p>
            <a:r>
              <a:rPr lang="ru-RU" dirty="0" smtClean="0"/>
              <a:t>в коэффициентном виде</a:t>
            </a:r>
            <a:endParaRPr lang="ru-RU" dirty="0"/>
          </a:p>
        </p:txBody>
      </p:sp>
      <p:sp>
        <p:nvSpPr>
          <p:cNvPr id="5" name="TextBox 4"/>
          <p:cNvSpPr txBox="1"/>
          <p:nvPr/>
        </p:nvSpPr>
        <p:spPr>
          <a:xfrm>
            <a:off x="8516203" y="450375"/>
            <a:ext cx="2775183" cy="523220"/>
          </a:xfrm>
          <a:prstGeom prst="rect">
            <a:avLst/>
          </a:prstGeom>
          <a:noFill/>
        </p:spPr>
        <p:txBody>
          <a:bodyPr wrap="none" rtlCol="0">
            <a:spAutoFit/>
          </a:bodyPr>
          <a:lstStyle/>
          <a:p>
            <a:r>
              <a:rPr lang="ru-RU" sz="2800" b="1" dirty="0"/>
              <a:t>2</a:t>
            </a:r>
            <a:r>
              <a:rPr lang="ru-RU" sz="2800" b="1" dirty="0" smtClean="0"/>
              <a:t> эксперимент</a:t>
            </a:r>
            <a:endParaRPr lang="ru-RU" sz="2800" b="1" dirty="0"/>
          </a:p>
        </p:txBody>
      </p:sp>
    </p:spTree>
    <p:extLst>
      <p:ext uri="{BB962C8B-B14F-4D97-AF65-F5344CB8AC3E}">
        <p14:creationId xmlns:p14="http://schemas.microsoft.com/office/powerpoint/2010/main" val="386066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5714" y="3657599"/>
            <a:ext cx="8534400" cy="2149522"/>
          </a:xfrm>
        </p:spPr>
        <p:txBody>
          <a:bodyPr/>
          <a:lstStyle/>
          <a:p>
            <a:r>
              <a:rPr lang="ru-RU" dirty="0" smtClean="0"/>
              <a:t>В 3 эксперименте зададим количество машин больше общей пропускной способности:</a:t>
            </a:r>
          </a:p>
          <a:p>
            <a:r>
              <a:rPr lang="ru-RU" dirty="0" smtClean="0"/>
              <a:t>Машин 600, 900, 1200, соответственно.</a:t>
            </a:r>
          </a:p>
          <a:p>
            <a:r>
              <a:rPr lang="ru-RU" dirty="0" smtClean="0"/>
              <a:t>Пропускная способность </a:t>
            </a:r>
            <a:r>
              <a:rPr lang="en-US" dirty="0" smtClean="0"/>
              <a:t>3</a:t>
            </a:r>
            <a:r>
              <a:rPr lang="ru-RU" dirty="0" smtClean="0"/>
              <a:t>00 м</a:t>
            </a:r>
            <a:r>
              <a:rPr lang="en-US" dirty="0" smtClean="0"/>
              <a:t>/</a:t>
            </a:r>
            <a:r>
              <a:rPr lang="ru-RU" dirty="0" smtClean="0"/>
              <a:t>ш, </a:t>
            </a:r>
            <a:r>
              <a:rPr lang="en-US" dirty="0" smtClean="0"/>
              <a:t>5</a:t>
            </a:r>
            <a:r>
              <a:rPr lang="ru-RU" dirty="0" smtClean="0"/>
              <a:t>00 м</a:t>
            </a:r>
            <a:r>
              <a:rPr lang="en-US" dirty="0" smtClean="0"/>
              <a:t>/</a:t>
            </a:r>
            <a:r>
              <a:rPr lang="ru-RU" dirty="0" smtClean="0"/>
              <a:t>ш, </a:t>
            </a:r>
            <a:r>
              <a:rPr lang="en-US" dirty="0" smtClean="0"/>
              <a:t>9</a:t>
            </a:r>
            <a:r>
              <a:rPr lang="ru-RU" dirty="0" smtClean="0"/>
              <a:t>00</a:t>
            </a:r>
            <a:r>
              <a:rPr lang="en-US" dirty="0" smtClean="0"/>
              <a:t> </a:t>
            </a:r>
            <a:r>
              <a:rPr lang="ru-RU" dirty="0" smtClean="0"/>
              <a:t>м</a:t>
            </a:r>
            <a:r>
              <a:rPr lang="en-US" dirty="0" smtClean="0"/>
              <a:t>/</a:t>
            </a:r>
            <a:r>
              <a:rPr lang="ru-RU" dirty="0" smtClean="0"/>
              <a:t>ш, соответственно.</a:t>
            </a:r>
            <a:endParaRPr lang="ru-RU"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527"/>
          <a:stretch/>
        </p:blipFill>
        <p:spPr bwMode="auto">
          <a:xfrm>
            <a:off x="367588" y="177421"/>
            <a:ext cx="6767619" cy="32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16203" y="1357531"/>
            <a:ext cx="2843407" cy="1200329"/>
          </a:xfrm>
          <a:prstGeom prst="rect">
            <a:avLst/>
          </a:prstGeom>
          <a:noFill/>
        </p:spPr>
        <p:txBody>
          <a:bodyPr wrap="none" rtlCol="0">
            <a:spAutoFit/>
          </a:bodyPr>
          <a:lstStyle/>
          <a:p>
            <a:r>
              <a:rPr lang="ru-RU" dirty="0" smtClean="0"/>
              <a:t>На гистограмме </a:t>
            </a:r>
          </a:p>
          <a:p>
            <a:r>
              <a:rPr lang="ru-RU" dirty="0" smtClean="0"/>
              <a:t>результаты </a:t>
            </a:r>
          </a:p>
          <a:p>
            <a:r>
              <a:rPr lang="ru-RU" dirty="0" smtClean="0"/>
              <a:t>представлены</a:t>
            </a:r>
          </a:p>
          <a:p>
            <a:r>
              <a:rPr lang="ru-RU" dirty="0" smtClean="0"/>
              <a:t>в коэффициентном виде</a:t>
            </a:r>
            <a:endParaRPr lang="ru-RU" dirty="0"/>
          </a:p>
        </p:txBody>
      </p:sp>
      <p:sp>
        <p:nvSpPr>
          <p:cNvPr id="5" name="TextBox 4"/>
          <p:cNvSpPr txBox="1"/>
          <p:nvPr/>
        </p:nvSpPr>
        <p:spPr>
          <a:xfrm>
            <a:off x="8516203" y="450375"/>
            <a:ext cx="2775183" cy="523220"/>
          </a:xfrm>
          <a:prstGeom prst="rect">
            <a:avLst/>
          </a:prstGeom>
          <a:noFill/>
        </p:spPr>
        <p:txBody>
          <a:bodyPr wrap="none" rtlCol="0">
            <a:spAutoFit/>
          </a:bodyPr>
          <a:lstStyle/>
          <a:p>
            <a:r>
              <a:rPr lang="ru-RU" sz="2800" b="1" dirty="0" smtClean="0"/>
              <a:t>3 эксперимент</a:t>
            </a:r>
            <a:endParaRPr lang="ru-RU" sz="2800" b="1" dirty="0"/>
          </a:p>
        </p:txBody>
      </p:sp>
    </p:spTree>
    <p:extLst>
      <p:ext uri="{BB962C8B-B14F-4D97-AF65-F5344CB8AC3E}">
        <p14:creationId xmlns:p14="http://schemas.microsoft.com/office/powerpoint/2010/main" val="285760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508" y="4279937"/>
            <a:ext cx="8534400" cy="3474720"/>
          </a:xfrm>
        </p:spPr>
        <p:txBody>
          <a:bodyPr/>
          <a:lstStyle/>
          <a:p>
            <a:r>
              <a:rPr lang="ru-RU" dirty="0" smtClean="0"/>
              <a:t>В 4 эксперименте : количество машин меньше общей пропускной способности.</a:t>
            </a:r>
          </a:p>
          <a:p>
            <a:r>
              <a:rPr lang="ru-RU" dirty="0" smtClean="0"/>
              <a:t>Машин: 600, 900, 1200, соответственно.</a:t>
            </a:r>
          </a:p>
          <a:p>
            <a:r>
              <a:rPr lang="ru-RU" dirty="0" smtClean="0"/>
              <a:t>Пропускная способность: 900 м</a:t>
            </a:r>
            <a:r>
              <a:rPr lang="en-US" dirty="0" smtClean="0"/>
              <a:t>/</a:t>
            </a:r>
            <a:r>
              <a:rPr lang="ru-RU" dirty="0" smtClean="0"/>
              <a:t>ш, 1100 м</a:t>
            </a:r>
            <a:r>
              <a:rPr lang="en-US" dirty="0" smtClean="0"/>
              <a:t>/</a:t>
            </a:r>
            <a:r>
              <a:rPr lang="ru-RU" dirty="0" smtClean="0"/>
              <a:t>ш, 1400</a:t>
            </a:r>
            <a:r>
              <a:rPr lang="en-US" dirty="0" smtClean="0"/>
              <a:t> </a:t>
            </a:r>
            <a:r>
              <a:rPr lang="ru-RU" dirty="0" smtClean="0"/>
              <a:t>м</a:t>
            </a:r>
            <a:r>
              <a:rPr lang="en-US" dirty="0" smtClean="0"/>
              <a:t>/</a:t>
            </a:r>
            <a:r>
              <a:rPr lang="ru-RU" dirty="0" smtClean="0"/>
              <a:t>ш.</a:t>
            </a:r>
            <a:endParaRPr lang="ru-RU"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7844"/>
          <a:stretch/>
        </p:blipFill>
        <p:spPr bwMode="auto">
          <a:xfrm>
            <a:off x="321508" y="315879"/>
            <a:ext cx="7757966" cy="383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16203" y="1357531"/>
            <a:ext cx="2843407" cy="1200329"/>
          </a:xfrm>
          <a:prstGeom prst="rect">
            <a:avLst/>
          </a:prstGeom>
          <a:noFill/>
        </p:spPr>
        <p:txBody>
          <a:bodyPr wrap="none" rtlCol="0">
            <a:spAutoFit/>
          </a:bodyPr>
          <a:lstStyle/>
          <a:p>
            <a:r>
              <a:rPr lang="ru-RU" dirty="0" smtClean="0"/>
              <a:t>На гистограмме </a:t>
            </a:r>
          </a:p>
          <a:p>
            <a:r>
              <a:rPr lang="ru-RU" dirty="0" smtClean="0"/>
              <a:t>результаты </a:t>
            </a:r>
          </a:p>
          <a:p>
            <a:r>
              <a:rPr lang="ru-RU" dirty="0" smtClean="0"/>
              <a:t>представлены</a:t>
            </a:r>
          </a:p>
          <a:p>
            <a:r>
              <a:rPr lang="ru-RU" dirty="0" smtClean="0"/>
              <a:t>в коэффициентном виде</a:t>
            </a:r>
            <a:endParaRPr lang="ru-RU" dirty="0"/>
          </a:p>
        </p:txBody>
      </p:sp>
      <p:sp>
        <p:nvSpPr>
          <p:cNvPr id="5" name="TextBox 4"/>
          <p:cNvSpPr txBox="1"/>
          <p:nvPr/>
        </p:nvSpPr>
        <p:spPr>
          <a:xfrm>
            <a:off x="8516203" y="450375"/>
            <a:ext cx="2775183" cy="523220"/>
          </a:xfrm>
          <a:prstGeom prst="rect">
            <a:avLst/>
          </a:prstGeom>
          <a:noFill/>
        </p:spPr>
        <p:txBody>
          <a:bodyPr wrap="none" rtlCol="0">
            <a:spAutoFit/>
          </a:bodyPr>
          <a:lstStyle/>
          <a:p>
            <a:r>
              <a:rPr lang="ru-RU" sz="2800" b="1" dirty="0"/>
              <a:t>4</a:t>
            </a:r>
            <a:r>
              <a:rPr lang="ru-RU" sz="2800" b="1" dirty="0" smtClean="0"/>
              <a:t> эксперимент</a:t>
            </a:r>
            <a:endParaRPr lang="ru-RU" sz="2800" b="1" dirty="0"/>
          </a:p>
        </p:txBody>
      </p:sp>
    </p:spTree>
    <p:extLst>
      <p:ext uri="{BB962C8B-B14F-4D97-AF65-F5344CB8AC3E}">
        <p14:creationId xmlns:p14="http://schemas.microsoft.com/office/powerpoint/2010/main" val="186243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Добавление третьего моста</a:t>
            </a:r>
            <a:endParaRPr lang="ru-RU" dirty="0"/>
          </a:p>
        </p:txBody>
      </p:sp>
      <p:sp>
        <p:nvSpPr>
          <p:cNvPr id="3" name="Объект 2"/>
          <p:cNvSpPr>
            <a:spLocks noGrp="1"/>
          </p:cNvSpPr>
          <p:nvPr>
            <p:ph idx="1"/>
          </p:nvPr>
        </p:nvSpPr>
        <p:spPr/>
        <p:txBody>
          <a:bodyPr/>
          <a:lstStyle/>
          <a:p>
            <a:r>
              <a:rPr lang="ru-RU" dirty="0" smtClean="0"/>
              <a:t>Иногда даже несколько мостов, ведущие в город, в часы пик не могут вместить весь объём въезжающих машин. Если бы для решения таких проблем через реку был бы построен ещё один мост, одинаково привлекательный для людей, какую минимальную пропускную способность он должен иметь, чтобы пробки исчезли со всех мостов?</a:t>
            </a:r>
          </a:p>
          <a:p>
            <a:r>
              <a:rPr lang="ru-RU" dirty="0" smtClean="0"/>
              <a:t>Пусть в эксперименте первые 5 шагов идёт просчёт для двух мостов, а с шестого эксперимента появляется третий мост. </a:t>
            </a:r>
          </a:p>
          <a:p>
            <a:r>
              <a:rPr lang="ru-RU" dirty="0" smtClean="0"/>
              <a:t>Особенностью одного моста является небольшая пропускная способность и большое количество автомобилей, а у другого – наоборот. Эти особенности будут отражены в модели.</a:t>
            </a:r>
            <a:endParaRPr lang="ru-RU" dirty="0"/>
          </a:p>
        </p:txBody>
      </p:sp>
    </p:spTree>
    <p:extLst>
      <p:ext uri="{BB962C8B-B14F-4D97-AF65-F5344CB8AC3E}">
        <p14:creationId xmlns:p14="http://schemas.microsoft.com/office/powerpoint/2010/main" val="1277027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606" y="-372449"/>
            <a:ext cx="8534400" cy="1507067"/>
          </a:xfrm>
        </p:spPr>
        <p:txBody>
          <a:bodyPr/>
          <a:lstStyle/>
          <a:p>
            <a:r>
              <a:rPr lang="ru-RU" dirty="0" smtClean="0"/>
              <a:t>Проблема</a:t>
            </a:r>
            <a:endParaRPr lang="ru-RU" dirty="0"/>
          </a:p>
        </p:txBody>
      </p:sp>
      <p:sp>
        <p:nvSpPr>
          <p:cNvPr id="3" name="Объект 2"/>
          <p:cNvSpPr>
            <a:spLocks noGrp="1"/>
          </p:cNvSpPr>
          <p:nvPr>
            <p:ph idx="1"/>
          </p:nvPr>
        </p:nvSpPr>
        <p:spPr>
          <a:xfrm>
            <a:off x="440268" y="1195810"/>
            <a:ext cx="5592398" cy="5351746"/>
          </a:xfrm>
        </p:spPr>
        <p:txBody>
          <a:bodyPr>
            <a:normAutofit/>
          </a:bodyPr>
          <a:lstStyle/>
          <a:p>
            <a:r>
              <a:rPr lang="ru-RU" sz="2400" dirty="0" smtClean="0"/>
              <a:t>В настоящее время не только в России, но и во всех крупных городах мира существует проблема автомобильных пробок, или заторов – скоплений автомобилей,  в которых скорость потока и пропускная способность значительно падает по сравнению с нормальным потоком машин.</a:t>
            </a:r>
          </a:p>
        </p:txBody>
      </p:sp>
      <p:sp>
        <p:nvSpPr>
          <p:cNvPr id="5" name="AutoShape 2"/>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descr="C:\Users\мит\Desktop\фотем\oboi-na-stol.com-152627-gorod-ulica-mashiny-pro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659" y="872405"/>
            <a:ext cx="4686236" cy="312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1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4749319"/>
            <a:ext cx="10160000" cy="1706072"/>
          </a:xfrm>
        </p:spPr>
        <p:txBody>
          <a:bodyPr/>
          <a:lstStyle/>
          <a:p>
            <a:r>
              <a:rPr lang="ru-RU" dirty="0" smtClean="0"/>
              <a:t>Пропускные способности мостов 900, 1100, 400 м</a:t>
            </a:r>
            <a:r>
              <a:rPr lang="en-US" dirty="0" smtClean="0"/>
              <a:t>/</a:t>
            </a:r>
            <a:r>
              <a:rPr lang="ru-RU" dirty="0" smtClean="0"/>
              <a:t>ш</a:t>
            </a:r>
          </a:p>
          <a:p>
            <a:r>
              <a:rPr lang="ru-RU" dirty="0" smtClean="0"/>
              <a:t>Первый шаг – 1500 и 800 м.</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79" y="682624"/>
            <a:ext cx="6771564" cy="406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97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3193" y="-109182"/>
            <a:ext cx="8683348" cy="1143000"/>
          </a:xfrm>
        </p:spPr>
        <p:txBody>
          <a:bodyPr/>
          <a:lstStyle/>
          <a:p>
            <a:r>
              <a:rPr lang="ru-RU" dirty="0" smtClean="0"/>
              <a:t>Вывод</a:t>
            </a:r>
            <a:endParaRPr lang="ru-RU" dirty="0"/>
          </a:p>
        </p:txBody>
      </p:sp>
      <p:sp>
        <p:nvSpPr>
          <p:cNvPr id="3" name="Объект 2"/>
          <p:cNvSpPr>
            <a:spLocks noGrp="1"/>
          </p:cNvSpPr>
          <p:nvPr>
            <p:ph idx="1"/>
          </p:nvPr>
        </p:nvSpPr>
        <p:spPr>
          <a:xfrm>
            <a:off x="1073624" y="1064525"/>
            <a:ext cx="8534400" cy="4683912"/>
          </a:xfrm>
        </p:spPr>
        <p:txBody>
          <a:bodyPr>
            <a:normAutofit fontScale="92500" lnSpcReduction="20000"/>
          </a:bodyPr>
          <a:lstStyle/>
          <a:p>
            <a:r>
              <a:rPr lang="ru-RU" sz="2400" dirty="0" smtClean="0"/>
              <a:t>Во всех экспериментах количество машин по определенному мосту плавно приходило к некоторым значениям, что подтверждает гипотезу 2 - в</a:t>
            </a:r>
            <a:r>
              <a:rPr lang="ru-RU" sz="2400" dirty="0" smtClean="0">
                <a:latin typeface="Arial" pitchFamily="34" charset="0"/>
                <a:cs typeface="Arial" pitchFamily="34" charset="0"/>
              </a:rPr>
              <a:t>се </a:t>
            </a:r>
            <a:r>
              <a:rPr lang="ru-RU" sz="2400" dirty="0">
                <a:latin typeface="Arial" pitchFamily="34" charset="0"/>
                <a:cs typeface="Arial" pitchFamily="34" charset="0"/>
              </a:rPr>
              <a:t>потоки автомобилей придут в равновесное </a:t>
            </a:r>
            <a:r>
              <a:rPr lang="ru-RU" sz="2400" dirty="0" smtClean="0">
                <a:latin typeface="Arial" pitchFamily="34" charset="0"/>
                <a:cs typeface="Arial" pitchFamily="34" charset="0"/>
              </a:rPr>
              <a:t>состояние</a:t>
            </a:r>
            <a:r>
              <a:rPr lang="ru-RU" sz="2400" dirty="0" smtClean="0"/>
              <a:t>.</a:t>
            </a:r>
          </a:p>
          <a:p>
            <a:r>
              <a:rPr lang="ru-RU" sz="2400" dirty="0" smtClean="0"/>
              <a:t>Свойства модели также исключают возможность прихода в идеальные равновесные состояния.</a:t>
            </a:r>
          </a:p>
          <a:p>
            <a:r>
              <a:rPr lang="ru-RU" sz="2400" dirty="0" smtClean="0"/>
              <a:t>Даже если суммарная пропускная способность равна количеству автомобилей, пробки всё равно образуются. Они исчезают полностью только при значительной разнице в суммах значений пропускной способности мостов и количества машин.</a:t>
            </a:r>
            <a:endParaRPr lang="en-US" sz="2400" dirty="0" smtClean="0"/>
          </a:p>
          <a:p>
            <a:r>
              <a:rPr lang="ru-RU" sz="2400" dirty="0" smtClean="0"/>
              <a:t>Постройка через реку дополнительного моста даже с небольшой пропускной способностью может решить проблемы других мостов с их загруженностью.</a:t>
            </a:r>
            <a:endParaRPr lang="ru-RU" sz="2400" dirty="0"/>
          </a:p>
        </p:txBody>
      </p:sp>
    </p:spTree>
    <p:extLst>
      <p:ext uri="{BB962C8B-B14F-4D97-AF65-F5344CB8AC3E}">
        <p14:creationId xmlns:p14="http://schemas.microsoft.com/office/powerpoint/2010/main" val="240287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724" y="0"/>
            <a:ext cx="8683348" cy="1143000"/>
          </a:xfrm>
        </p:spPr>
        <p:txBody>
          <a:bodyPr/>
          <a:lstStyle/>
          <a:p>
            <a:r>
              <a:rPr lang="ru-RU" dirty="0" smtClean="0"/>
              <a:t>Список литературы</a:t>
            </a:r>
            <a:endParaRPr lang="ru-RU" dirty="0"/>
          </a:p>
        </p:txBody>
      </p:sp>
      <p:sp>
        <p:nvSpPr>
          <p:cNvPr id="3" name="Объект 2"/>
          <p:cNvSpPr>
            <a:spLocks noGrp="1"/>
          </p:cNvSpPr>
          <p:nvPr>
            <p:ph idx="1"/>
          </p:nvPr>
        </p:nvSpPr>
        <p:spPr>
          <a:xfrm>
            <a:off x="1073624" y="1064525"/>
            <a:ext cx="8534400" cy="4683912"/>
          </a:xfrm>
        </p:spPr>
        <p:txBody>
          <a:bodyPr>
            <a:normAutofit/>
          </a:bodyPr>
          <a:lstStyle/>
          <a:p>
            <a:pPr marL="457200" indent="-457200">
              <a:buFont typeface="Arial" pitchFamily="34" charset="0"/>
              <a:buAutoNum type="arabicPeriod"/>
            </a:pPr>
            <a:r>
              <a:rPr lang="en-US" sz="2400" dirty="0" smtClean="0">
                <a:hlinkClick r:id="rId2"/>
              </a:rPr>
              <a:t>http</a:t>
            </a:r>
            <a:r>
              <a:rPr lang="en-US" sz="2400" dirty="0">
                <a:hlinkClick r:id="rId2"/>
              </a:rPr>
              <a:t>://</a:t>
            </a:r>
            <a:r>
              <a:rPr lang="en-US" sz="2400" dirty="0" smtClean="0">
                <a:hlinkClick r:id="rId2"/>
              </a:rPr>
              <a:t>www.rusrec.ru/012</a:t>
            </a:r>
            <a:r>
              <a:rPr lang="ru-RU" sz="2400" dirty="0" smtClean="0"/>
              <a:t> Задача </a:t>
            </a:r>
            <a:r>
              <a:rPr lang="ru-RU" sz="2400" dirty="0"/>
              <a:t>Эль </a:t>
            </a:r>
            <a:r>
              <a:rPr lang="ru-RU" sz="2400" dirty="0" err="1" smtClean="0"/>
              <a:t>Фароля</a:t>
            </a:r>
            <a:endParaRPr lang="ru-RU" sz="2400" dirty="0" smtClean="0"/>
          </a:p>
          <a:p>
            <a:pPr marL="457200" indent="-457200">
              <a:buFont typeface="Arial" pitchFamily="34" charset="0"/>
              <a:buAutoNum type="arabicPeriod"/>
            </a:pPr>
            <a:r>
              <a:rPr lang="en-US" sz="2400" i="1" dirty="0" err="1"/>
              <a:t>Bikas</a:t>
            </a:r>
            <a:r>
              <a:rPr lang="en-US" sz="2400" i="1" dirty="0"/>
              <a:t> K. </a:t>
            </a:r>
            <a:r>
              <a:rPr lang="en-US" sz="2400" i="1" dirty="0" err="1"/>
              <a:t>Chakrabarti</a:t>
            </a:r>
            <a:r>
              <a:rPr lang="en-US" sz="2400" i="1" dirty="0"/>
              <a:t>.</a:t>
            </a:r>
            <a:r>
              <a:rPr lang="en-US" sz="2400" dirty="0"/>
              <a:t> </a:t>
            </a:r>
            <a:r>
              <a:rPr lang="en-US" sz="2400" dirty="0">
                <a:hlinkClick r:id="rId3"/>
              </a:rPr>
              <a:t>Kolkata Restaurant Problem as a </a:t>
            </a:r>
            <a:r>
              <a:rPr lang="en-US" sz="2400" dirty="0" err="1">
                <a:hlinkClick r:id="rId3"/>
              </a:rPr>
              <a:t>generalised</a:t>
            </a:r>
            <a:r>
              <a:rPr lang="en-US" sz="2400" dirty="0">
                <a:hlinkClick r:id="rId3"/>
              </a:rPr>
              <a:t> El </a:t>
            </a:r>
            <a:r>
              <a:rPr lang="en-US" sz="2400" dirty="0" err="1">
                <a:hlinkClick r:id="rId3"/>
              </a:rPr>
              <a:t>Farol</a:t>
            </a:r>
            <a:r>
              <a:rPr lang="en-US" sz="2400" dirty="0">
                <a:hlinkClick r:id="rId3"/>
              </a:rPr>
              <a:t> Bar </a:t>
            </a:r>
            <a:r>
              <a:rPr lang="en-US" sz="2400" dirty="0" smtClean="0">
                <a:hlinkClick r:id="rId3"/>
              </a:rPr>
              <a:t>Problem</a:t>
            </a:r>
            <a:endParaRPr lang="ru-RU" sz="2400" dirty="0" smtClean="0"/>
          </a:p>
          <a:p>
            <a:pPr marL="457200" indent="-457200">
              <a:buFont typeface="Arial" pitchFamily="34" charset="0"/>
              <a:buAutoNum type="arabicPeriod"/>
            </a:pPr>
            <a:r>
              <a:rPr lang="ru-RU" sz="2400" dirty="0"/>
              <a:t>Математическое моделирование - http://math.phys.msu.ru/data/530/VMM1._Glava_1.pdfа</a:t>
            </a:r>
          </a:p>
          <a:p>
            <a:endParaRPr lang="ru-RU" sz="2400" dirty="0" smtClean="0"/>
          </a:p>
          <a:p>
            <a:pPr marL="457200" indent="-457200">
              <a:buFont typeface="Arial" pitchFamily="34" charset="0"/>
              <a:buAutoNum type="arabicPeriod"/>
            </a:pPr>
            <a:endParaRPr lang="ru-RU" sz="2400" dirty="0"/>
          </a:p>
          <a:p>
            <a:pPr marL="457200" indent="-457200">
              <a:buAutoNum type="arabicPeriod"/>
            </a:pPr>
            <a:endParaRPr lang="ru-RU" sz="2400" dirty="0" smtClean="0"/>
          </a:p>
          <a:p>
            <a:pPr marL="457200" indent="-457200">
              <a:buAutoNum type="arabicPeriod"/>
            </a:pPr>
            <a:endParaRPr lang="ru-RU" sz="2400" dirty="0"/>
          </a:p>
        </p:txBody>
      </p:sp>
    </p:spTree>
    <p:extLst>
      <p:ext uri="{BB962C8B-B14F-4D97-AF65-F5344CB8AC3E}">
        <p14:creationId xmlns:p14="http://schemas.microsoft.com/office/powerpoint/2010/main" val="369128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540" y="827751"/>
            <a:ext cx="5989543" cy="1507067"/>
          </a:xfrm>
        </p:spPr>
        <p:txBody>
          <a:bodyPr/>
          <a:lstStyle/>
          <a:p>
            <a:pPr marL="0" indent="0">
              <a:buNone/>
            </a:pPr>
            <a:r>
              <a:rPr lang="ru-RU" dirty="0" smtClean="0"/>
              <a:t>Задача бара</a:t>
            </a:r>
            <a:br>
              <a:rPr lang="ru-RU" dirty="0" smtClean="0"/>
            </a:br>
            <a:r>
              <a:rPr lang="ru-RU" dirty="0" smtClean="0"/>
              <a:t>Эль </a:t>
            </a:r>
            <a:r>
              <a:rPr lang="ru-RU" dirty="0" err="1" smtClean="0"/>
              <a:t>фароль</a:t>
            </a:r>
            <a:endParaRPr lang="ru-RU" dirty="0"/>
          </a:p>
        </p:txBody>
      </p:sp>
      <p:sp>
        <p:nvSpPr>
          <p:cNvPr id="3" name="Объект 2"/>
          <p:cNvSpPr>
            <a:spLocks noGrp="1"/>
          </p:cNvSpPr>
          <p:nvPr>
            <p:ph idx="1"/>
          </p:nvPr>
        </p:nvSpPr>
        <p:spPr>
          <a:xfrm>
            <a:off x="7481182" y="4399450"/>
            <a:ext cx="2495332" cy="899293"/>
          </a:xfrm>
        </p:spPr>
        <p:txBody>
          <a:bodyPr>
            <a:normAutofit/>
          </a:bodyPr>
          <a:lstStyle/>
          <a:p>
            <a:pPr marL="45720" indent="0">
              <a:buNone/>
            </a:pPr>
            <a:r>
              <a:rPr lang="ru-RU" dirty="0" smtClean="0">
                <a:solidFill>
                  <a:schemeClr val="tx1"/>
                </a:solidFill>
              </a:rPr>
              <a:t>Брайан Артур</a:t>
            </a:r>
            <a:endParaRPr lang="ru-RU"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06" y="827751"/>
            <a:ext cx="5715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77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304" y="253844"/>
            <a:ext cx="6521422" cy="2898788"/>
          </a:xfrm>
        </p:spPr>
        <p:txBody>
          <a:bodyPr/>
          <a:lstStyle/>
          <a:p>
            <a:pPr marL="0" indent="0" algn="ctr">
              <a:buNone/>
            </a:pPr>
            <a:r>
              <a:rPr lang="ru-RU" dirty="0" smtClean="0"/>
              <a:t>Задача выбора ресторана в </a:t>
            </a:r>
            <a:r>
              <a:rPr lang="ru-RU" dirty="0" err="1" smtClean="0"/>
              <a:t>калькутте</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646" y="859809"/>
            <a:ext cx="4435274" cy="299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4" t="42725" r="57099" b="18655"/>
          <a:stretch/>
        </p:blipFill>
        <p:spPr bwMode="auto">
          <a:xfrm>
            <a:off x="6369646" y="3855492"/>
            <a:ext cx="4981433" cy="282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06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434" y="2855914"/>
            <a:ext cx="999913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8186" y="797510"/>
            <a:ext cx="9731363" cy="5693866"/>
          </a:xfrm>
          <a:prstGeom prst="rect">
            <a:avLst/>
          </a:prstGeom>
          <a:noFill/>
        </p:spPr>
        <p:txBody>
          <a:bodyPr wrap="square" rtlCol="0">
            <a:spAutoFit/>
          </a:bodyPr>
          <a:lstStyle/>
          <a:p>
            <a:r>
              <a:rPr lang="ru-RU" sz="2800" b="1" dirty="0">
                <a:latin typeface="Arial" pitchFamily="34" charset="0"/>
                <a:cs typeface="Arial" pitchFamily="34" charset="0"/>
              </a:rPr>
              <a:t>Проблема исследования:</a:t>
            </a:r>
            <a:r>
              <a:rPr lang="en-US" sz="2800" b="1" dirty="0">
                <a:latin typeface="Arial" pitchFamily="34" charset="0"/>
                <a:cs typeface="Arial" pitchFamily="34" charset="0"/>
              </a:rPr>
              <a:t> </a:t>
            </a:r>
            <a:r>
              <a:rPr lang="ru-RU" sz="2800" dirty="0" smtClean="0">
                <a:latin typeface="Arial" pitchFamily="34" charset="0"/>
                <a:cs typeface="Arial" pitchFamily="34" charset="0"/>
              </a:rPr>
              <a:t>Каким образом влияет свободный выбор маршрута человеком на появление пробок на дорогах города.</a:t>
            </a:r>
            <a:endParaRPr lang="ru-RU" sz="2800" dirty="0">
              <a:latin typeface="Arial" pitchFamily="34" charset="0"/>
              <a:cs typeface="Arial" pitchFamily="34" charset="0"/>
            </a:endParaRPr>
          </a:p>
          <a:p>
            <a:endParaRPr lang="ru-RU" sz="2800" b="1" dirty="0">
              <a:latin typeface="Arial" pitchFamily="34" charset="0"/>
              <a:cs typeface="Arial" pitchFamily="34" charset="0"/>
            </a:endParaRPr>
          </a:p>
          <a:p>
            <a:r>
              <a:rPr lang="ru-RU" sz="2800" b="1" dirty="0" smtClean="0">
                <a:latin typeface="Arial" pitchFamily="34" charset="0"/>
                <a:cs typeface="Arial" pitchFamily="34" charset="0"/>
              </a:rPr>
              <a:t>Объект </a:t>
            </a:r>
            <a:r>
              <a:rPr lang="ru-RU" sz="2800" b="1" dirty="0">
                <a:latin typeface="Arial" pitchFamily="34" charset="0"/>
                <a:cs typeface="Arial" pitchFamily="34" charset="0"/>
              </a:rPr>
              <a:t>исследования: </a:t>
            </a:r>
            <a:r>
              <a:rPr lang="ru-RU" sz="2800" dirty="0" smtClean="0">
                <a:latin typeface="Arial" pitchFamily="34" charset="0"/>
                <a:cs typeface="Arial" pitchFamily="34" charset="0"/>
              </a:rPr>
              <a:t>автомобильные пробки </a:t>
            </a:r>
            <a:br>
              <a:rPr lang="ru-RU" sz="2800" dirty="0" smtClean="0">
                <a:latin typeface="Arial" pitchFamily="34" charset="0"/>
                <a:cs typeface="Arial" pitchFamily="34" charset="0"/>
              </a:rPr>
            </a:br>
            <a:r>
              <a:rPr lang="ru-RU" sz="2800" dirty="0" smtClean="0">
                <a:latin typeface="Arial" pitchFamily="34" charset="0"/>
                <a:cs typeface="Arial" pitchFamily="34" charset="0"/>
              </a:rPr>
              <a:t>в городах с мостами. </a:t>
            </a:r>
            <a:endParaRPr lang="ru-RU" sz="2800" dirty="0">
              <a:latin typeface="Arial" pitchFamily="34" charset="0"/>
              <a:cs typeface="Arial" pitchFamily="34" charset="0"/>
            </a:endParaRPr>
          </a:p>
          <a:p>
            <a:endParaRPr lang="ru-RU" sz="2800" b="1" dirty="0">
              <a:latin typeface="Arial" pitchFamily="34" charset="0"/>
              <a:cs typeface="Arial" pitchFamily="34" charset="0"/>
            </a:endParaRPr>
          </a:p>
          <a:p>
            <a:r>
              <a:rPr lang="ru-RU" sz="2800" b="1" dirty="0">
                <a:latin typeface="Arial" pitchFamily="34" charset="0"/>
                <a:cs typeface="Arial" pitchFamily="34" charset="0"/>
              </a:rPr>
              <a:t>Предмет исследования: </a:t>
            </a:r>
            <a:r>
              <a:rPr lang="ru-RU" sz="2800" dirty="0" smtClean="0">
                <a:latin typeface="Arial" pitchFamily="34" charset="0"/>
                <a:cs typeface="Arial" pitchFamily="34" charset="0"/>
              </a:rPr>
              <a:t>влияние выбора маршрута человеком на появление пробок.</a:t>
            </a:r>
          </a:p>
          <a:p>
            <a:endParaRPr lang="ru-RU" sz="2800" b="1" dirty="0">
              <a:latin typeface="Arial" pitchFamily="34" charset="0"/>
              <a:cs typeface="Arial" pitchFamily="34" charset="0"/>
            </a:endParaRPr>
          </a:p>
          <a:p>
            <a:r>
              <a:rPr lang="ru-RU" sz="2800" b="1" dirty="0" smtClean="0">
                <a:latin typeface="Arial" pitchFamily="34" charset="0"/>
                <a:cs typeface="Arial" pitchFamily="34" charset="0"/>
              </a:rPr>
              <a:t>Цель исследования: </a:t>
            </a:r>
            <a:r>
              <a:rPr lang="ru-RU" sz="2800" dirty="0" smtClean="0">
                <a:latin typeface="Arial" pitchFamily="34" charset="0"/>
                <a:cs typeface="Arial" pitchFamily="34" charset="0"/>
              </a:rPr>
              <a:t>применение закономерностей свободы выбора человека для описания дорожной ситуации.</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val="3918224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434" y="2855914"/>
            <a:ext cx="999913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5768" y="610035"/>
            <a:ext cx="9585612" cy="4893647"/>
          </a:xfrm>
          <a:prstGeom prst="rect">
            <a:avLst/>
          </a:prstGeom>
          <a:noFill/>
        </p:spPr>
        <p:txBody>
          <a:bodyPr wrap="square" rtlCol="0">
            <a:spAutoFit/>
          </a:bodyPr>
          <a:lstStyle/>
          <a:p>
            <a:r>
              <a:rPr lang="ru-RU" sz="2600" b="1" dirty="0" smtClean="0">
                <a:latin typeface="Arial" pitchFamily="34" charset="0"/>
                <a:cs typeface="Arial" pitchFamily="34" charset="0"/>
              </a:rPr>
              <a:t>Гипотеза: Если некоторое количество людей проезжает по нескольким мостам, то влияние свободного выбора на возникновение пробок может быть следующим:</a:t>
            </a:r>
          </a:p>
          <a:p>
            <a:pPr marL="342900" indent="-342900">
              <a:buFont typeface="Arial" pitchFamily="34" charset="0"/>
              <a:buChar char="•"/>
            </a:pPr>
            <a:r>
              <a:rPr lang="ru-RU" sz="2600" dirty="0" smtClean="0">
                <a:latin typeface="Arial" pitchFamily="34" charset="0"/>
                <a:cs typeface="Arial" pitchFamily="34" charset="0"/>
              </a:rPr>
              <a:t>Пробки возникают хаотично;</a:t>
            </a:r>
          </a:p>
          <a:p>
            <a:pPr marL="342900" indent="-342900">
              <a:buFont typeface="Arial" pitchFamily="34" charset="0"/>
              <a:buChar char="•"/>
            </a:pPr>
            <a:r>
              <a:rPr lang="ru-RU" sz="2600" dirty="0" smtClean="0">
                <a:latin typeface="Arial" pitchFamily="34" charset="0"/>
                <a:cs typeface="Arial" pitchFamily="34" charset="0"/>
              </a:rPr>
              <a:t>Все потоки автомобилей придут в равновесное состояние;</a:t>
            </a:r>
          </a:p>
          <a:p>
            <a:pPr marL="342900" indent="-342900">
              <a:buFont typeface="Arial" pitchFamily="34" charset="0"/>
              <a:buChar char="•"/>
            </a:pPr>
            <a:r>
              <a:rPr lang="ru-RU" sz="2600" dirty="0" smtClean="0">
                <a:latin typeface="Arial" pitchFamily="34" charset="0"/>
                <a:cs typeface="Arial" pitchFamily="34" charset="0"/>
              </a:rPr>
              <a:t>Все потоки машин станут равными.</a:t>
            </a:r>
            <a:endParaRPr lang="ru-RU" sz="2600" dirty="0">
              <a:latin typeface="Arial" pitchFamily="34" charset="0"/>
              <a:cs typeface="Arial" pitchFamily="34" charset="0"/>
            </a:endParaRPr>
          </a:p>
          <a:p>
            <a:endParaRPr lang="ru-RU" sz="2600" dirty="0" smtClean="0">
              <a:latin typeface="Arial" pitchFamily="34" charset="0"/>
              <a:cs typeface="Arial" pitchFamily="34" charset="0"/>
            </a:endParaRPr>
          </a:p>
          <a:p>
            <a:r>
              <a:rPr lang="ru-RU" sz="2600" b="1" dirty="0" smtClean="0">
                <a:latin typeface="Arial" pitchFamily="34" charset="0"/>
                <a:cs typeface="Arial" pitchFamily="34" charset="0"/>
              </a:rPr>
              <a:t>Задачи </a:t>
            </a:r>
            <a:r>
              <a:rPr lang="ru-RU" sz="2600" b="1" dirty="0">
                <a:latin typeface="Arial" pitchFamily="34" charset="0"/>
                <a:cs typeface="Arial" pitchFamily="34" charset="0"/>
              </a:rPr>
              <a:t>исследования</a:t>
            </a:r>
            <a:r>
              <a:rPr lang="ru-RU" sz="2600" b="1" dirty="0" smtClean="0">
                <a:latin typeface="Arial" pitchFamily="34" charset="0"/>
                <a:cs typeface="Arial" pitchFamily="34" charset="0"/>
              </a:rPr>
              <a:t>:</a:t>
            </a:r>
            <a:r>
              <a:rPr lang="en-US" sz="2600" b="1" dirty="0" smtClean="0">
                <a:latin typeface="Arial" pitchFamily="34" charset="0"/>
                <a:cs typeface="Arial" pitchFamily="34" charset="0"/>
              </a:rPr>
              <a:t> </a:t>
            </a:r>
          </a:p>
          <a:p>
            <a:r>
              <a:rPr lang="ru-RU" sz="2600" dirty="0" smtClean="0">
                <a:latin typeface="Arial" pitchFamily="34" charset="0"/>
                <a:cs typeface="Arial" pitchFamily="34" charset="0"/>
              </a:rPr>
              <a:t>1. </a:t>
            </a:r>
            <a:r>
              <a:rPr lang="ru-RU" sz="2600" dirty="0">
                <a:latin typeface="Arial" pitchFamily="34" charset="0"/>
                <a:cs typeface="Arial" pitchFamily="34" charset="0"/>
              </a:rPr>
              <a:t>Анализ литературы по теме </a:t>
            </a:r>
            <a:r>
              <a:rPr lang="ru-RU" sz="2600" dirty="0" smtClean="0">
                <a:latin typeface="Arial" pitchFamily="34" charset="0"/>
                <a:cs typeface="Arial" pitchFamily="34" charset="0"/>
              </a:rPr>
              <a:t>исследования.</a:t>
            </a:r>
            <a:endParaRPr lang="ru-RU" sz="2600" dirty="0">
              <a:latin typeface="Arial" pitchFamily="34" charset="0"/>
              <a:cs typeface="Arial" pitchFamily="34" charset="0"/>
            </a:endParaRPr>
          </a:p>
          <a:p>
            <a:r>
              <a:rPr lang="ru-RU" sz="2600" dirty="0" smtClean="0">
                <a:latin typeface="Arial" pitchFamily="34" charset="0"/>
                <a:cs typeface="Arial" pitchFamily="34" charset="0"/>
              </a:rPr>
              <a:t>2. Компьютерное моделирование пробок.</a:t>
            </a:r>
            <a:br>
              <a:rPr lang="ru-RU" sz="2600" dirty="0" smtClean="0">
                <a:latin typeface="Arial" pitchFamily="34" charset="0"/>
                <a:cs typeface="Arial" pitchFamily="34" charset="0"/>
              </a:rPr>
            </a:br>
            <a:r>
              <a:rPr lang="ru-RU" sz="2600" dirty="0" smtClean="0">
                <a:latin typeface="Arial" pitchFamily="34" charset="0"/>
                <a:cs typeface="Arial" pitchFamily="34" charset="0"/>
              </a:rPr>
              <a:t>3. Проведение теоретического эксперимента.</a:t>
            </a:r>
          </a:p>
          <a:p>
            <a:r>
              <a:rPr lang="ru-RU" sz="2600" dirty="0" smtClean="0">
                <a:latin typeface="Arial" pitchFamily="34" charset="0"/>
                <a:cs typeface="Arial" pitchFamily="34" charset="0"/>
              </a:rPr>
              <a:t>4. Обоснование.</a:t>
            </a:r>
          </a:p>
        </p:txBody>
      </p:sp>
    </p:spTree>
    <p:extLst>
      <p:ext uri="{BB962C8B-B14F-4D97-AF65-F5344CB8AC3E}">
        <p14:creationId xmlns:p14="http://schemas.microsoft.com/office/powerpoint/2010/main" val="23996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95" y="1364749"/>
            <a:ext cx="11593775" cy="2905411"/>
          </a:xfrm>
          <a:prstGeom prst="rect">
            <a:avLst/>
          </a:prstGeom>
        </p:spPr>
        <p:txBody>
          <a:bodyPr wrap="square">
            <a:spAutoFit/>
          </a:bodyPr>
          <a:lstStyle/>
          <a:p>
            <a:pPr marL="45720" lvl="0" defTabSz="914400">
              <a:spcBef>
                <a:spcPct val="20000"/>
              </a:spcBef>
              <a:spcAft>
                <a:spcPts val="600"/>
              </a:spcAft>
            </a:pPr>
            <a:r>
              <a:rPr lang="ru-RU" sz="2400" b="1" dirty="0">
                <a:solidFill>
                  <a:srgbClr val="000000"/>
                </a:solidFill>
              </a:rPr>
              <a:t>Под </a:t>
            </a:r>
            <a:r>
              <a:rPr lang="ru-RU" sz="2400" b="1" dirty="0">
                <a:solidFill>
                  <a:srgbClr val="FF0000"/>
                </a:solidFill>
              </a:rPr>
              <a:t>моделью </a:t>
            </a:r>
            <a:r>
              <a:rPr lang="ru-RU" sz="2400" b="1" dirty="0">
                <a:solidFill>
                  <a:srgbClr val="000000"/>
                </a:solidFill>
              </a:rPr>
              <a:t>понимается такой материальный или мысленно представляемый объект, который в процессе  изучения замещает объект-оригинал, сохраняя некоторые важные для данного исследования типичные его черты. </a:t>
            </a:r>
          </a:p>
          <a:p>
            <a:pPr marL="45720" lvl="0" defTabSz="914400">
              <a:spcBef>
                <a:spcPct val="20000"/>
              </a:spcBef>
              <a:spcAft>
                <a:spcPts val="600"/>
              </a:spcAft>
            </a:pPr>
            <a:r>
              <a:rPr lang="ru-RU" sz="2400" b="1" dirty="0" smtClean="0">
                <a:solidFill>
                  <a:srgbClr val="000000"/>
                </a:solidFill>
              </a:rPr>
              <a:t>Любая </a:t>
            </a:r>
            <a:r>
              <a:rPr lang="ru-RU" sz="2400" b="1" dirty="0">
                <a:solidFill>
                  <a:srgbClr val="000000"/>
                </a:solidFill>
              </a:rPr>
              <a:t>модель </a:t>
            </a:r>
            <a:r>
              <a:rPr lang="ru-RU" sz="2400" b="1" dirty="0" err="1">
                <a:solidFill>
                  <a:srgbClr val="000000"/>
                </a:solidFill>
              </a:rPr>
              <a:t>нетождественна</a:t>
            </a:r>
            <a:r>
              <a:rPr lang="ru-RU" sz="2400" b="1" dirty="0">
                <a:solidFill>
                  <a:srgbClr val="000000"/>
                </a:solidFill>
              </a:rPr>
              <a:t> объекту-оригиналу, поскольку при ее построении </a:t>
            </a:r>
            <a:r>
              <a:rPr lang="ru-RU" sz="2400" b="1" dirty="0" smtClean="0">
                <a:solidFill>
                  <a:srgbClr val="000000"/>
                </a:solidFill>
              </a:rPr>
              <a:t>учитываются </a:t>
            </a:r>
            <a:r>
              <a:rPr lang="ru-RU" sz="2400" b="1" dirty="0">
                <a:solidFill>
                  <a:srgbClr val="000000"/>
                </a:solidFill>
              </a:rPr>
              <a:t>лишь важнейшие </a:t>
            </a:r>
            <a:r>
              <a:rPr lang="ru-RU" sz="2400" b="1" dirty="0" smtClean="0">
                <a:solidFill>
                  <a:srgbClr val="000000"/>
                </a:solidFill>
              </a:rPr>
              <a:t>факторы </a:t>
            </a:r>
            <a:r>
              <a:rPr lang="en-US" sz="2400" b="1" dirty="0" smtClean="0">
                <a:solidFill>
                  <a:srgbClr val="000000"/>
                </a:solidFill>
              </a:rPr>
              <a:t>[</a:t>
            </a:r>
            <a:r>
              <a:rPr lang="ru-RU" sz="2400" b="1" dirty="0">
                <a:solidFill>
                  <a:srgbClr val="000000"/>
                </a:solidFill>
              </a:rPr>
              <a:t>3</a:t>
            </a:r>
            <a:r>
              <a:rPr lang="en-US" sz="2400" b="1" dirty="0">
                <a:solidFill>
                  <a:srgbClr val="000000"/>
                </a:solidFill>
              </a:rPr>
              <a:t>]</a:t>
            </a:r>
            <a:r>
              <a:rPr lang="ru-RU" sz="2400" b="1" dirty="0" smtClean="0">
                <a:solidFill>
                  <a:srgbClr val="000000"/>
                </a:solidFill>
              </a:rPr>
              <a:t>.</a:t>
            </a:r>
          </a:p>
          <a:p>
            <a:pPr marL="45720" lvl="0" defTabSz="914400">
              <a:spcBef>
                <a:spcPct val="20000"/>
              </a:spcBef>
              <a:spcAft>
                <a:spcPts val="600"/>
              </a:spcAft>
            </a:pPr>
            <a:endParaRPr lang="ru-RU" sz="2000" b="1" dirty="0">
              <a:solidFill>
                <a:srgbClr val="000000"/>
              </a:solidFill>
            </a:endParaRPr>
          </a:p>
        </p:txBody>
      </p:sp>
      <p:sp>
        <p:nvSpPr>
          <p:cNvPr id="3" name="Прямоугольник 2"/>
          <p:cNvSpPr/>
          <p:nvPr/>
        </p:nvSpPr>
        <p:spPr>
          <a:xfrm>
            <a:off x="320719" y="626354"/>
            <a:ext cx="11191165" cy="584775"/>
          </a:xfrm>
          <a:prstGeom prst="rect">
            <a:avLst/>
          </a:prstGeom>
        </p:spPr>
        <p:txBody>
          <a:bodyPr wrap="square">
            <a:spAutoFit/>
          </a:bodyPr>
          <a:lstStyle/>
          <a:p>
            <a:r>
              <a:rPr lang="ru-RU" sz="3200" cap="all" spc="-60" dirty="0" smtClean="0">
                <a:solidFill>
                  <a:schemeClr val="tx2"/>
                </a:solidFill>
                <a:latin typeface="Arial Black"/>
                <a:ea typeface="+mj-ea"/>
                <a:cs typeface="+mj-cs"/>
              </a:rPr>
              <a:t>Метод математического </a:t>
            </a:r>
            <a:r>
              <a:rPr lang="ru-RU" sz="3200" cap="all" spc="-60" dirty="0">
                <a:solidFill>
                  <a:schemeClr val="tx2"/>
                </a:solidFill>
                <a:latin typeface="Arial Black"/>
                <a:ea typeface="+mj-ea"/>
                <a:cs typeface="+mj-cs"/>
              </a:rPr>
              <a:t>моделирования</a:t>
            </a:r>
            <a:endParaRPr lang="ru-RU" dirty="0">
              <a:solidFill>
                <a:schemeClr val="tx2"/>
              </a:solidFill>
            </a:endParaRPr>
          </a:p>
        </p:txBody>
      </p:sp>
    </p:spTree>
    <p:extLst>
      <p:ext uri="{BB962C8B-B14F-4D97-AF65-F5344CB8AC3E}">
        <p14:creationId xmlns:p14="http://schemas.microsoft.com/office/powerpoint/2010/main" val="322207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276" y="-196532"/>
            <a:ext cx="11254503" cy="1507067"/>
          </a:xfrm>
        </p:spPr>
        <p:txBody>
          <a:bodyPr>
            <a:normAutofit/>
          </a:bodyPr>
          <a:lstStyle/>
          <a:p>
            <a:pPr marL="0" indent="0" algn="ctr">
              <a:buNone/>
            </a:pPr>
            <a:r>
              <a:rPr lang="ru-RU" sz="2800" dirty="0" smtClean="0"/>
              <a:t>Основные этапы Метода математического моделирования</a:t>
            </a:r>
            <a:endParaRPr lang="ru-RU" sz="2800" dirty="0"/>
          </a:p>
        </p:txBody>
      </p:sp>
      <p:sp>
        <p:nvSpPr>
          <p:cNvPr id="3" name="Объект 2"/>
          <p:cNvSpPr>
            <a:spLocks noGrp="1"/>
          </p:cNvSpPr>
          <p:nvPr>
            <p:ph idx="1"/>
          </p:nvPr>
        </p:nvSpPr>
        <p:spPr>
          <a:xfrm>
            <a:off x="247868" y="1531943"/>
            <a:ext cx="11537838" cy="5326057"/>
          </a:xfrm>
        </p:spPr>
        <p:txBody>
          <a:bodyPr>
            <a:normAutofit/>
          </a:bodyPr>
          <a:lstStyle/>
          <a:p>
            <a:pPr marL="388620" indent="-342900">
              <a:buFont typeface="Arial" pitchFamily="34" charset="0"/>
              <a:buChar char="•"/>
            </a:pPr>
            <a:r>
              <a:rPr lang="ru-RU" dirty="0"/>
              <a:t>Создание качественной модели (выявить главные, характерные черты </a:t>
            </a:r>
            <a:r>
              <a:rPr lang="ru-RU" dirty="0" smtClean="0"/>
              <a:t/>
            </a:r>
            <a:br>
              <a:rPr lang="ru-RU" dirty="0" smtClean="0"/>
            </a:br>
            <a:r>
              <a:rPr lang="ru-RU" dirty="0" smtClean="0"/>
              <a:t>явления </a:t>
            </a:r>
            <a:r>
              <a:rPr lang="ru-RU" dirty="0"/>
              <a:t>или процесса, его определяющие </a:t>
            </a:r>
            <a:r>
              <a:rPr lang="ru-RU" dirty="0" smtClean="0"/>
              <a:t>особенности)</a:t>
            </a:r>
          </a:p>
          <a:p>
            <a:pPr marL="388620" indent="-342900">
              <a:buFont typeface="Arial" pitchFamily="34" charset="0"/>
              <a:buChar char="•"/>
            </a:pPr>
            <a:r>
              <a:rPr lang="ru-RU" dirty="0" smtClean="0"/>
              <a:t>Постановка математической задачи (в виде графика или уравнения)</a:t>
            </a:r>
          </a:p>
          <a:p>
            <a:pPr marL="388620" indent="-342900">
              <a:buFont typeface="Arial" pitchFamily="34" charset="0"/>
              <a:buChar char="•"/>
            </a:pPr>
            <a:r>
              <a:rPr lang="ru-RU" dirty="0"/>
              <a:t>Изучение математической </a:t>
            </a:r>
            <a:r>
              <a:rPr lang="ru-RU" dirty="0" smtClean="0"/>
              <a:t>модели (эксперимент)</a:t>
            </a:r>
          </a:p>
          <a:p>
            <a:pPr marL="388620" indent="-342900">
              <a:buFont typeface="Arial" pitchFamily="34" charset="0"/>
              <a:buChar char="•"/>
            </a:pPr>
            <a:r>
              <a:rPr lang="ru-RU" dirty="0"/>
              <a:t>Получение результатов и их </a:t>
            </a:r>
            <a:r>
              <a:rPr lang="ru-RU" dirty="0" smtClean="0"/>
              <a:t>интерпретация</a:t>
            </a:r>
          </a:p>
          <a:p>
            <a:pPr marL="388620" indent="-342900">
              <a:buFont typeface="Arial" pitchFamily="34" charset="0"/>
              <a:buChar char="•"/>
            </a:pPr>
            <a:r>
              <a:rPr lang="ru-RU" dirty="0" smtClean="0"/>
              <a:t>Использование </a:t>
            </a:r>
            <a:r>
              <a:rPr lang="ru-RU" dirty="0"/>
              <a:t>полученных результатов</a:t>
            </a:r>
          </a:p>
          <a:p>
            <a:pPr marL="388620" indent="-342900">
              <a:buFont typeface="Arial" pitchFamily="34" charset="0"/>
              <a:buChar char="•"/>
            </a:pPr>
            <a:endParaRPr lang="ru-RU" dirty="0" smtClean="0"/>
          </a:p>
          <a:p>
            <a:pPr marL="45720"/>
            <a:endParaRPr lang="ru-RU" dirty="0" smtClean="0">
              <a:solidFill>
                <a:srgbClr val="FF0000"/>
              </a:solidFill>
            </a:endParaRPr>
          </a:p>
        </p:txBody>
      </p:sp>
    </p:spTree>
    <p:extLst>
      <p:ext uri="{BB962C8B-B14F-4D97-AF65-F5344CB8AC3E}">
        <p14:creationId xmlns:p14="http://schemas.microsoft.com/office/powerpoint/2010/main" val="2608567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276" y="-387600"/>
            <a:ext cx="11254503" cy="1507067"/>
          </a:xfrm>
        </p:spPr>
        <p:txBody>
          <a:bodyPr/>
          <a:lstStyle/>
          <a:p>
            <a:pPr marL="0" indent="0" algn="ctr">
              <a:buNone/>
            </a:pPr>
            <a:r>
              <a:rPr lang="ru-RU" dirty="0" smtClean="0"/>
              <a:t>определения</a:t>
            </a:r>
            <a:endParaRPr lang="ru-RU" dirty="0"/>
          </a:p>
        </p:txBody>
      </p:sp>
      <p:sp>
        <p:nvSpPr>
          <p:cNvPr id="3" name="Объект 2"/>
          <p:cNvSpPr>
            <a:spLocks noGrp="1"/>
          </p:cNvSpPr>
          <p:nvPr>
            <p:ph idx="1"/>
          </p:nvPr>
        </p:nvSpPr>
        <p:spPr>
          <a:xfrm>
            <a:off x="220573" y="1377300"/>
            <a:ext cx="11537838" cy="5326057"/>
          </a:xfrm>
        </p:spPr>
        <p:txBody>
          <a:bodyPr>
            <a:normAutofit/>
          </a:bodyPr>
          <a:lstStyle/>
          <a:p>
            <a:pPr marL="45720" indent="0">
              <a:buNone/>
            </a:pPr>
            <a:r>
              <a:rPr lang="ru-RU" dirty="0" smtClean="0">
                <a:solidFill>
                  <a:schemeClr val="tx1"/>
                </a:solidFill>
              </a:rPr>
              <a:t>Пусть</a:t>
            </a:r>
            <a:r>
              <a:rPr lang="ru-RU" b="1" dirty="0" smtClean="0">
                <a:solidFill>
                  <a:schemeClr val="tx1"/>
                </a:solidFill>
              </a:rPr>
              <a:t> </a:t>
            </a:r>
            <a:r>
              <a:rPr lang="en-US" b="1" dirty="0">
                <a:solidFill>
                  <a:schemeClr val="tx1"/>
                </a:solidFill>
              </a:rPr>
              <a:t>S</a:t>
            </a:r>
            <a:r>
              <a:rPr lang="ru-RU" b="1" dirty="0">
                <a:solidFill>
                  <a:schemeClr val="tx1"/>
                </a:solidFill>
              </a:rPr>
              <a:t> </a:t>
            </a:r>
            <a:r>
              <a:rPr lang="ru-RU" dirty="0">
                <a:solidFill>
                  <a:schemeClr val="tx1"/>
                </a:solidFill>
              </a:rPr>
              <a:t>– сумма машин в </a:t>
            </a:r>
            <a:r>
              <a:rPr lang="ru-RU" dirty="0" smtClean="0">
                <a:solidFill>
                  <a:schemeClr val="tx1"/>
                </a:solidFill>
              </a:rPr>
              <a:t>городе.</a:t>
            </a:r>
            <a:endParaRPr lang="ru-RU" dirty="0">
              <a:solidFill>
                <a:schemeClr val="tx1"/>
              </a:solidFill>
            </a:endParaRPr>
          </a:p>
          <a:p>
            <a:pPr marL="45720" indent="0">
              <a:buNone/>
            </a:pPr>
            <a:r>
              <a:rPr lang="ru-RU" dirty="0">
                <a:solidFill>
                  <a:schemeClr val="tx1"/>
                </a:solidFill>
              </a:rPr>
              <a:t>Пусть</a:t>
            </a:r>
            <a:r>
              <a:rPr lang="ru-RU" b="1" dirty="0">
                <a:solidFill>
                  <a:schemeClr val="tx1"/>
                </a:solidFill>
              </a:rPr>
              <a:t> </a:t>
            </a:r>
            <a:r>
              <a:rPr lang="ru-RU" b="1" dirty="0" smtClean="0">
                <a:solidFill>
                  <a:schemeClr val="tx1"/>
                </a:solidFill>
              </a:rPr>
              <a:t>а</a:t>
            </a:r>
            <a:r>
              <a:rPr lang="en-US" b="1" dirty="0" smtClean="0">
                <a:solidFill>
                  <a:schemeClr val="tx1"/>
                </a:solidFill>
              </a:rPr>
              <a:t>, b, c</a:t>
            </a:r>
            <a:r>
              <a:rPr lang="ru-RU" b="1" dirty="0" smtClean="0">
                <a:solidFill>
                  <a:schemeClr val="tx1"/>
                </a:solidFill>
              </a:rPr>
              <a:t> </a:t>
            </a:r>
            <a:r>
              <a:rPr lang="ru-RU" dirty="0">
                <a:solidFill>
                  <a:schemeClr val="tx1"/>
                </a:solidFill>
              </a:rPr>
              <a:t>– </a:t>
            </a:r>
            <a:r>
              <a:rPr lang="ru-RU" dirty="0" smtClean="0">
                <a:solidFill>
                  <a:schemeClr val="tx1"/>
                </a:solidFill>
              </a:rPr>
              <a:t>количество </a:t>
            </a:r>
            <a:r>
              <a:rPr lang="ru-RU" dirty="0">
                <a:solidFill>
                  <a:schemeClr val="tx1"/>
                </a:solidFill>
              </a:rPr>
              <a:t>машин, проезжающих по </a:t>
            </a:r>
            <a:r>
              <a:rPr lang="ru-RU" dirty="0" smtClean="0">
                <a:solidFill>
                  <a:schemeClr val="tx1"/>
                </a:solidFill>
              </a:rPr>
              <a:t>определенному мосту </a:t>
            </a:r>
            <a:r>
              <a:rPr lang="ru-RU" dirty="0">
                <a:solidFill>
                  <a:schemeClr val="tx1"/>
                </a:solidFill>
              </a:rPr>
              <a:t>за один шаг.</a:t>
            </a:r>
          </a:p>
          <a:p>
            <a:pPr marL="45720"/>
            <a:r>
              <a:rPr lang="ru-RU" b="1" dirty="0">
                <a:solidFill>
                  <a:schemeClr val="tx1"/>
                </a:solidFill>
              </a:rPr>
              <a:t>Шаг </a:t>
            </a:r>
            <a:r>
              <a:rPr lang="ru-RU" dirty="0">
                <a:solidFill>
                  <a:schemeClr val="tx1"/>
                </a:solidFill>
              </a:rPr>
              <a:t>– </a:t>
            </a:r>
            <a:r>
              <a:rPr lang="ru-RU" dirty="0"/>
              <a:t>абстрактный период времени, за который машины совершат выбор и проедут по </a:t>
            </a:r>
            <a:r>
              <a:rPr lang="ru-RU" dirty="0" smtClean="0"/>
              <a:t>мостам</a:t>
            </a:r>
            <a:r>
              <a:rPr lang="en-US" dirty="0" smtClean="0"/>
              <a:t> </a:t>
            </a:r>
            <a:r>
              <a:rPr lang="ru-RU" dirty="0" smtClean="0"/>
              <a:t>один раз.</a:t>
            </a:r>
            <a:endParaRPr lang="ru-RU" dirty="0" smtClean="0">
              <a:solidFill>
                <a:schemeClr val="tx1"/>
              </a:solidFill>
            </a:endParaRPr>
          </a:p>
          <a:p>
            <a:r>
              <a:rPr lang="ru-RU" b="1" dirty="0">
                <a:solidFill>
                  <a:schemeClr val="tx1"/>
                </a:solidFill>
              </a:rPr>
              <a:t>Пробка</a:t>
            </a:r>
            <a:r>
              <a:rPr lang="ru-RU" dirty="0">
                <a:solidFill>
                  <a:schemeClr val="tx1"/>
                </a:solidFill>
              </a:rPr>
              <a:t> – </a:t>
            </a:r>
            <a:r>
              <a:rPr lang="ru-RU" dirty="0"/>
              <a:t>превышение количества машин на мосту, приводящее к неудобству водителей.</a:t>
            </a:r>
          </a:p>
          <a:p>
            <a:pPr marL="45720"/>
            <a:r>
              <a:rPr lang="ru-RU" b="1" dirty="0" smtClean="0">
                <a:solidFill>
                  <a:schemeClr val="tx1"/>
                </a:solidFill>
              </a:rPr>
              <a:t>Пропускная </a:t>
            </a:r>
            <a:r>
              <a:rPr lang="ru-RU" b="1" dirty="0">
                <a:solidFill>
                  <a:schemeClr val="tx1"/>
                </a:solidFill>
              </a:rPr>
              <a:t>способность </a:t>
            </a:r>
            <a:r>
              <a:rPr lang="ru-RU" b="1" dirty="0" smtClean="0">
                <a:solidFill>
                  <a:schemeClr val="tx1"/>
                </a:solidFill>
              </a:rPr>
              <a:t>моста</a:t>
            </a:r>
            <a:r>
              <a:rPr lang="ru-RU" dirty="0"/>
              <a:t> – это </a:t>
            </a:r>
            <a:r>
              <a:rPr lang="ru-RU" dirty="0">
                <a:solidFill>
                  <a:schemeClr val="tx1"/>
                </a:solidFill>
              </a:rPr>
              <a:t>коэффициент (обозначим его </a:t>
            </a:r>
            <a:r>
              <a:rPr lang="en-US" dirty="0">
                <a:solidFill>
                  <a:schemeClr val="tx1"/>
                </a:solidFill>
              </a:rPr>
              <a:t>p)</a:t>
            </a:r>
            <a:r>
              <a:rPr lang="ru-RU" dirty="0">
                <a:solidFill>
                  <a:schemeClr val="tx1"/>
                </a:solidFill>
              </a:rPr>
              <a:t>, </a:t>
            </a:r>
            <a:r>
              <a:rPr lang="ru-RU" dirty="0" smtClean="0">
                <a:solidFill>
                  <a:schemeClr val="tx1"/>
                </a:solidFill>
              </a:rPr>
              <a:t>обозначающий количество машин за 1 шаг, превышение которого приводит к пробке.</a:t>
            </a:r>
          </a:p>
          <a:p>
            <a:pPr marL="45720" indent="0">
              <a:buNone/>
            </a:pPr>
            <a:r>
              <a:rPr lang="ru-RU" b="1" dirty="0" smtClean="0">
                <a:solidFill>
                  <a:schemeClr val="tx1"/>
                </a:solidFill>
              </a:rPr>
              <a:t>Коэффициент упрямства – </a:t>
            </a:r>
            <a:r>
              <a:rPr lang="ru-RU" dirty="0" smtClean="0">
                <a:solidFill>
                  <a:schemeClr val="tx1"/>
                </a:solidFill>
              </a:rPr>
              <a:t>коэффициент</a:t>
            </a:r>
            <a:r>
              <a:rPr lang="en-US" dirty="0" smtClean="0">
                <a:solidFill>
                  <a:schemeClr val="tx1"/>
                </a:solidFill>
              </a:rPr>
              <a:t> </a:t>
            </a:r>
            <a:r>
              <a:rPr lang="ru-RU" b="1" dirty="0">
                <a:solidFill>
                  <a:schemeClr val="tx1"/>
                </a:solidFill>
              </a:rPr>
              <a:t>(обозначим его </a:t>
            </a:r>
            <a:r>
              <a:rPr lang="en-US" dirty="0" smtClean="0">
                <a:solidFill>
                  <a:schemeClr val="tx1"/>
                </a:solidFill>
              </a:rPr>
              <a:t>q</a:t>
            </a:r>
            <a:r>
              <a:rPr lang="en-US" b="1" dirty="0" smtClean="0">
                <a:solidFill>
                  <a:schemeClr val="tx1"/>
                </a:solidFill>
              </a:rPr>
              <a:t>)</a:t>
            </a:r>
            <a:r>
              <a:rPr lang="ru-RU" dirty="0" smtClean="0">
                <a:solidFill>
                  <a:schemeClr val="tx1"/>
                </a:solidFill>
              </a:rPr>
              <a:t>, определяющий то количество людей, которые не изменят своё решение, они поедут по тому мосту в данный шаг, по которому они ехали в прошлый раз.</a:t>
            </a:r>
          </a:p>
        </p:txBody>
      </p:sp>
    </p:spTree>
    <p:extLst>
      <p:ext uri="{BB962C8B-B14F-4D97-AF65-F5344CB8AC3E}">
        <p14:creationId xmlns:p14="http://schemas.microsoft.com/office/powerpoint/2010/main" val="590765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2232</TotalTime>
  <Words>1121</Words>
  <Application>Microsoft Office PowerPoint</Application>
  <PresentationFormat>Произвольный</PresentationFormat>
  <Paragraphs>118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Главная</vt:lpstr>
      <vt:lpstr>Моделирование автомобильных пробок</vt:lpstr>
      <vt:lpstr>Проблема</vt:lpstr>
      <vt:lpstr>Задача бара Эль фароль</vt:lpstr>
      <vt:lpstr>Задача выбора ресторана в калькутте</vt:lpstr>
      <vt:lpstr>Презентация PowerPoint</vt:lpstr>
      <vt:lpstr>Презентация PowerPoint</vt:lpstr>
      <vt:lpstr>Презентация PowerPoint</vt:lpstr>
      <vt:lpstr>Основные этапы Метода математического моделирования</vt:lpstr>
      <vt:lpstr>определения</vt:lpstr>
      <vt:lpstr>Характеристика модели</vt:lpstr>
      <vt:lpstr>Характеристика модели</vt:lpstr>
      <vt:lpstr>Определение коэффициента упрямства</vt:lpstr>
      <vt:lpstr>Постановка эксперимента</vt:lpstr>
      <vt:lpstr>Постановка эксперимента</vt:lpstr>
      <vt:lpstr>Презентация PowerPoint</vt:lpstr>
      <vt:lpstr>Презентация PowerPoint</vt:lpstr>
      <vt:lpstr>Презентация PowerPoint</vt:lpstr>
      <vt:lpstr>Презентация PowerPoint</vt:lpstr>
      <vt:lpstr>Добавление третьего моста</vt:lpstr>
      <vt:lpstr>Презентация PowerPoint</vt:lpstr>
      <vt:lpstr>Вывод</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Моделирование пробок</dc:title>
  <dc:creator>Пользователь Windows</dc:creator>
  <cp:lastModifiedBy>Студент (ИМиКН)</cp:lastModifiedBy>
  <cp:revision>81</cp:revision>
  <dcterms:created xsi:type="dcterms:W3CDTF">2018-02-03T13:52:12Z</dcterms:created>
  <dcterms:modified xsi:type="dcterms:W3CDTF">2018-06-21T10:27:21Z</dcterms:modified>
</cp:coreProperties>
</file>