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5" r:id="rId3"/>
    <p:sldId id="283" r:id="rId4"/>
    <p:sldId id="319" r:id="rId5"/>
    <p:sldId id="320" r:id="rId6"/>
    <p:sldId id="285" r:id="rId7"/>
    <p:sldId id="277" r:id="rId8"/>
    <p:sldId id="280" r:id="rId9"/>
    <p:sldId id="290" r:id="rId10"/>
    <p:sldId id="321" r:id="rId11"/>
    <p:sldId id="271" r:id="rId12"/>
    <p:sldId id="267" r:id="rId13"/>
    <p:sldId id="328" r:id="rId14"/>
    <p:sldId id="287" r:id="rId15"/>
    <p:sldId id="323" r:id="rId16"/>
    <p:sldId id="324" r:id="rId17"/>
    <p:sldId id="325" r:id="rId18"/>
    <p:sldId id="292" r:id="rId19"/>
    <p:sldId id="296" r:id="rId20"/>
    <p:sldId id="294" r:id="rId21"/>
    <p:sldId id="295" r:id="rId22"/>
    <p:sldId id="297" r:id="rId23"/>
    <p:sldId id="278" r:id="rId24"/>
    <p:sldId id="327" r:id="rId25"/>
    <p:sldId id="326" r:id="rId26"/>
    <p:sldId id="300" r:id="rId27"/>
    <p:sldId id="330" r:id="rId28"/>
    <p:sldId id="279" r:id="rId29"/>
    <p:sldId id="29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470"/>
    <a:srgbClr val="2708C4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1" autoAdjust="0"/>
  </p:normalViewPr>
  <p:slideViewPr>
    <p:cSldViewPr>
      <p:cViewPr varScale="1">
        <p:scale>
          <a:sx n="106" d="100"/>
          <a:sy n="106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54EBAC98-0A6E-4391-ADA2-265BDA3D962F}" type="datetimeFigureOut">
              <a:rPr lang="ru-RU" smtClean="0"/>
              <a:pPr/>
              <a:t>21.06.2018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FD6CA55-5932-46A8-81A2-612E36AF6AF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png"/><Relationship Id="rId4" Type="http://schemas.openxmlformats.org/officeDocument/2006/relationships/image" Target="../media/image13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png"/><Relationship Id="rId4" Type="http://schemas.openxmlformats.org/officeDocument/2006/relationships/image" Target="../media/image26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2.png"/><Relationship Id="rId4" Type="http://schemas.openxmlformats.org/officeDocument/2006/relationships/image" Target="../media/image31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4.png"/><Relationship Id="rId4" Type="http://schemas.openxmlformats.org/officeDocument/2006/relationships/image" Target="../media/image33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files.net/preview/1840156/" TargetMode="External"/><Relationship Id="rId2" Type="http://schemas.openxmlformats.org/officeDocument/2006/relationships/hyperlink" Target="https://infourok.ru/issledovatelskaya-rabota-po-teme-fraktal-643681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eogebra.org/m/qzmaUj9v#material/UpJp39J2" TargetMode="External"/><Relationship Id="rId5" Type="http://schemas.openxmlformats.org/officeDocument/2006/relationships/hyperlink" Target="http://ru.science.wikia.com/wiki/&#1052;&#1085;&#1086;&#1078;&#1077;&#1089;&#1090;&#1074;&#1086;_&#1052;&#1072;&#1085;&#1076;&#1077;&#1083;&#1100;&#1073;&#1088;&#1086;&#1090;&#1072;" TargetMode="External"/><Relationship Id="rId4" Type="http://schemas.openxmlformats.org/officeDocument/2006/relationships/hyperlink" Target="https://studfiles.net/preview/3765059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0372" y="2852936"/>
            <a:ext cx="7452320" cy="146304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en-US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Исследование множества Мандельброта </a:t>
            </a:r>
            <a:b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sz="4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 использованием </a:t>
            </a:r>
            <a:r>
              <a:rPr lang="en-US" sz="40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Geogebra</a:t>
            </a:r>
            <a:endParaRPr lang="ru-RU" sz="40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03648" y="5013176"/>
            <a:ext cx="6400800" cy="636240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Секция: Математика и искусство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Выполнил: ученик 10 класса, Бахтин Михаил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0085" y="1412776"/>
            <a:ext cx="8501122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dirty="0">
                <a:solidFill>
                  <a:srgbClr val="C00000"/>
                </a:solidFill>
              </a:rPr>
              <a:t>Комплексными числами </a:t>
            </a:r>
            <a:r>
              <a:rPr lang="ru-RU" sz="2400" dirty="0">
                <a:solidFill>
                  <a:schemeClr val="tx1"/>
                </a:solidFill>
              </a:rPr>
              <a:t>называют </a:t>
            </a:r>
            <a:r>
              <a:rPr lang="ru-RU" sz="2400" dirty="0" smtClean="0">
                <a:solidFill>
                  <a:schemeClr val="tx1"/>
                </a:solidFill>
              </a:rPr>
              <a:t>выражения вида </a:t>
            </a:r>
            <a:r>
              <a:rPr lang="ru-RU" sz="2400" i="1" dirty="0" err="1" smtClean="0">
                <a:solidFill>
                  <a:schemeClr val="tx1"/>
                </a:solidFill>
              </a:rPr>
              <a:t>а+</a:t>
            </a:r>
            <a:r>
              <a:rPr lang="en-US" sz="2400" i="1" dirty="0" smtClean="0">
                <a:solidFill>
                  <a:schemeClr val="tx1"/>
                </a:solidFill>
              </a:rPr>
              <a:t>bi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где </a:t>
            </a:r>
            <a:r>
              <a:rPr lang="ru-RU" sz="2400" i="1" dirty="0" smtClean="0">
                <a:solidFill>
                  <a:schemeClr val="tx1"/>
                </a:solidFill>
              </a:rPr>
              <a:t>а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en-US" sz="2400" i="1" dirty="0" smtClean="0">
                <a:solidFill>
                  <a:schemeClr val="tx1"/>
                </a:solidFill>
              </a:rPr>
              <a:t>b</a:t>
            </a:r>
            <a:r>
              <a:rPr lang="ru-RU" sz="2400" dirty="0" smtClean="0">
                <a:solidFill>
                  <a:schemeClr val="tx1"/>
                </a:solidFill>
              </a:rPr>
              <a:t> – вещественные числа</a:t>
            </a:r>
            <a:r>
              <a:rPr lang="ru-RU" sz="2400" dirty="0">
                <a:solidFill>
                  <a:schemeClr val="tx1"/>
                </a:solidFill>
              </a:rPr>
              <a:t>, а </a:t>
            </a:r>
            <a:r>
              <a:rPr lang="en-US" sz="2400" i="1" dirty="0" err="1" smtClean="0">
                <a:solidFill>
                  <a:schemeClr val="tx1"/>
                </a:solidFill>
              </a:rPr>
              <a:t>i</a:t>
            </a:r>
            <a:r>
              <a:rPr lang="ru-RU" sz="2400" i="1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– </a:t>
            </a:r>
            <a:r>
              <a:rPr lang="ru-RU" sz="2400" dirty="0">
                <a:solidFill>
                  <a:schemeClr val="tx1"/>
                </a:solidFill>
              </a:rPr>
              <a:t>некоторый символ, такой что </a:t>
            </a:r>
            <a:r>
              <a:rPr lang="ru-RU" sz="2400" i="1" dirty="0">
                <a:solidFill>
                  <a:schemeClr val="tx1"/>
                </a:solidFill>
              </a:rPr>
              <a:t>i</a:t>
            </a:r>
            <a:r>
              <a:rPr lang="ru-RU" sz="2400" dirty="0">
                <a:solidFill>
                  <a:schemeClr val="tx1"/>
                </a:solidFill>
              </a:rPr>
              <a:t> ² = –1, и обозначают буквой </a:t>
            </a:r>
            <a:r>
              <a:rPr lang="en-US" sz="2400" dirty="0" smtClean="0">
                <a:solidFill>
                  <a:schemeClr val="tx1"/>
                </a:solidFill>
              </a:rPr>
              <a:t>z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buNone/>
            </a:pPr>
            <a:r>
              <a:rPr lang="en-US" sz="2400" i="1" dirty="0" smtClean="0">
                <a:solidFill>
                  <a:srgbClr val="C00000"/>
                </a:solidFill>
                <a:cs typeface="Arial" pitchFamily="34" charset="0"/>
              </a:rPr>
              <a:t>z = a + bi</a:t>
            </a:r>
            <a:endParaRPr lang="ru-RU" sz="2400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8100" y="3284984"/>
            <a:ext cx="8501122" cy="15696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err="1">
                <a:solidFill>
                  <a:srgbClr val="C00000"/>
                </a:solidFill>
              </a:rPr>
              <a:t>i</a:t>
            </a:r>
            <a:r>
              <a:rPr lang="ru-RU" sz="2400" dirty="0">
                <a:solidFill>
                  <a:srgbClr val="002060"/>
                </a:solidFill>
              </a:rPr>
              <a:t> – </a:t>
            </a:r>
            <a:r>
              <a:rPr lang="ru-RU" sz="2400" dirty="0">
                <a:solidFill>
                  <a:schemeClr val="tx1"/>
                </a:solidFill>
              </a:rPr>
              <a:t>комплексное число, такое, что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2400" b="1" dirty="0" err="1" smtClean="0">
                <a:solidFill>
                  <a:srgbClr val="C00000"/>
                </a:solidFill>
              </a:rPr>
              <a:t>i</a:t>
            </a:r>
            <a:r>
              <a:rPr lang="ru-RU" sz="2400" b="1" dirty="0" smtClean="0">
                <a:solidFill>
                  <a:srgbClr val="C00000"/>
                </a:solidFill>
              </a:rPr>
              <a:t>²</a:t>
            </a:r>
            <a:r>
              <a:rPr lang="ru-RU" sz="2400" dirty="0">
                <a:solidFill>
                  <a:srgbClr val="C00000"/>
                </a:solidFill>
              </a:rPr>
              <a:t> = –1 </a:t>
            </a:r>
            <a:r>
              <a:rPr lang="ru-RU" sz="2400" dirty="0">
                <a:solidFill>
                  <a:schemeClr val="tx1"/>
                </a:solidFill>
              </a:rPr>
              <a:t>называется мнимая </a:t>
            </a:r>
            <a:r>
              <a:rPr lang="ru-RU" sz="2400" dirty="0" smtClean="0">
                <a:solidFill>
                  <a:schemeClr val="tx1"/>
                </a:solidFill>
              </a:rPr>
              <a:t>единица</a:t>
            </a:r>
          </a:p>
          <a:p>
            <a:pPr algn="ctr">
              <a:buNone/>
            </a:pPr>
            <a:r>
              <a:rPr lang="ru-RU" sz="2400" dirty="0" smtClean="0">
                <a:solidFill>
                  <a:srgbClr val="C00000"/>
                </a:solidFill>
                <a:cs typeface="Arial" pitchFamily="34" charset="0"/>
              </a:rPr>
              <a:t>а = </a:t>
            </a:r>
            <a:r>
              <a:rPr lang="en-US" sz="2400" dirty="0" err="1" smtClean="0">
                <a:solidFill>
                  <a:srgbClr val="C00000"/>
                </a:solidFill>
                <a:cs typeface="Arial" pitchFamily="34" charset="0"/>
              </a:rPr>
              <a:t>Rez</a:t>
            </a:r>
            <a:r>
              <a:rPr lang="ru-RU" sz="24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- 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действительная часть</a:t>
            </a:r>
            <a:endParaRPr lang="en-US" sz="2400" dirty="0" smtClean="0">
              <a:solidFill>
                <a:schemeClr val="tx1"/>
              </a:solidFill>
              <a:cs typeface="Arial" pitchFamily="34" charset="0"/>
            </a:endParaRPr>
          </a:p>
          <a:p>
            <a:pPr algn="ctr">
              <a:buNone/>
            </a:pPr>
            <a:r>
              <a:rPr lang="en-US" sz="2400" dirty="0" smtClean="0">
                <a:solidFill>
                  <a:srgbClr val="C00000"/>
                </a:solidFill>
                <a:cs typeface="Arial" pitchFamily="34" charset="0"/>
              </a:rPr>
              <a:t>b = </a:t>
            </a:r>
            <a:r>
              <a:rPr lang="en-US" sz="2400" dirty="0" err="1" smtClean="0">
                <a:solidFill>
                  <a:srgbClr val="C00000"/>
                </a:solidFill>
                <a:cs typeface="Arial" pitchFamily="34" charset="0"/>
              </a:rPr>
              <a:t>Imz</a:t>
            </a:r>
            <a:r>
              <a:rPr lang="ru-RU" sz="2400" dirty="0" smtClean="0">
                <a:solidFill>
                  <a:srgbClr val="C00000"/>
                </a:solidFill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cs typeface="Arial" pitchFamily="34" charset="0"/>
              </a:rPr>
              <a:t>– </a:t>
            </a:r>
            <a:r>
              <a:rPr lang="ru-RU" sz="2400" dirty="0" smtClean="0">
                <a:solidFill>
                  <a:schemeClr val="tx1"/>
                </a:solidFill>
                <a:cs typeface="Arial" pitchFamily="34" charset="0"/>
              </a:rPr>
              <a:t>мнимая часть</a:t>
            </a:r>
            <a:endParaRPr lang="ru-RU" sz="24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91867" y="332656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1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82" y="5232775"/>
            <a:ext cx="9201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Любое комплексное число можно представить на комплексной плоскости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0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510087"/>
            <a:ext cx="85011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C00000"/>
              </a:solidFill>
              <a:cs typeface="Arial" pitchFamily="34" charset="0"/>
            </a:endParaRPr>
          </a:p>
          <a:p>
            <a:r>
              <a:rPr lang="ru-RU" sz="2400" b="1" dirty="0" smtClean="0"/>
              <a:t>Комплексная</a:t>
            </a:r>
            <a:r>
              <a:rPr lang="ru-RU" sz="2400" dirty="0" smtClean="0"/>
              <a:t> </a:t>
            </a:r>
            <a:r>
              <a:rPr lang="ru-RU" sz="2400" b="1" dirty="0" smtClean="0"/>
              <a:t>плоскость</a:t>
            </a:r>
            <a:r>
              <a:rPr lang="ru-RU" sz="2400" dirty="0" smtClean="0"/>
              <a:t> — это геометрическое представление множества </a:t>
            </a:r>
            <a:r>
              <a:rPr lang="ru-RU" sz="2400" b="1" dirty="0" smtClean="0"/>
              <a:t>комплексных</a:t>
            </a:r>
            <a:r>
              <a:rPr lang="ru-RU" sz="2400" dirty="0" smtClean="0"/>
              <a:t> чисел.</a:t>
            </a:r>
            <a:endParaRPr lang="ru-RU" sz="2400" b="1" i="1" dirty="0" smtClean="0">
              <a:solidFill>
                <a:srgbClr val="C00000"/>
              </a:solidFill>
              <a:cs typeface="Arial" pitchFamily="34" charset="0"/>
            </a:endParaRPr>
          </a:p>
          <a:p>
            <a:endParaRPr lang="ru-RU" sz="3200" dirty="0" smtClean="0">
              <a:cs typeface="Arial" pitchFamily="34" charset="0"/>
            </a:endParaRPr>
          </a:p>
        </p:txBody>
      </p:sp>
      <p:pic>
        <p:nvPicPr>
          <p:cNvPr id="22530" name="Picture 2" descr="https://upload.wikimedia.org/wikipedia/commons/thumb/a/af/Complex_number_illustration.svg/220px-Complex_number_illustration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8627" y="2271796"/>
            <a:ext cx="3726746" cy="401472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1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4961" y="732874"/>
            <a:ext cx="88582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cs typeface="Arial" pitchFamily="34" charset="0"/>
              </a:rPr>
              <a:t>Операции над комплексными числами </a:t>
            </a:r>
          </a:p>
          <a:p>
            <a:endParaRPr lang="ru-RU" sz="3200" dirty="0" smtClean="0"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01" y="1333038"/>
            <a:ext cx="8643998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Суммой комплексных чисел </a:t>
            </a:r>
            <a:r>
              <a:rPr lang="ru-RU" sz="2400" dirty="0" err="1" smtClean="0">
                <a:solidFill>
                  <a:schemeClr val="tx1"/>
                </a:solidFill>
              </a:rPr>
              <a:t>а+</a:t>
            </a:r>
            <a:r>
              <a:rPr lang="en-US" sz="2400" dirty="0" smtClean="0">
                <a:solidFill>
                  <a:schemeClr val="tx1"/>
                </a:solidFill>
              </a:rPr>
              <a:t> b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ru-RU" sz="2400" dirty="0" err="1" smtClean="0">
                <a:solidFill>
                  <a:schemeClr val="tx1"/>
                </a:solidFill>
              </a:rPr>
              <a:t>а’+</a:t>
            </a:r>
            <a:r>
              <a:rPr lang="en-US" sz="2400" dirty="0" smtClean="0">
                <a:solidFill>
                  <a:schemeClr val="tx1"/>
                </a:solidFill>
              </a:rPr>
              <a:t> b</a:t>
            </a:r>
            <a:r>
              <a:rPr lang="ru-RU" sz="2400" dirty="0" smtClean="0">
                <a:solidFill>
                  <a:schemeClr val="tx1"/>
                </a:solidFill>
              </a:rPr>
              <a:t>’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называют комплексное число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а+а</a:t>
            </a:r>
            <a:r>
              <a:rPr lang="ru-RU" sz="2400" dirty="0" smtClean="0">
                <a:solidFill>
                  <a:schemeClr val="tx1"/>
                </a:solidFill>
              </a:rPr>
              <a:t>’)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</a:rPr>
              <a:t>b</a:t>
            </a:r>
            <a:r>
              <a:rPr lang="ru-RU" sz="2400" dirty="0" smtClean="0">
                <a:solidFill>
                  <a:schemeClr val="tx1"/>
                </a:solidFill>
              </a:rPr>
              <a:t>+</a:t>
            </a:r>
            <a:r>
              <a:rPr lang="en-US" sz="2400" dirty="0" smtClean="0">
                <a:solidFill>
                  <a:schemeClr val="tx1"/>
                </a:solidFill>
              </a:rPr>
              <a:t> b</a:t>
            </a:r>
            <a:r>
              <a:rPr lang="ru-RU" sz="2400" dirty="0" smtClean="0">
                <a:solidFill>
                  <a:schemeClr val="tx1"/>
                </a:solidFill>
              </a:rPr>
              <a:t>’)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649" y="2407039"/>
            <a:ext cx="8643998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Разностью комплексных </a:t>
            </a:r>
            <a:r>
              <a:rPr lang="ru-RU" sz="2400" dirty="0">
                <a:solidFill>
                  <a:srgbClr val="C00000"/>
                </a:solidFill>
              </a:rPr>
              <a:t>чисел </a:t>
            </a:r>
            <a:r>
              <a:rPr lang="ru-RU" sz="2400" dirty="0" err="1" smtClean="0">
                <a:solidFill>
                  <a:schemeClr val="tx1"/>
                </a:solidFill>
              </a:rPr>
              <a:t>а+</a:t>
            </a:r>
            <a:r>
              <a:rPr lang="en-US" sz="2400" dirty="0" smtClean="0">
                <a:solidFill>
                  <a:schemeClr val="tx1"/>
                </a:solidFill>
              </a:rPr>
              <a:t>b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(уменьшаемое) </a:t>
            </a:r>
            <a:r>
              <a:rPr lang="ru-RU" sz="2400" dirty="0">
                <a:solidFill>
                  <a:schemeClr val="tx1"/>
                </a:solidFill>
              </a:rPr>
              <a:t>и </a:t>
            </a:r>
            <a:r>
              <a:rPr lang="ru-RU" sz="2400" dirty="0" err="1" smtClean="0">
                <a:solidFill>
                  <a:schemeClr val="tx1"/>
                </a:solidFill>
              </a:rPr>
              <a:t>а’+</a:t>
            </a:r>
            <a:r>
              <a:rPr lang="en-US" sz="2400" dirty="0" smtClean="0">
                <a:solidFill>
                  <a:schemeClr val="tx1"/>
                </a:solidFill>
              </a:rPr>
              <a:t> b</a:t>
            </a:r>
            <a:r>
              <a:rPr lang="ru-RU" sz="2400" dirty="0" smtClean="0">
                <a:solidFill>
                  <a:schemeClr val="tx1"/>
                </a:solidFill>
              </a:rPr>
              <a:t>’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(вычитаемое) называют </a:t>
            </a:r>
            <a:r>
              <a:rPr lang="ru-RU" sz="2400" dirty="0">
                <a:solidFill>
                  <a:schemeClr val="tx1"/>
                </a:solidFill>
              </a:rPr>
              <a:t>комплексное число </a:t>
            </a:r>
            <a:r>
              <a:rPr lang="ru-RU" sz="2400" dirty="0" smtClean="0">
                <a:solidFill>
                  <a:schemeClr val="tx1"/>
                </a:solidFill>
              </a:rPr>
              <a:t>(а-а’)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smtClean="0">
                <a:solidFill>
                  <a:schemeClr val="tx1"/>
                </a:solidFill>
              </a:rPr>
              <a:t>b </a:t>
            </a:r>
            <a:r>
              <a:rPr lang="ru-RU" sz="2400" dirty="0" smtClean="0">
                <a:solidFill>
                  <a:schemeClr val="tx1"/>
                </a:solidFill>
              </a:rPr>
              <a:t>-</a:t>
            </a:r>
            <a:r>
              <a:rPr lang="en-US" sz="2400" dirty="0" smtClean="0">
                <a:solidFill>
                  <a:schemeClr val="tx1"/>
                </a:solidFill>
              </a:rPr>
              <a:t> b</a:t>
            </a:r>
            <a:r>
              <a:rPr lang="ru-RU" sz="2400" dirty="0" smtClean="0">
                <a:solidFill>
                  <a:schemeClr val="tx1"/>
                </a:solidFill>
              </a:rPr>
              <a:t>’)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6649" y="3351594"/>
            <a:ext cx="8643998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Произведением комплексных </a:t>
            </a:r>
            <a:r>
              <a:rPr lang="ru-RU" sz="2400" dirty="0">
                <a:solidFill>
                  <a:srgbClr val="C00000"/>
                </a:solidFill>
              </a:rPr>
              <a:t>чисел </a:t>
            </a:r>
            <a:r>
              <a:rPr lang="ru-RU" sz="2400" dirty="0" err="1" smtClean="0">
                <a:solidFill>
                  <a:schemeClr val="tx1"/>
                </a:solidFill>
              </a:rPr>
              <a:t>а+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b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и </a:t>
            </a:r>
            <a:r>
              <a:rPr lang="ru-RU" sz="2400" dirty="0" err="1" smtClean="0">
                <a:solidFill>
                  <a:schemeClr val="tx1"/>
                </a:solidFill>
              </a:rPr>
              <a:t>а’+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 b</a:t>
            </a:r>
            <a:r>
              <a:rPr lang="ru-RU" sz="2400" dirty="0" smtClean="0">
                <a:solidFill>
                  <a:schemeClr val="tx1"/>
                </a:solidFill>
              </a:rPr>
              <a:t>’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называют </a:t>
            </a:r>
            <a:r>
              <a:rPr lang="ru-RU" sz="2400" dirty="0">
                <a:solidFill>
                  <a:schemeClr val="tx1"/>
                </a:solidFill>
              </a:rPr>
              <a:t>комплексное число </a:t>
            </a:r>
            <a:r>
              <a:rPr lang="ru-RU" sz="2400" dirty="0" smtClean="0">
                <a:solidFill>
                  <a:schemeClr val="tx1"/>
                </a:solidFill>
              </a:rPr>
              <a:t/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err="1" smtClean="0">
                <a:solidFill>
                  <a:schemeClr val="tx1"/>
                </a:solidFill>
              </a:rPr>
              <a:t>аа</a:t>
            </a:r>
            <a:r>
              <a:rPr lang="ru-RU" sz="2400" dirty="0" smtClean="0">
                <a:solidFill>
                  <a:schemeClr val="tx1"/>
                </a:solidFill>
              </a:rPr>
              <a:t>’ </a:t>
            </a:r>
            <a:r>
              <a:rPr lang="ru-RU" sz="2400" dirty="0">
                <a:solidFill>
                  <a:schemeClr val="tx1"/>
                </a:solidFill>
              </a:rPr>
              <a:t>–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bb</a:t>
            </a:r>
            <a:r>
              <a:rPr lang="ru-RU" sz="2400" dirty="0" smtClean="0">
                <a:solidFill>
                  <a:schemeClr val="tx1"/>
                </a:solidFill>
              </a:rPr>
              <a:t>’)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dirty="0" smtClean="0">
                <a:solidFill>
                  <a:schemeClr val="tx1"/>
                </a:solidFill>
              </a:rPr>
              <a:t>(а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ru-RU" sz="2400" dirty="0" smtClean="0">
                <a:solidFill>
                  <a:schemeClr val="tx1"/>
                </a:solidFill>
              </a:rPr>
              <a:t>’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ru-RU" sz="2400" dirty="0" smtClean="0">
                <a:solidFill>
                  <a:schemeClr val="tx1"/>
                </a:solidFill>
              </a:rPr>
              <a:t>а’)</a:t>
            </a:r>
            <a:r>
              <a:rPr lang="en-US" sz="2400" dirty="0" err="1" smtClean="0">
                <a:solidFill>
                  <a:schemeClr val="tx1"/>
                </a:solidFill>
              </a:rPr>
              <a:t>i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3507" y="4653136"/>
            <a:ext cx="8643998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Разделить </a:t>
            </a:r>
            <a:r>
              <a:rPr lang="ru-RU" sz="2400" dirty="0" smtClean="0">
                <a:solidFill>
                  <a:schemeClr val="tx1"/>
                </a:solidFill>
              </a:rPr>
              <a:t>комплексное </a:t>
            </a:r>
            <a:r>
              <a:rPr lang="ru-RU" sz="2400" dirty="0">
                <a:solidFill>
                  <a:schemeClr val="tx1"/>
                </a:solidFill>
              </a:rPr>
              <a:t>число </a:t>
            </a:r>
            <a:r>
              <a:rPr lang="ru-RU" sz="2400" dirty="0" smtClean="0">
                <a:solidFill>
                  <a:schemeClr val="tx1"/>
                </a:solidFill>
              </a:rPr>
              <a:t>а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на комплексное число </a:t>
            </a:r>
            <a:r>
              <a:rPr lang="ru-RU" sz="2400" dirty="0" smtClean="0">
                <a:solidFill>
                  <a:schemeClr val="tx1"/>
                </a:solidFill>
              </a:rPr>
              <a:t>а’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b</a:t>
            </a:r>
            <a:r>
              <a:rPr lang="ru-RU" sz="2400" dirty="0" smtClean="0">
                <a:solidFill>
                  <a:schemeClr val="tx1"/>
                </a:solidFill>
              </a:rPr>
              <a:t>’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– значит найти такое число </a:t>
            </a:r>
            <a:r>
              <a:rPr lang="ru-RU" sz="2400" dirty="0" smtClean="0">
                <a:solidFill>
                  <a:schemeClr val="tx1"/>
                </a:solidFill>
              </a:rPr>
              <a:t>х </a:t>
            </a:r>
            <a:r>
              <a:rPr lang="ru-RU" sz="2400" dirty="0">
                <a:solidFill>
                  <a:schemeClr val="tx1"/>
                </a:solidFill>
              </a:rPr>
              <a:t>+ </a:t>
            </a:r>
            <a:r>
              <a:rPr lang="ru-RU" sz="2400" dirty="0" err="1">
                <a:solidFill>
                  <a:schemeClr val="tx1"/>
                </a:solidFill>
              </a:rPr>
              <a:t>у</a:t>
            </a:r>
            <a:r>
              <a:rPr lang="ru-RU" sz="2400" dirty="0" err="1" smtClean="0">
                <a:solidFill>
                  <a:schemeClr val="tx1"/>
                </a:solidFill>
              </a:rPr>
              <a:t>i</a:t>
            </a:r>
            <a:r>
              <a:rPr lang="ru-RU" sz="2400" dirty="0" smtClean="0">
                <a:solidFill>
                  <a:schemeClr val="tx1"/>
                </a:solidFill>
              </a:rPr>
              <a:t>, </a:t>
            </a:r>
            <a:r>
              <a:rPr lang="ru-RU" sz="2400" dirty="0">
                <a:solidFill>
                  <a:schemeClr val="tx1"/>
                </a:solidFill>
              </a:rPr>
              <a:t>которое, будучи </a:t>
            </a:r>
            <a:r>
              <a:rPr lang="ru-RU" sz="2400" dirty="0" smtClean="0">
                <a:solidFill>
                  <a:schemeClr val="tx1"/>
                </a:solidFill>
              </a:rPr>
              <a:t>помножено </a:t>
            </a:r>
            <a:r>
              <a:rPr lang="ru-RU" sz="2400" dirty="0">
                <a:solidFill>
                  <a:schemeClr val="tx1"/>
                </a:solidFill>
              </a:rPr>
              <a:t>на делитель, даст делимое.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1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5398" y="388220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</a:t>
            </a:r>
            <a:r>
              <a:rPr lang="ru-RU" sz="3200" b="1" i="1" dirty="0">
                <a:cs typeface="Arial" pitchFamily="34" charset="0"/>
              </a:rPr>
              <a:t>1</a:t>
            </a:r>
            <a:r>
              <a:rPr lang="ru-RU" sz="3200" b="1" i="1" dirty="0" smtClean="0">
                <a:cs typeface="Arial" pitchFamily="34" charset="0"/>
              </a:rPr>
              <a:t>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84105" y="2671705"/>
                <a:ext cx="8904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𝑧</m:t>
                    </m:r>
                  </m:oMath>
                </a14:m>
                <a:r>
                  <a:rPr lang="en-US" sz="2400" dirty="0" smtClean="0"/>
                  <a:t>=1+i</a:t>
                </a:r>
                <a:endParaRPr lang="ru-RU" sz="2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5" y="2671705"/>
                <a:ext cx="890437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0526" r="-9589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84105" y="3166809"/>
                <a:ext cx="501400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(1+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4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/>
                          </a:rPr>
                          <m:t>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2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+(</m:t>
                        </m:r>
                        <m:r>
                          <a:rPr lang="en-US" sz="2400" i="1" dirty="0">
                            <a:latin typeface="Cambria Math"/>
                          </a:rPr>
                          <m:t>𝑖</m:t>
                        </m:r>
                        <m:r>
                          <a:rPr lang="en-US" sz="2400" i="1" dirty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400" i="1" dirty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ru-RU" sz="2400" b="0" i="1" dirty="0" smtClean="0">
                        <a:latin typeface="Cambria Math"/>
                      </a:rPr>
                      <m:t>;</m:t>
                    </m:r>
                    <m:sSup>
                      <m:sSupPr>
                        <m:ctrlPr>
                          <a:rPr lang="ru-RU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    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= -1</a:t>
                </a:r>
                <a:r>
                  <a:rPr lang="ru-RU" sz="2400" dirty="0" smtClean="0"/>
                  <a:t>; </a:t>
                </a:r>
                <a:endParaRPr lang="en-US" sz="2400" dirty="0" smtClean="0"/>
              </a:p>
              <a:p>
                <a:r>
                  <a:rPr lang="ru-RU" sz="2400" dirty="0" smtClean="0"/>
                  <a:t>отсюда</a:t>
                </a:r>
                <a:endParaRPr lang="ru-RU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5" y="3166809"/>
                <a:ext cx="5014001" cy="830997"/>
              </a:xfrm>
              <a:prstGeom prst="rect">
                <a:avLst/>
              </a:prstGeom>
              <a:blipFill rotWithShape="1">
                <a:blip r:embed="rId3"/>
                <a:stretch>
                  <a:fillRect l="-1823" t="-5839" r="-972" b="-1532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064863" y="3582308"/>
                <a:ext cx="27395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r>
                      <a:rPr lang="ru-RU" sz="2400" b="0" i="0" dirty="0" smtClean="0">
                        <a:latin typeface="Cambria Math"/>
                      </a:rPr>
                      <m:t>1+2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r>
                      <a:rPr lang="en-US" sz="2400" b="0" i="1" dirty="0" smtClean="0">
                        <a:latin typeface="Cambria Math"/>
                      </a:rPr>
                      <m:t> −1=2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4863" y="3582308"/>
                <a:ext cx="2739596" cy="461665"/>
              </a:xfrm>
              <a:prstGeom prst="rect">
                <a:avLst/>
              </a:prstGeom>
              <a:blipFill rotWithShape="1"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39552" y="4293096"/>
                <a:ext cx="62545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(1+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sz="2400" b="0" i="1" dirty="0" smtClean="0">
                        <a:latin typeface="Cambria Math"/>
                      </a:rPr>
                      <m:t>=2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r>
                      <a:rPr lang="en-US" sz="2400" b="0" i="1" dirty="0" smtClean="0">
                        <a:latin typeface="Cambria Math"/>
                      </a:rPr>
                      <m:t>+2</m:t>
                    </m:r>
                    <m:sSup>
                      <m:sSupPr>
                        <m:ctrlPr>
                          <a:rPr lang="ru-RU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 dirty="0">
                            <a:latin typeface="Cambria Math"/>
                          </a:rPr>
                          <m:t>−2+2</m:t>
                        </m:r>
                        <m:r>
                          <a:rPr lang="en-US" sz="2400" i="1" dirty="0">
                            <a:latin typeface="Cambria Math"/>
                          </a:rPr>
                          <m:t>𝑖</m:t>
                        </m:r>
                      </m:e>
                    </m:d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293096"/>
                <a:ext cx="6254597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3583" y="4869159"/>
                <a:ext cx="787741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(1+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4</m:t>
                        </m:r>
                      </m:sup>
                    </m:sSup>
                    <m:r>
                      <a:rPr lang="en-US" sz="2400" b="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</m:d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−2+2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</m:d>
                    <m:r>
                      <a:rPr lang="en-US" sz="2400" b="0" i="1" dirty="0" smtClean="0">
                        <a:latin typeface="Cambria Math"/>
                      </a:rPr>
                      <m:t>=</m:t>
                    </m:r>
                    <m:r>
                      <a:rPr lang="ru-RU" sz="2400" b="0" i="1" dirty="0" smtClean="0">
                        <a:latin typeface="Cambria Math"/>
                      </a:rPr>
                      <m:t>−2+2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r>
                      <a:rPr lang="en-US" sz="2400" b="0" i="1" dirty="0" smtClean="0">
                        <a:latin typeface="Cambria Math"/>
                      </a:rPr>
                      <m:t>−2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r>
                      <a:rPr lang="en-US" sz="2400" b="0" i="1" dirty="0" smtClean="0">
                        <a:latin typeface="Cambria Math"/>
                      </a:rPr>
                      <m:t>+2</m:t>
                    </m:r>
                    <m:sSup>
                      <m:sSup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dirty="0" smtClean="0">
                        <a:latin typeface="Cambria Math"/>
                      </a:rPr>
                      <m:t>=−4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83" y="4869159"/>
                <a:ext cx="7877413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4105" y="1268760"/>
                <a:ext cx="792088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dirty="0" smtClean="0"/>
                  <a:t>Используя изученные операции над комплексными числами, найдем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ru-RU" sz="2800" dirty="0" smtClean="0"/>
                  <a:t>.</a:t>
                </a:r>
                <a:endParaRPr lang="ru-RU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105" y="1268760"/>
                <a:ext cx="7920880" cy="954107"/>
              </a:xfrm>
              <a:prstGeom prst="rect">
                <a:avLst/>
              </a:prstGeom>
              <a:blipFill rotWithShape="1">
                <a:blip r:embed="rId7"/>
                <a:stretch>
                  <a:fillRect l="-1538" t="-7006" b="-165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23853" y="5480048"/>
                <a:ext cx="5255413" cy="465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smtClean="0"/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(1+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)</m:t>
                        </m:r>
                      </m:e>
                      <m:sup>
                        <m:r>
                          <a:rPr lang="en-US" sz="2400" b="0" i="1" dirty="0" smtClean="0">
                            <a:latin typeface="Cambria Math"/>
                          </a:rPr>
                          <m:t>5</m:t>
                        </m:r>
                      </m:sup>
                    </m:sSup>
                    <m:r>
                      <a:rPr lang="en-US" sz="2400" b="0" i="1" dirty="0" smtClean="0">
                        <a:latin typeface="Cambria Math"/>
                      </a:rPr>
                      <m:t>=</m:t>
                    </m:r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1+</m:t>
                        </m:r>
                        <m:r>
                          <a:rPr lang="en-US" sz="2400" b="0" i="1" dirty="0" smtClean="0">
                            <a:latin typeface="Cambria Math"/>
                          </a:rPr>
                          <m:t>𝑖</m:t>
                        </m:r>
                      </m:e>
                    </m:d>
                    <m:d>
                      <m:dPr>
                        <m:ctrlPr>
                          <a:rPr lang="en-US" sz="2400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b="0" i="1" dirty="0" smtClean="0">
                            <a:latin typeface="Cambria Math"/>
                          </a:rPr>
                          <m:t>−4</m:t>
                        </m:r>
                      </m:e>
                    </m:d>
                    <m:r>
                      <a:rPr lang="en-US" sz="2400" b="0" i="1" dirty="0" smtClean="0">
                        <a:latin typeface="Cambria Math"/>
                      </a:rPr>
                      <m:t>=</m:t>
                    </m:r>
                    <m:r>
                      <a:rPr lang="ru-RU" sz="2400" b="0" i="1" dirty="0" smtClean="0">
                        <a:latin typeface="Cambria Math"/>
                      </a:rPr>
                      <m:t>(−</m:t>
                    </m:r>
                    <m:r>
                      <a:rPr lang="en-US" sz="2400" b="0" i="1" dirty="0" smtClean="0">
                        <a:latin typeface="Cambria Math"/>
                      </a:rPr>
                      <m:t>4−4</m:t>
                    </m:r>
                    <m:r>
                      <a:rPr lang="en-US" sz="2400" b="0" i="1" dirty="0" smtClean="0">
                        <a:latin typeface="Cambria Math"/>
                      </a:rPr>
                      <m:t>𝑖</m:t>
                    </m:r>
                    <m:r>
                      <a:rPr lang="ru-RU" sz="2400" b="0" i="1" dirty="0" smtClean="0">
                        <a:latin typeface="Cambria Math"/>
                      </a:rPr>
                      <m:t>)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53" y="5480048"/>
                <a:ext cx="5255413" cy="465833"/>
              </a:xfrm>
              <a:prstGeom prst="rect">
                <a:avLst/>
              </a:prstGeom>
              <a:blipFill rotWithShape="1">
                <a:blip r:embed="rId8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830239" y="5987053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 т.д.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0909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9242" y="1052736"/>
            <a:ext cx="6124966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Построение множества Мандельброта</a:t>
            </a:r>
          </a:p>
          <a:p>
            <a:r>
              <a:rPr lang="ru-RU" sz="2400" dirty="0" smtClean="0"/>
              <a:t>Впервые </a:t>
            </a:r>
            <a:r>
              <a:rPr lang="ru-RU" sz="2400" dirty="0"/>
              <a:t>множество Мандельброта было описано в </a:t>
            </a:r>
            <a:r>
              <a:rPr lang="ru-RU" sz="2400" dirty="0" smtClean="0"/>
              <a:t>1905 году Пьером Фату, </a:t>
            </a:r>
            <a:r>
              <a:rPr lang="ru-RU" sz="2400" dirty="0"/>
              <a:t>французским математиком, работавшим в области аналитической </a:t>
            </a:r>
            <a:r>
              <a:rPr lang="ru-RU" sz="2400" dirty="0" smtClean="0"/>
              <a:t>динамики комплексных </a:t>
            </a:r>
            <a:r>
              <a:rPr lang="ru-RU" sz="2400" dirty="0"/>
              <a:t>чисел. </a:t>
            </a:r>
            <a:r>
              <a:rPr lang="ru-RU" sz="2400" dirty="0" smtClean="0"/>
              <a:t>Фату изучал рекурсивные процессы вида </a:t>
            </a:r>
          </a:p>
          <a:p>
            <a:endParaRPr lang="ru-RU" sz="2400" dirty="0"/>
          </a:p>
          <a:p>
            <a:r>
              <a:rPr lang="ru-RU" sz="2400" dirty="0" smtClean="0"/>
              <a:t>В настоящее время построением этого множества в </a:t>
            </a:r>
            <a:r>
              <a:rPr lang="en-US" sz="2400" dirty="0" err="1" smtClean="0"/>
              <a:t>GeoGebra</a:t>
            </a:r>
            <a:r>
              <a:rPr lang="en-US" sz="2400" dirty="0" smtClean="0"/>
              <a:t> </a:t>
            </a:r>
            <a:r>
              <a:rPr lang="ru-RU" sz="2400" dirty="0" smtClean="0"/>
              <a:t>занимаются не многие, так как алгоритм построения очень сложный и его никто не раскрывает.</a:t>
            </a:r>
            <a:r>
              <a:rPr lang="en-US" sz="2400" dirty="0" smtClean="0"/>
              <a:t> </a:t>
            </a:r>
            <a:r>
              <a:rPr lang="ru-RU" sz="2400" dirty="0" smtClean="0"/>
              <a:t>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3626330"/>
              </p:ext>
            </p:extLst>
          </p:nvPr>
        </p:nvGraphicFramePr>
        <p:xfrm>
          <a:off x="4716016" y="3717032"/>
          <a:ext cx="1442547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Уравнение" r:id="rId3" imgW="1307880" imgH="457200" progId="Equation.3">
                  <p:embed/>
                </p:oleObj>
              </mc:Choice>
              <mc:Fallback>
                <p:oleObj name="Уравнение" r:id="rId3" imgW="1307880" imgH="457200" progId="Equation.3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3717032"/>
                        <a:ext cx="1442547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20" name="Picture 24" descr="Fatou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7357" y="1061067"/>
            <a:ext cx="2241135" cy="272797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2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101238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937958"/>
            <a:ext cx="417646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Для построения множества Мандельброта в </a:t>
            </a:r>
            <a:r>
              <a:rPr lang="en-US" dirty="0" err="1" smtClean="0"/>
              <a:t>GeoGebra</a:t>
            </a:r>
            <a:r>
              <a:rPr lang="ru-RU" dirty="0" smtClean="0"/>
              <a:t> мы используем возможности внесения данных в таблицу. </a:t>
            </a:r>
          </a:p>
          <a:p>
            <a:r>
              <a:rPr lang="ru-RU" dirty="0" smtClean="0"/>
              <a:t>Сначала зададим с помощью ползунков а и </a:t>
            </a:r>
            <a:r>
              <a:rPr lang="en-US" dirty="0" smtClean="0"/>
              <a:t>b</a:t>
            </a:r>
            <a:r>
              <a:rPr lang="ru-RU" dirty="0"/>
              <a:t> </a:t>
            </a:r>
            <a:r>
              <a:rPr lang="ru-RU" dirty="0" smtClean="0"/>
              <a:t>координаты точки А. Затем в первую ячейку столбца А мы внесем координаты этой точки в виде комплексного числа; в первую ячейку столбца В вносим значение А1</a:t>
            </a:r>
            <a:r>
              <a:rPr lang="en-US" dirty="0" smtClean="0"/>
              <a:t>^2+</a:t>
            </a:r>
            <a:r>
              <a:rPr lang="ru-RU" dirty="0" smtClean="0"/>
              <a:t>А1.</a:t>
            </a:r>
          </a:p>
          <a:p>
            <a:r>
              <a:rPr lang="ru-RU" b="1" dirty="0" smtClean="0"/>
              <a:t>Проведем проверку правильности </a:t>
            </a:r>
          </a:p>
          <a:p>
            <a:r>
              <a:rPr lang="ru-RU" dirty="0" smtClean="0"/>
              <a:t>полученного значения с помощью изученных операций над комплексными числами (слайд 13).</a:t>
            </a:r>
          </a:p>
          <a:p>
            <a:r>
              <a:rPr lang="ru-RU" dirty="0" smtClean="0"/>
              <a:t>Во вторую ячейку столбца необходимо внести координаты точки А, но ордината должна быть на 0,001 прибавлена. Затем все ячейки активировать как в программе </a:t>
            </a:r>
            <a:r>
              <a:rPr lang="en-US" dirty="0" smtClean="0"/>
              <a:t>Excel</a:t>
            </a:r>
            <a:r>
              <a:rPr lang="ru-RU" dirty="0" smtClean="0"/>
              <a:t> до </a:t>
            </a:r>
            <a:r>
              <a:rPr lang="en-US" dirty="0" smtClean="0"/>
              <a:t>101 </a:t>
            </a:r>
            <a:r>
              <a:rPr lang="ru-RU" dirty="0" smtClean="0"/>
              <a:t>строки. </a:t>
            </a:r>
          </a:p>
        </p:txBody>
      </p:sp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2831509"/>
              </p:ext>
            </p:extLst>
          </p:nvPr>
        </p:nvGraphicFramePr>
        <p:xfrm>
          <a:off x="6588224" y="3032956"/>
          <a:ext cx="1442547" cy="504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3" name="Уравнение" r:id="rId3" imgW="1307880" imgH="457200" progId="Equation.3">
                  <p:embed/>
                </p:oleObj>
              </mc:Choice>
              <mc:Fallback>
                <p:oleObj name="Уравнение" r:id="rId3" imgW="13078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24" y="3032956"/>
                        <a:ext cx="1442547" cy="50405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2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36" b="6250"/>
          <a:stretch/>
        </p:blipFill>
        <p:spPr bwMode="auto">
          <a:xfrm>
            <a:off x="4355976" y="1067906"/>
            <a:ext cx="480659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149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5226" y="1626340"/>
            <a:ext cx="382071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Далее необходимо задать динамическую окраску точке А при определенных </a:t>
            </a:r>
            <a:r>
              <a:rPr lang="ru-RU" sz="2400" dirty="0" smtClean="0"/>
              <a:t>условиях</a:t>
            </a:r>
          </a:p>
          <a:p>
            <a:r>
              <a:rPr lang="ru-RU" sz="2400" dirty="0" smtClean="0"/>
              <a:t>(см. рис).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16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2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pic>
        <p:nvPicPr>
          <p:cNvPr id="49154" name="Picture 2" descr="https://pp.userapi.com/c824411/v824411903/d4855/bIdmhdykf5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r="15767" b="20771"/>
          <a:stretch/>
        </p:blipFill>
        <p:spPr bwMode="auto">
          <a:xfrm>
            <a:off x="4017462" y="1265778"/>
            <a:ext cx="4511744" cy="32745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42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484784"/>
            <a:ext cx="316835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Затем задать анимацию ползункам, </a:t>
            </a:r>
          </a:p>
          <a:p>
            <a:r>
              <a:rPr lang="ru-RU" sz="2400" dirty="0" smtClean="0"/>
              <a:t>и </a:t>
            </a:r>
            <a:r>
              <a:rPr lang="ru-RU" sz="2400" dirty="0"/>
              <a:t>множество начнет появляться.</a:t>
            </a:r>
          </a:p>
          <a:p>
            <a:endParaRPr lang="ru-RU" sz="1600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1482853" y="217699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2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052736"/>
            <a:ext cx="5291310" cy="6827897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9596372"/>
              </p:ext>
            </p:extLst>
          </p:nvPr>
        </p:nvGraphicFramePr>
        <p:xfrm>
          <a:off x="323528" y="3710105"/>
          <a:ext cx="25400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1" name="Формула" r:id="rId4" imgW="850531" imgH="253890" progId="Equation.3">
                  <p:embed/>
                </p:oleObj>
              </mc:Choice>
              <mc:Fallback>
                <p:oleObj name="Формула" r:id="rId4" imgW="850531" imgH="25389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710105"/>
                        <a:ext cx="25400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42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2088404"/>
              </p:ext>
            </p:extLst>
          </p:nvPr>
        </p:nvGraphicFramePr>
        <p:xfrm>
          <a:off x="3009216" y="1209045"/>
          <a:ext cx="3254393" cy="976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5" name="Формула" r:id="rId3" imgW="850680" imgH="253800" progId="Equation.3">
                  <p:embed/>
                </p:oleObj>
              </mc:Choice>
              <mc:Fallback>
                <p:oleObj name="Формула" r:id="rId3" imgW="85068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9216" y="1209045"/>
                        <a:ext cx="3254393" cy="976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5"/>
          <a:srcRect b="3273"/>
          <a:stretch>
            <a:fillRect/>
          </a:stretch>
        </p:blipFill>
        <p:spPr bwMode="auto">
          <a:xfrm>
            <a:off x="1826538" y="2185364"/>
            <a:ext cx="561975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57064" y="683062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Эксперимент 1 (изменение степени)</a:t>
            </a:r>
            <a:endParaRPr lang="ru-RU" sz="36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491866" y="95833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3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7892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6648389"/>
              </p:ext>
            </p:extLst>
          </p:nvPr>
        </p:nvGraphicFramePr>
        <p:xfrm>
          <a:off x="2915816" y="679479"/>
          <a:ext cx="3254393" cy="976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7" name="Формула" r:id="rId3" imgW="850680" imgH="253800" progId="Equation.3">
                  <p:embed/>
                </p:oleObj>
              </mc:Choice>
              <mc:Fallback>
                <p:oleObj name="Формула" r:id="rId3" imgW="85068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5816" y="679479"/>
                        <a:ext cx="3254393" cy="9763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5"/>
          <a:srcRect l="26178" t="13191" r="22130" b="11490"/>
          <a:stretch/>
        </p:blipFill>
        <p:spPr>
          <a:xfrm>
            <a:off x="2410691" y="1790150"/>
            <a:ext cx="4932284" cy="40426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Эксперимент 1 (изменение степени)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7892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606760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cs typeface="Arial" pitchFamily="34" charset="0"/>
              </a:rPr>
              <a:t>Введение</a:t>
            </a:r>
          </a:p>
          <a:p>
            <a:endParaRPr lang="ru-RU" dirty="0" smtClean="0">
              <a:cs typeface="Arial" pitchFamily="34" charset="0"/>
            </a:endParaRPr>
          </a:p>
          <a:p>
            <a:pPr algn="just"/>
            <a:r>
              <a:rPr lang="ru-RU" sz="2400" dirty="0" smtClean="0"/>
              <a:t>Самые </a:t>
            </a:r>
            <a:r>
              <a:rPr lang="ru-RU" sz="2400" dirty="0"/>
              <a:t>гениальные открытия в науке способны кардинально изменить человеческую жизнь. </a:t>
            </a:r>
            <a:r>
              <a:rPr lang="ru-RU" sz="2400" dirty="0" smtClean="0"/>
              <a:t>Есть такие открытия, которым мало кто придает значение. Одно </a:t>
            </a:r>
            <a:r>
              <a:rPr lang="ru-RU" sz="2400" dirty="0"/>
              <a:t>из таких «незаметных» открытий — фракталы. </a:t>
            </a:r>
            <a:endParaRPr lang="ru-RU" sz="2400" dirty="0" smtClean="0"/>
          </a:p>
          <a:p>
            <a:pPr algn="just"/>
            <a:endParaRPr lang="ru-RU" sz="2400" dirty="0" smtClean="0"/>
          </a:p>
          <a:p>
            <a:pPr algn="just"/>
            <a:r>
              <a:rPr lang="ru-RU" sz="2400" dirty="0" smtClean="0"/>
              <a:t>Человек, анализируя процессы, происходящие вокруг него, пытается найти логичность происходящего </a:t>
            </a:r>
            <a:br>
              <a:rPr lang="ru-RU" sz="2400" dirty="0" smtClean="0"/>
            </a:br>
            <a:r>
              <a:rPr lang="ru-RU" sz="2400" dirty="0" smtClean="0"/>
              <a:t>и вывести некоторую закономерность. Даже в хаосе можно </a:t>
            </a:r>
            <a:r>
              <a:rPr lang="ru-RU" sz="2400" dirty="0"/>
              <a:t>найти связь между событиями. И эта связь — фрактал</a:t>
            </a:r>
            <a:r>
              <a:rPr lang="ru-RU" sz="2400" dirty="0" smtClean="0"/>
              <a:t>.</a:t>
            </a:r>
          </a:p>
          <a:p>
            <a:r>
              <a:rPr lang="ru-RU" sz="2000" dirty="0" smtClean="0"/>
              <a:t>	</a:t>
            </a:r>
            <a:endParaRPr lang="ru-RU" sz="2000" dirty="0"/>
          </a:p>
          <a:p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24194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4740644"/>
              </p:ext>
            </p:extLst>
          </p:nvPr>
        </p:nvGraphicFramePr>
        <p:xfrm>
          <a:off x="3062372" y="764704"/>
          <a:ext cx="325437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29" name="Формула" r:id="rId3" imgW="850680" imgH="253800" progId="Equation.3">
                  <p:embed/>
                </p:oleObj>
              </mc:Choice>
              <mc:Fallback>
                <p:oleObj name="Формула" r:id="rId3" imgW="85068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372" y="764704"/>
                        <a:ext cx="3254375" cy="97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672" y="1628800"/>
            <a:ext cx="6139776" cy="502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0910"/>
            <a:ext cx="8461375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2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928185"/>
              </p:ext>
            </p:extLst>
          </p:nvPr>
        </p:nvGraphicFramePr>
        <p:xfrm>
          <a:off x="2987824" y="807769"/>
          <a:ext cx="339883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Формула" r:id="rId3" imgW="888840" imgH="253800" progId="Equation.3">
                  <p:embed/>
                </p:oleObj>
              </mc:Choice>
              <mc:Fallback>
                <p:oleObj name="Формула" r:id="rId3" imgW="88884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807769"/>
                        <a:ext cx="3398837" cy="97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2139" y="1772816"/>
            <a:ext cx="6105548" cy="4787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683568" y="18864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Эксперимент 1 (изменение степени)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7892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706667"/>
              </p:ext>
            </p:extLst>
          </p:nvPr>
        </p:nvGraphicFramePr>
        <p:xfrm>
          <a:off x="2708386" y="1268760"/>
          <a:ext cx="3594100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1" name="Формула" r:id="rId3" imgW="939600" imgH="253800" progId="Equation.3">
                  <p:embed/>
                </p:oleObj>
              </mc:Choice>
              <mc:Fallback>
                <p:oleObj name="Формула" r:id="rId3" imgW="939600" imgH="253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386" y="1268760"/>
                        <a:ext cx="3594100" cy="976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5"/>
          <a:srcRect l="25944" t="19055" r="27089" b="17491"/>
          <a:stretch/>
        </p:blipFill>
        <p:spPr bwMode="auto">
          <a:xfrm>
            <a:off x="2286000" y="2420888"/>
            <a:ext cx="4601145" cy="3495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83568" y="346041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Эксперимент 1 (изменение степени)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378920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8582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Выводы из 1 эксперимента</a:t>
            </a:r>
          </a:p>
          <a:p>
            <a:endParaRPr lang="ru-RU" sz="2000" dirty="0" smtClean="0">
              <a:cs typeface="Arial" pitchFamily="34" charset="0"/>
            </a:endParaRPr>
          </a:p>
          <a:p>
            <a:endParaRPr lang="ru-RU" sz="2400" dirty="0" smtClean="0"/>
          </a:p>
          <a:p>
            <a:r>
              <a:rPr lang="ru-RU" sz="2400" dirty="0" smtClean="0"/>
              <a:t>При изменении степени </a:t>
            </a:r>
            <a:r>
              <a:rPr lang="en-US" sz="2400" i="1" dirty="0" smtClean="0"/>
              <a:t>p</a:t>
            </a:r>
            <a:r>
              <a:rPr lang="en-US" sz="2400" dirty="0" smtClean="0"/>
              <a:t> </a:t>
            </a:r>
            <a:r>
              <a:rPr lang="ru-RU" sz="2400" dirty="0" smtClean="0"/>
              <a:t>в уравнении комплексной функции, задающей множество Мандельброта на любое натуральное число </a:t>
            </a:r>
            <a:r>
              <a:rPr lang="en-US" sz="2400" i="1" dirty="0" smtClean="0"/>
              <a:t>p ≥ 2</a:t>
            </a:r>
            <a:r>
              <a:rPr lang="ru-RU" sz="2400" dirty="0" smtClean="0"/>
              <a:t>, число ответвлений равно </a:t>
            </a:r>
            <a:r>
              <a:rPr lang="ru-RU" sz="2400" i="1" dirty="0" smtClean="0"/>
              <a:t>р-1</a:t>
            </a:r>
            <a:r>
              <a:rPr lang="ru-RU" sz="2400" dirty="0" smtClean="0"/>
              <a:t>. </a:t>
            </a:r>
          </a:p>
          <a:p>
            <a:endParaRPr lang="ru-RU" sz="2400" dirty="0" smtClean="0"/>
          </a:p>
          <a:p>
            <a:endParaRPr lang="ru-RU" sz="2400" i="1" dirty="0"/>
          </a:p>
          <a:p>
            <a:endParaRPr lang="ru-RU" sz="2000" dirty="0">
              <a:cs typeface="Arial" pitchFamily="34" charset="0"/>
            </a:endParaRPr>
          </a:p>
        </p:txBody>
      </p:sp>
      <p:pic>
        <p:nvPicPr>
          <p:cNvPr id="48137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6" t="13543" r="31440" b="18358"/>
          <a:stretch/>
        </p:blipFill>
        <p:spPr bwMode="auto">
          <a:xfrm>
            <a:off x="29491" y="3157609"/>
            <a:ext cx="1356513" cy="148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14607" r="28297" b="7140"/>
          <a:stretch/>
        </p:blipFill>
        <p:spPr bwMode="auto">
          <a:xfrm>
            <a:off x="1378867" y="3035262"/>
            <a:ext cx="1074239" cy="167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9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1" t="6333" r="19942" b="7158"/>
          <a:stretch/>
        </p:blipFill>
        <p:spPr bwMode="auto">
          <a:xfrm>
            <a:off x="2512920" y="3003613"/>
            <a:ext cx="1707631" cy="1706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0" name="Picture 1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4" t="12732" r="21902" b="10041"/>
          <a:stretch/>
        </p:blipFill>
        <p:spPr bwMode="auto">
          <a:xfrm>
            <a:off x="4291667" y="3010644"/>
            <a:ext cx="1593273" cy="1661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1" name="Picture 1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6" t="21505" r="23436" b="12208"/>
          <a:stretch/>
        </p:blipFill>
        <p:spPr bwMode="auto">
          <a:xfrm>
            <a:off x="5884940" y="3003613"/>
            <a:ext cx="1641764" cy="158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42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5" t="20159" r="30221" b="24860"/>
          <a:stretch/>
        </p:blipFill>
        <p:spPr bwMode="auto">
          <a:xfrm>
            <a:off x="7541512" y="3003613"/>
            <a:ext cx="1500088" cy="1488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845674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580798" y="4806144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3031547" y="4864085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4753115" y="4830742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370634" y="4809745"/>
            <a:ext cx="785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ru-RU" dirty="0" smtClean="0"/>
              <a:t>12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956368" y="4764886"/>
            <a:ext cx="901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 </a:t>
            </a:r>
            <a:r>
              <a:rPr lang="ru-RU" dirty="0"/>
              <a:t>=</a:t>
            </a:r>
            <a:r>
              <a:rPr lang="en-US" dirty="0" smtClean="0"/>
              <a:t> </a:t>
            </a:r>
            <a:r>
              <a:rPr lang="ru-RU" dirty="0" smtClean="0"/>
              <a:t>1</a:t>
            </a:r>
            <a:r>
              <a:rPr lang="en-US" dirty="0" smtClean="0"/>
              <a:t>2</a:t>
            </a:r>
            <a:r>
              <a:rPr lang="ru-RU" dirty="0" smtClean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53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1866" y="95833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3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2387" y="696883"/>
            <a:ext cx="7508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/>
              <a:t>Эксперимент </a:t>
            </a:r>
            <a:r>
              <a:rPr lang="en-US" sz="2800" b="1" i="1" dirty="0" smtClean="0"/>
              <a:t>2</a:t>
            </a:r>
            <a:r>
              <a:rPr lang="ru-RU" sz="2800" b="1" i="1" dirty="0" smtClean="0"/>
              <a:t> (изменение вида уравнения)</a:t>
            </a:r>
            <a:endParaRPr lang="ru-RU" sz="2800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2103437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Текст 3"/>
          <p:cNvSpPr txBox="1">
            <a:spLocks/>
          </p:cNvSpPr>
          <p:nvPr/>
        </p:nvSpPr>
        <p:spPr>
          <a:xfrm>
            <a:off x="-958241" y="4223668"/>
            <a:ext cx="6107134" cy="8429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2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endParaRPr lang="ru-RU" sz="2400" dirty="0">
              <a:latin typeface="+mn-lt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7" t="27230" r="16910" b="15641"/>
          <a:stretch/>
        </p:blipFill>
        <p:spPr bwMode="auto">
          <a:xfrm>
            <a:off x="3995936" y="1271422"/>
            <a:ext cx="3960440" cy="2952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23528" y="4414309"/>
                <a:ext cx="3340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4414309"/>
                <a:ext cx="3340594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4356643" y="4378033"/>
                <a:ext cx="32903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−(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)+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643" y="4378033"/>
                <a:ext cx="3290388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07504" y="5079222"/>
            <a:ext cx="91390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Можно предположить, что если в конце уравнения функции остается </a:t>
            </a:r>
          </a:p>
          <a:p>
            <a:r>
              <a:rPr lang="ru-RU" dirty="0" smtClean="0"/>
              <a:t>комплексное число с=1+</a:t>
            </a:r>
            <a:r>
              <a:rPr lang="en-US" dirty="0" smtClean="0"/>
              <a:t>i</a:t>
            </a:r>
            <a:r>
              <a:rPr lang="ru-RU" dirty="0" smtClean="0"/>
              <a:t>, то множество сохраняет вид по границам (ответвления), </a:t>
            </a:r>
          </a:p>
          <a:p>
            <a:r>
              <a:rPr lang="ru-RU" dirty="0" smtClean="0"/>
              <a:t>но изменяет форму самого множества в зависимости от степени.</a:t>
            </a:r>
          </a:p>
          <a:p>
            <a:r>
              <a:rPr lang="ru-RU" dirty="0" smtClean="0"/>
              <a:t>Знак минус дает отражение множества относительно оси ординат.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746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1866" y="95833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3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6619" y="680608"/>
            <a:ext cx="7508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/>
              <a:t>Эксперимент 3</a:t>
            </a:r>
            <a:r>
              <a:rPr lang="ru-RU" sz="2800" b="1" i="1" dirty="0" smtClean="0"/>
              <a:t> (изменение вида уравнения)</a:t>
            </a:r>
            <a:endParaRPr lang="ru-RU" sz="28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t="27168" r="43128" b="14168"/>
          <a:stretch/>
        </p:blipFill>
        <p:spPr bwMode="auto">
          <a:xfrm>
            <a:off x="661215" y="1700808"/>
            <a:ext cx="2407580" cy="297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35016" y="4907590"/>
                <a:ext cx="225997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ru-RU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ru-RU" sz="2400" b="0" i="1" smtClean="0">
                              <a:latin typeface="Cambria Math"/>
                            </a:rPr>
                            <m:t>с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16" y="4907590"/>
                <a:ext cx="2259978" cy="461665"/>
              </a:xfrm>
              <a:prstGeom prst="rect">
                <a:avLst/>
              </a:prstGeom>
              <a:blipFill rotWithShape="1"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732780" y="2586893"/>
            <a:ext cx="537679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Если последнее комплексное число </a:t>
            </a:r>
          </a:p>
          <a:p>
            <a:r>
              <a:rPr lang="ru-RU" sz="2400" dirty="0" smtClean="0"/>
              <a:t>возвести в квадрат, то получаем </a:t>
            </a:r>
          </a:p>
          <a:p>
            <a:r>
              <a:rPr lang="ru-RU" sz="2400" dirty="0" smtClean="0"/>
              <a:t>изображение, </a:t>
            </a:r>
          </a:p>
          <a:p>
            <a:r>
              <a:rPr lang="ru-RU" sz="2400" dirty="0" smtClean="0"/>
              <a:t>симметричное относительно </a:t>
            </a:r>
          </a:p>
          <a:p>
            <a:r>
              <a:rPr lang="ru-RU" sz="2400" dirty="0" smtClean="0"/>
              <a:t>оси абсцисс.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5954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1866" y="95833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3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908720"/>
            <a:ext cx="7508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/>
              <a:t>Эксперимент </a:t>
            </a:r>
            <a:r>
              <a:rPr lang="en-US" sz="2800" b="1" i="1" dirty="0"/>
              <a:t>4</a:t>
            </a:r>
            <a:r>
              <a:rPr lang="ru-RU" sz="2800" b="1" i="1" dirty="0" smtClean="0"/>
              <a:t> (изменение вида уравнения)</a:t>
            </a:r>
            <a:endParaRPr lang="ru-RU" sz="2800" dirty="0"/>
          </a:p>
        </p:txBody>
      </p:sp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684" y="1964186"/>
            <a:ext cx="2806634" cy="258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0" r="28302" b="12413"/>
          <a:stretch/>
        </p:blipFill>
        <p:spPr bwMode="auto">
          <a:xfrm>
            <a:off x="370879" y="1897372"/>
            <a:ext cx="2652017" cy="272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528723" y="4801167"/>
                <a:ext cx="2181687" cy="465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</m:rad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723" y="4801167"/>
                <a:ext cx="2181687" cy="465705"/>
              </a:xfrm>
              <a:prstGeom prst="rect">
                <a:avLst/>
              </a:prstGeom>
              <a:blipFill rotWithShape="1"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57224" y="4801167"/>
                <a:ext cx="20692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/>
                          </a:rPr>
                          <m:t>  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𝑧</m:t>
                        </m:r>
                      </m:e>
                      <m:sub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400" b="0" i="1" smtClean="0">
                            <a:latin typeface="Cambria Math"/>
                          </a:rPr>
                          <m:t>+1</m:t>
                        </m:r>
                      </m:sub>
                    </m:sSub>
                    <m:r>
                      <a:rPr lang="en-US" sz="2400" b="0" i="1" smtClean="0">
                        <a:latin typeface="Cambria Math"/>
                      </a:rPr>
                      <m:t>=</m:t>
                    </m:r>
                  </m:oMath>
                </a14:m>
                <a:r>
                  <a:rPr lang="en-US" sz="2400" dirty="0" smtClean="0"/>
                  <a:t> - (z+1)</a:t>
                </a:r>
                <a:endParaRPr lang="ru-RU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24" y="4801167"/>
                <a:ext cx="2069284" cy="461665"/>
              </a:xfrm>
              <a:prstGeom prst="rect">
                <a:avLst/>
              </a:prstGeom>
              <a:blipFill rotWithShape="1">
                <a:blip r:embed="rId5"/>
                <a:stretch>
                  <a:fillRect t="-10667" r="-4130" b="-30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257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2"/>
          <a:stretch/>
        </p:blipFill>
        <p:spPr bwMode="auto">
          <a:xfrm>
            <a:off x="6235176" y="1807330"/>
            <a:ext cx="2908824" cy="2812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541869" y="4801166"/>
                <a:ext cx="229543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−2</m:t>
                          </m:r>
                        </m:sup>
                      </m:sSup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869" y="4801166"/>
                <a:ext cx="2295437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2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91880" y="251937"/>
            <a:ext cx="2484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Заключение</a:t>
            </a:r>
            <a:endParaRPr lang="ru-RU" sz="3200" b="1" i="1" dirty="0"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3649" y="710976"/>
            <a:ext cx="810009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ru-RU" sz="2800" dirty="0" smtClean="0">
                <a:cs typeface="Arial" pitchFamily="34" charset="0"/>
              </a:rPr>
              <a:t>В результате построения множества </a:t>
            </a:r>
            <a:r>
              <a:rPr lang="ru-RU" sz="2800" dirty="0">
                <a:cs typeface="Arial" pitchFamily="34" charset="0"/>
              </a:rPr>
              <a:t>Мандельброта в </a:t>
            </a:r>
            <a:r>
              <a:rPr lang="en-US" sz="2800" dirty="0" err="1" smtClean="0">
                <a:cs typeface="Arial" pitchFamily="34" charset="0"/>
              </a:rPr>
              <a:t>Geogebra</a:t>
            </a:r>
            <a:r>
              <a:rPr lang="ru-RU" sz="2800" dirty="0" smtClean="0">
                <a:cs typeface="Arial" pitchFamily="34" charset="0"/>
              </a:rPr>
              <a:t> была выявлена </a:t>
            </a:r>
            <a:r>
              <a:rPr lang="ru-RU" sz="2800" dirty="0">
                <a:cs typeface="Arial" pitchFamily="34" charset="0"/>
              </a:rPr>
              <a:t>следующая закономерность</a:t>
            </a:r>
            <a:r>
              <a:rPr lang="ru-RU" sz="2800" dirty="0" smtClean="0">
                <a:cs typeface="Arial" pitchFamily="34" charset="0"/>
              </a:rPr>
              <a:t>:</a:t>
            </a:r>
          </a:p>
          <a:p>
            <a:r>
              <a:rPr lang="ru-RU" sz="2800" dirty="0" smtClean="0">
                <a:cs typeface="Arial" pitchFamily="34" charset="0"/>
              </a:rPr>
              <a:t>при </a:t>
            </a:r>
            <a:r>
              <a:rPr lang="ru-RU" sz="2800" dirty="0">
                <a:cs typeface="Arial" pitchFamily="34" charset="0"/>
              </a:rPr>
              <a:t>изменении степени </a:t>
            </a:r>
            <a:r>
              <a:rPr lang="ru-RU" sz="2800" i="1" dirty="0">
                <a:cs typeface="Arial" pitchFamily="34" charset="0"/>
              </a:rPr>
              <a:t>p</a:t>
            </a:r>
            <a:r>
              <a:rPr lang="ru-RU" sz="2800" dirty="0">
                <a:cs typeface="Arial" pitchFamily="34" charset="0"/>
              </a:rPr>
              <a:t> в уравнении комплексной </a:t>
            </a:r>
            <a:r>
              <a:rPr lang="ru-RU" sz="2800" dirty="0" smtClean="0">
                <a:cs typeface="Arial" pitchFamily="34" charset="0"/>
              </a:rPr>
              <a:t>функции </a:t>
            </a:r>
            <a:endParaRPr lang="en-US" sz="2800" dirty="0" smtClean="0">
              <a:cs typeface="Arial" pitchFamily="34" charset="0"/>
            </a:endParaRPr>
          </a:p>
          <a:p>
            <a:r>
              <a:rPr lang="ru-RU" sz="2800" dirty="0" smtClean="0">
                <a:cs typeface="Arial" pitchFamily="34" charset="0"/>
              </a:rPr>
              <a:t>задающей </a:t>
            </a:r>
            <a:r>
              <a:rPr lang="ru-RU" sz="2800" dirty="0">
                <a:cs typeface="Arial" pitchFamily="34" charset="0"/>
              </a:rPr>
              <a:t>множество Мандельброта на любое натуральное число </a:t>
            </a:r>
            <a:r>
              <a:rPr lang="ru-RU" sz="2800" i="1" dirty="0">
                <a:cs typeface="Arial" pitchFamily="34" charset="0"/>
              </a:rPr>
              <a:t>p</a:t>
            </a:r>
            <a:r>
              <a:rPr lang="ru-RU" sz="2800" dirty="0">
                <a:cs typeface="Arial" pitchFamily="34" charset="0"/>
              </a:rPr>
              <a:t> ≥ 2, число ответвлений равно </a:t>
            </a:r>
            <a:r>
              <a:rPr lang="ru-RU" sz="2800" i="1" dirty="0">
                <a:cs typeface="Arial" pitchFamily="34" charset="0"/>
              </a:rPr>
              <a:t>р</a:t>
            </a:r>
            <a:r>
              <a:rPr lang="ru-RU" sz="2800" dirty="0">
                <a:cs typeface="Arial" pitchFamily="34" charset="0"/>
              </a:rPr>
              <a:t>-1. 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cs typeface="Arial" pitchFamily="34" charset="0"/>
              </a:rPr>
              <a:t>Проведенные эксперименты позволили подтвердить гипотезу  исследования, а также получить новые виды алгебраических множеств и описать их в виде комплексных функций.</a:t>
            </a:r>
            <a:endParaRPr lang="en-US" sz="2800" dirty="0"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355976" y="2492896"/>
                <a:ext cx="2808312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  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+1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𝑧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𝑝</m:t>
                          </m:r>
                        </m:sup>
                      </m:sSup>
                      <m:r>
                        <a:rPr lang="en-US" sz="2400" i="1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ru-RU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2492896"/>
                <a:ext cx="2808312" cy="490199"/>
              </a:xfrm>
              <a:prstGeom prst="rect">
                <a:avLst/>
              </a:prstGeom>
              <a:blipFill rotWithShape="1">
                <a:blip r:embed="rId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04991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85828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Список источников</a:t>
            </a:r>
          </a:p>
          <a:p>
            <a:endParaRPr lang="ru-RU" sz="2000" dirty="0" smtClean="0">
              <a:cs typeface="Arial" pitchFamily="34" charset="0"/>
            </a:endParaRPr>
          </a:p>
          <a:p>
            <a:r>
              <a:rPr lang="ru-RU" sz="2400" dirty="0" smtClean="0">
                <a:cs typeface="Arial" pitchFamily="34" charset="0"/>
                <a:hlinkClick r:id="rId2"/>
              </a:rPr>
              <a:t>1. </a:t>
            </a:r>
            <a:r>
              <a:rPr lang="en-US" sz="2400" dirty="0" smtClean="0">
                <a:cs typeface="Arial" pitchFamily="34" charset="0"/>
                <a:hlinkClick r:id="rId2"/>
              </a:rPr>
              <a:t>https://infourok.ru/issledovatelskaya-rabota-po-teme-fraktal-643681.html</a:t>
            </a:r>
            <a:endParaRPr lang="ru-RU" sz="2400" dirty="0" smtClean="0">
              <a:cs typeface="Arial" pitchFamily="34" charset="0"/>
            </a:endParaRPr>
          </a:p>
          <a:p>
            <a:r>
              <a:rPr lang="ru-RU" sz="2400" dirty="0" smtClean="0">
                <a:cs typeface="Arial" pitchFamily="34" charset="0"/>
                <a:hlinkClick r:id="rId3"/>
              </a:rPr>
              <a:t>2. </a:t>
            </a:r>
            <a:r>
              <a:rPr lang="en-US" sz="2400" dirty="0" smtClean="0">
                <a:cs typeface="Arial" pitchFamily="34" charset="0"/>
                <a:hlinkClick r:id="rId3"/>
              </a:rPr>
              <a:t>https://studfiles.net/preview/1840156/</a:t>
            </a:r>
            <a:endParaRPr lang="ru-RU" sz="2400" dirty="0" smtClean="0">
              <a:cs typeface="Arial" pitchFamily="34" charset="0"/>
            </a:endParaRPr>
          </a:p>
          <a:p>
            <a:r>
              <a:rPr lang="ru-RU" sz="2400" dirty="0" smtClean="0">
                <a:cs typeface="Arial" pitchFamily="34" charset="0"/>
              </a:rPr>
              <a:t>3. </a:t>
            </a:r>
            <a:r>
              <a:rPr lang="en-US" sz="2400" dirty="0" smtClean="0">
                <a:cs typeface="Arial" pitchFamily="34" charset="0"/>
                <a:hlinkClick r:id="rId4"/>
              </a:rPr>
              <a:t>https://studfiles.net/preview/3765059/</a:t>
            </a:r>
            <a:endParaRPr lang="ru-RU" sz="2400" dirty="0" smtClean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  <a:hlinkClick r:id="rId5"/>
              </a:rPr>
              <a:t>4</a:t>
            </a:r>
            <a:r>
              <a:rPr lang="ru-RU" sz="2400" dirty="0" smtClean="0">
                <a:cs typeface="Arial" pitchFamily="34" charset="0"/>
                <a:hlinkClick r:id="rId5"/>
              </a:rPr>
              <a:t>. </a:t>
            </a:r>
            <a:r>
              <a:rPr lang="en-US" sz="2400" dirty="0" smtClean="0">
                <a:cs typeface="Arial" pitchFamily="34" charset="0"/>
                <a:hlinkClick r:id="rId5"/>
              </a:rPr>
              <a:t>http://ru.science.wikia.com/wiki/</a:t>
            </a:r>
            <a:r>
              <a:rPr lang="ru-RU" sz="2400" dirty="0" err="1" smtClean="0">
                <a:cs typeface="Arial" pitchFamily="34" charset="0"/>
                <a:hlinkClick r:id="rId5"/>
              </a:rPr>
              <a:t>Множество_Мандельброта</a:t>
            </a:r>
            <a:endParaRPr lang="ru-RU" sz="2400" dirty="0" smtClean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  <a:hlinkClick r:id="rId6"/>
              </a:rPr>
              <a:t>5</a:t>
            </a:r>
            <a:r>
              <a:rPr lang="ru-RU" sz="2400" smtClean="0">
                <a:cs typeface="Arial" pitchFamily="34" charset="0"/>
                <a:hlinkClick r:id="rId6"/>
              </a:rPr>
              <a:t>. </a:t>
            </a:r>
            <a:r>
              <a:rPr lang="en-US" sz="2400" dirty="0" smtClean="0">
                <a:cs typeface="Arial" pitchFamily="34" charset="0"/>
                <a:hlinkClick r:id="rId6"/>
              </a:rPr>
              <a:t>https://www.geogebra.org/m/qzmaUj9v#material/UpJp39J2</a:t>
            </a:r>
            <a:endParaRPr lang="ru-RU" sz="2400" dirty="0" smtClean="0">
              <a:cs typeface="Arial" pitchFamily="34" charset="0"/>
            </a:endParaRPr>
          </a:p>
          <a:p>
            <a:endParaRPr lang="ru-RU" sz="24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ru-RU" sz="24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4545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928802"/>
            <a:ext cx="8229600" cy="1600200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</a:rPr>
              <a:t>Спасибо за внимание!</a:t>
            </a:r>
            <a:endParaRPr lang="ru-RU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142852"/>
            <a:ext cx="48629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Фрактал </a:t>
            </a:r>
            <a:r>
              <a:rPr lang="ru-RU" sz="2400" dirty="0" smtClean="0"/>
              <a:t>— термин, означающий сложную геометрическую фигуру, обладающую свойством самоподобия, то есть составленную из нескольких частей, каждая из которых подобна всей фигуре целиком. </a:t>
            </a:r>
          </a:p>
          <a:p>
            <a:endParaRPr lang="ru-RU" sz="2400" dirty="0" smtClean="0"/>
          </a:p>
          <a:p>
            <a:r>
              <a:rPr lang="ru-RU" sz="2400" dirty="0" smtClean="0"/>
              <a:t>Термин «фрактал» был введён Бенуа Мандельбротом в 1975 году и получил широкую популярность с выходом в 1977 году его книги «Фрактальная геометрия природы».</a:t>
            </a:r>
            <a:endParaRPr lang="ru-RU" sz="2400" dirty="0" smtClean="0">
              <a:cs typeface="Arial" pitchFamily="34" charset="0"/>
            </a:endParaRPr>
          </a:p>
        </p:txBody>
      </p:sp>
      <p:pic>
        <p:nvPicPr>
          <p:cNvPr id="1026" name="Picture 2" descr="https://c1.staticflickr.com/5/4098/4770047266_f6a03fb7ef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285728"/>
            <a:ext cx="3717008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1" y="2276872"/>
            <a:ext cx="565528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Используя программу </a:t>
            </a:r>
            <a:r>
              <a:rPr lang="en-US" sz="2400" dirty="0" err="1" smtClean="0"/>
              <a:t>GeoGera</a:t>
            </a:r>
            <a:r>
              <a:rPr lang="ru-RU" sz="2400" dirty="0" smtClean="0"/>
              <a:t> </a:t>
            </a:r>
          </a:p>
          <a:p>
            <a:r>
              <a:rPr lang="ru-RU" sz="2400" dirty="0" smtClean="0"/>
              <a:t>уже четвертый год, я задался целью исследовать фракталы с её помощью. Геометрические фракталы оказались достаточно простыми. Основными направлениями моей работы были создание инструмента для построения снежинки Коха, ковра </a:t>
            </a:r>
            <a:r>
              <a:rPr lang="ru-RU" sz="2400" dirty="0" err="1" smtClean="0"/>
              <a:t>Серпинского</a:t>
            </a:r>
            <a:r>
              <a:rPr lang="ru-RU" sz="2400" dirty="0" smtClean="0"/>
              <a:t> (в </a:t>
            </a:r>
            <a:r>
              <a:rPr lang="en-US" sz="2400" dirty="0" err="1" smtClean="0"/>
              <a:t>GeoGebra</a:t>
            </a:r>
            <a:r>
              <a:rPr lang="en-US" sz="2400" dirty="0" smtClean="0"/>
              <a:t> 2D</a:t>
            </a:r>
            <a:r>
              <a:rPr lang="ru-RU" sz="2400" dirty="0" smtClean="0"/>
              <a:t>) и губки </a:t>
            </a:r>
            <a:r>
              <a:rPr lang="ru-RU" sz="2400" dirty="0" err="1" smtClean="0"/>
              <a:t>Менгера</a:t>
            </a:r>
            <a:r>
              <a:rPr lang="ru-RU" sz="2400" dirty="0"/>
              <a:t> (в </a:t>
            </a:r>
            <a:r>
              <a:rPr lang="en-US" sz="2400" dirty="0" err="1"/>
              <a:t>GeoGebra</a:t>
            </a:r>
            <a:r>
              <a:rPr lang="en-US" sz="2400" dirty="0"/>
              <a:t> </a:t>
            </a:r>
            <a:r>
              <a:rPr lang="ru-RU" sz="2400" dirty="0" smtClean="0"/>
              <a:t>3</a:t>
            </a:r>
            <a:r>
              <a:rPr lang="en-US" sz="2400" dirty="0" smtClean="0"/>
              <a:t>D</a:t>
            </a:r>
            <a:r>
              <a:rPr lang="ru-RU" sz="2400" dirty="0" smtClean="0"/>
              <a:t>). Однако</a:t>
            </a:r>
            <a:r>
              <a:rPr lang="en-US" sz="2400" dirty="0"/>
              <a:t> </a:t>
            </a:r>
            <a:r>
              <a:rPr lang="ru-RU" sz="2400" dirty="0" smtClean="0"/>
              <a:t>эти вопросы оказались уже достаточно изученными.</a:t>
            </a:r>
          </a:p>
          <a:p>
            <a:pPr fontAlgn="base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b="1" i="1" dirty="0">
              <a:solidFill>
                <a:srgbClr val="C00000"/>
              </a:solidFill>
              <a:cs typeface="Arial" pitchFamily="34" charset="0"/>
            </a:endParaRPr>
          </a:p>
          <a:p>
            <a:endParaRPr lang="ru-RU" sz="2400" dirty="0" smtClean="0">
              <a:cs typeface="Arial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0" t="38258" r="41380" b="33594"/>
          <a:stretch/>
        </p:blipFill>
        <p:spPr bwMode="auto">
          <a:xfrm>
            <a:off x="5508104" y="404664"/>
            <a:ext cx="3342771" cy="127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93" y="1745694"/>
            <a:ext cx="1549310" cy="1549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4" t="4352" r="18284" b="4352"/>
          <a:stretch/>
        </p:blipFill>
        <p:spPr>
          <a:xfrm>
            <a:off x="6090627" y="3513454"/>
            <a:ext cx="2177724" cy="23507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52"/>
          <a:stretch/>
        </p:blipFill>
        <p:spPr>
          <a:xfrm>
            <a:off x="7543117" y="1881267"/>
            <a:ext cx="1293534" cy="1258126"/>
          </a:xfrm>
          <a:prstGeom prst="rect">
            <a:avLst/>
          </a:prstGeom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4"/>
          <a:stretch/>
        </p:blipFill>
        <p:spPr bwMode="auto">
          <a:xfrm>
            <a:off x="1043608" y="227116"/>
            <a:ext cx="3317899" cy="200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23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4169" y="980728"/>
            <a:ext cx="547260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Основной интерес всегда вызывали алгебраические фракталы. </a:t>
            </a:r>
          </a:p>
          <a:p>
            <a:r>
              <a:rPr lang="ru-RU" sz="2400" dirty="0" smtClean="0"/>
              <a:t>Их красота завораживала, но моих знаний для их исследований в то время было </a:t>
            </a:r>
            <a:r>
              <a:rPr lang="ru-RU" sz="2400" dirty="0"/>
              <a:t>недостаточно. Алгебраические фракталы возникают при исследовании нелинейных динамических систем. Поведение </a:t>
            </a:r>
            <a:r>
              <a:rPr lang="ru-RU" sz="2400" dirty="0" smtClean="0"/>
              <a:t>таких систем </a:t>
            </a:r>
            <a:r>
              <a:rPr lang="ru-RU" sz="2400" dirty="0"/>
              <a:t>можно описать комплексной нелинейной функцией. </a:t>
            </a:r>
            <a:r>
              <a:rPr lang="ru-RU" sz="2400" dirty="0" smtClean="0"/>
              <a:t>Исследование этих функций и стало </a:t>
            </a:r>
            <a:r>
              <a:rPr lang="ru-RU" sz="2400" b="1" i="1" dirty="0" smtClean="0"/>
              <a:t>целью</a:t>
            </a:r>
            <a:r>
              <a:rPr lang="ru-RU" sz="2400" dirty="0" smtClean="0"/>
              <a:t> данного исследования.</a:t>
            </a:r>
            <a:endParaRPr lang="en-US" sz="2400" dirty="0" smtClean="0"/>
          </a:p>
          <a:p>
            <a:pPr fontAlgn="base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b="1" i="1" dirty="0">
              <a:solidFill>
                <a:srgbClr val="C00000"/>
              </a:solidFill>
              <a:cs typeface="Arial" pitchFamily="34" charset="0"/>
            </a:endParaRPr>
          </a:p>
          <a:p>
            <a:endParaRPr lang="ru-RU" sz="2400" dirty="0" smtClean="0"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044" y="3118514"/>
            <a:ext cx="3118798" cy="31187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896" y="487025"/>
            <a:ext cx="3025137" cy="24225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0760" y="332656"/>
            <a:ext cx="4219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/>
              <a:t>Проблема исследования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187441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60648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Одним </a:t>
            </a:r>
            <a:r>
              <a:rPr lang="ru-RU" sz="2400" dirty="0"/>
              <a:t>из самых известных </a:t>
            </a:r>
            <a:r>
              <a:rPr lang="ru-RU" sz="2400" dirty="0" smtClean="0"/>
              <a:t>алгебраических фракталов является </a:t>
            </a:r>
            <a:r>
              <a:rPr lang="ru-RU" sz="2400" b="1" dirty="0" smtClean="0"/>
              <a:t>множество Мандельброта</a:t>
            </a:r>
            <a:r>
              <a:rPr lang="ru-RU" sz="2400" dirty="0" smtClean="0"/>
              <a:t>, </a:t>
            </a:r>
            <a:br>
              <a:rPr lang="ru-RU" sz="2400" dirty="0" smtClean="0"/>
            </a:br>
            <a:r>
              <a:rPr lang="ru-RU" sz="2400" dirty="0" smtClean="0"/>
              <a:t>в </a:t>
            </a:r>
            <a:r>
              <a:rPr lang="ru-RU" sz="2400" dirty="0"/>
              <a:t>том </a:t>
            </a:r>
            <a:r>
              <a:rPr lang="ru-RU" sz="2400" dirty="0" smtClean="0"/>
              <a:t>числе </a:t>
            </a:r>
            <a:r>
              <a:rPr lang="ru-RU" sz="2400" dirty="0"/>
              <a:t>за пределами математики, благодаря своим цветным визуализациям. </a:t>
            </a:r>
            <a:endParaRPr lang="ru-RU" sz="2400" dirty="0" smtClean="0"/>
          </a:p>
          <a:p>
            <a:pPr fontAlgn="base"/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  <a:p>
            <a:endParaRPr lang="ru-RU" sz="2400" b="1" i="1" dirty="0">
              <a:solidFill>
                <a:srgbClr val="C00000"/>
              </a:solidFill>
              <a:cs typeface="Arial" pitchFamily="34" charset="0"/>
            </a:endParaRPr>
          </a:p>
          <a:p>
            <a:endParaRPr lang="ru-RU" sz="2400" dirty="0" smtClean="0">
              <a:cs typeface="Arial" pitchFamily="34" charset="0"/>
            </a:endParaRPr>
          </a:p>
        </p:txBody>
      </p:sp>
      <p:pic>
        <p:nvPicPr>
          <p:cNvPr id="2050" name="Picture 2" descr="https://upload.wikimedia.org/wikipedia/commons/2/21/Mandel_zoom_00_mandelbrot_se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"/>
          <a:stretch/>
        </p:blipFill>
        <p:spPr bwMode="auto">
          <a:xfrm>
            <a:off x="5076056" y="260648"/>
            <a:ext cx="3667057" cy="28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438" y="3104873"/>
            <a:ext cx="851767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Множество </a:t>
            </a:r>
            <a:r>
              <a:rPr lang="ru-RU" sz="2400" b="1" dirty="0"/>
              <a:t>Мандельброта </a:t>
            </a:r>
            <a:r>
              <a:rPr lang="ru-RU" sz="2400" dirty="0"/>
              <a:t>— то есть множество точек </a:t>
            </a:r>
            <a:r>
              <a:rPr lang="ru-RU" sz="2400" dirty="0" smtClean="0"/>
              <a:t>С </a:t>
            </a:r>
            <a:r>
              <a:rPr lang="ru-RU" sz="2400" dirty="0"/>
              <a:t>на комплексной плоскости, для которых последовательность </a:t>
            </a:r>
            <a:r>
              <a:rPr lang="en-US" sz="2400" dirty="0" err="1" smtClean="0"/>
              <a:t>Z</a:t>
            </a:r>
            <a:r>
              <a:rPr lang="ru-RU" sz="2400" dirty="0" smtClean="0"/>
              <a:t>n</a:t>
            </a:r>
            <a:r>
              <a:rPr lang="ru-RU" sz="2400" dirty="0"/>
              <a:t>, определяемая </a:t>
            </a:r>
            <a:r>
              <a:rPr lang="ru-RU" sz="2400" dirty="0" smtClean="0"/>
              <a:t>итерациями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                                               </a:t>
            </a:r>
            <a:r>
              <a:rPr lang="ru-RU" sz="2400" dirty="0" smtClean="0"/>
              <a:t>конечна </a:t>
            </a:r>
            <a:r>
              <a:rPr lang="ru-RU" sz="2400" dirty="0"/>
              <a:t>(то есть не уходит в бесконечность). Визуально множество Мандельброта выглядит как набор бесконечного количества различных фигур, самая большая из которых называется </a:t>
            </a:r>
            <a:r>
              <a:rPr lang="ru-RU" sz="2400" dirty="0" smtClean="0"/>
              <a:t>кардиоидой</a:t>
            </a:r>
            <a:r>
              <a:rPr lang="en-US" sz="2400" dirty="0" smtClean="0"/>
              <a:t>.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7511" y="4573805"/>
            <a:ext cx="4490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/>
              <a:t>z</a:t>
            </a:r>
            <a:r>
              <a:rPr lang="pl-PL" baseline="-25000" dirty="0"/>
              <a:t>0</a:t>
            </a:r>
            <a:r>
              <a:rPr lang="pl-PL" dirty="0"/>
              <a:t> = 0, </a:t>
            </a:r>
            <a:r>
              <a:rPr lang="pl-PL" i="1" dirty="0"/>
              <a:t>z</a:t>
            </a:r>
            <a:r>
              <a:rPr lang="pl-PL" baseline="-25000" dirty="0"/>
              <a:t>1</a:t>
            </a:r>
            <a:r>
              <a:rPr lang="pl-PL" dirty="0"/>
              <a:t> = </a:t>
            </a:r>
            <a:r>
              <a:rPr lang="pl-PL" i="1" dirty="0"/>
              <a:t>z</a:t>
            </a:r>
            <a:r>
              <a:rPr lang="pl-PL" baseline="-25000" dirty="0"/>
              <a:t>0</a:t>
            </a:r>
            <a:r>
              <a:rPr lang="pl-PL" baseline="30000" dirty="0"/>
              <a:t>2</a:t>
            </a:r>
            <a:r>
              <a:rPr lang="pl-PL" dirty="0"/>
              <a:t> + </a:t>
            </a:r>
            <a:r>
              <a:rPr lang="pl-PL" i="1" dirty="0"/>
              <a:t>с</a:t>
            </a:r>
            <a:r>
              <a:rPr lang="pl-PL" dirty="0"/>
              <a:t>, ..., </a:t>
            </a:r>
            <a:r>
              <a:rPr lang="pl-PL" i="1" dirty="0"/>
              <a:t>z</a:t>
            </a:r>
            <a:r>
              <a:rPr lang="pl-PL" i="1" baseline="-25000" dirty="0"/>
              <a:t>n</a:t>
            </a:r>
            <a:r>
              <a:rPr lang="pl-PL" baseline="-25000" dirty="0"/>
              <a:t>+1</a:t>
            </a:r>
            <a:r>
              <a:rPr lang="pl-PL" dirty="0"/>
              <a:t> = </a:t>
            </a:r>
            <a:r>
              <a:rPr lang="pl-PL" i="1" dirty="0"/>
              <a:t>z</a:t>
            </a:r>
            <a:r>
              <a:rPr lang="pl-PL" i="1" baseline="-25000" dirty="0"/>
              <a:t>n</a:t>
            </a:r>
            <a:r>
              <a:rPr lang="pl-PL" baseline="30000" dirty="0"/>
              <a:t>2</a:t>
            </a:r>
            <a:r>
              <a:rPr lang="pl-PL" dirty="0"/>
              <a:t> + </a:t>
            </a:r>
            <a:r>
              <a:rPr lang="pl-PL" i="1" dirty="0"/>
              <a:t>c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778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8582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cs typeface="Arial" pitchFamily="34" charset="0"/>
              </a:rPr>
              <a:t>Объект исследования</a:t>
            </a:r>
          </a:p>
          <a:p>
            <a:r>
              <a:rPr lang="ru-RU" sz="2400" dirty="0" smtClean="0"/>
              <a:t>Множество Мандельброта.</a:t>
            </a:r>
            <a:endParaRPr lang="ru-RU" sz="3200" dirty="0" smtClean="0"/>
          </a:p>
          <a:p>
            <a:endParaRPr lang="ru-RU" sz="3200" dirty="0"/>
          </a:p>
          <a:p>
            <a:r>
              <a:rPr lang="ru-RU" sz="2800" b="1" i="1" dirty="0" smtClean="0">
                <a:cs typeface="Arial" pitchFamily="34" charset="0"/>
              </a:rPr>
              <a:t>Предмет исследования</a:t>
            </a:r>
          </a:p>
          <a:p>
            <a:r>
              <a:rPr lang="ru-RU" sz="2400" dirty="0" smtClean="0"/>
              <a:t>Зависимость формы множества Мандельброта от уравнения функции, задающей его.</a:t>
            </a:r>
            <a:endParaRPr lang="ru-RU" sz="3200" dirty="0" smtClean="0"/>
          </a:p>
          <a:p>
            <a:endParaRPr lang="ru-RU" sz="3200" b="1" i="1" dirty="0">
              <a:solidFill>
                <a:srgbClr val="C00000"/>
              </a:solidFill>
              <a:cs typeface="Arial" pitchFamily="34" charset="0"/>
            </a:endParaRPr>
          </a:p>
          <a:p>
            <a:r>
              <a:rPr lang="ru-RU" sz="2800" b="1" i="1" dirty="0" smtClean="0">
                <a:cs typeface="Arial" pitchFamily="34" charset="0"/>
              </a:rPr>
              <a:t>Гипотеза исследования</a:t>
            </a:r>
          </a:p>
          <a:p>
            <a:r>
              <a:rPr lang="ru-RU" sz="2400" dirty="0" smtClean="0"/>
              <a:t>Если менять </a:t>
            </a:r>
            <a:r>
              <a:rPr lang="ru-RU" sz="2400" dirty="0"/>
              <a:t>уравнение комплексной нелинейной </a:t>
            </a:r>
            <a:r>
              <a:rPr lang="ru-RU" sz="2400" dirty="0" smtClean="0"/>
              <a:t>функции, задающей множество Мандельброта, то можно получить другие виды алгебраических фракталов.</a:t>
            </a:r>
            <a:endParaRPr lang="ru-RU" sz="32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8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214290"/>
            <a:ext cx="885828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Задачи исследования</a:t>
            </a:r>
          </a:p>
          <a:p>
            <a:endParaRPr lang="ru-RU" sz="3200" b="1" i="1" dirty="0">
              <a:solidFill>
                <a:srgbClr val="C00000"/>
              </a:solidFill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r>
              <a:rPr lang="ru-RU" sz="2800" dirty="0" smtClean="0"/>
              <a:t>Анализ литературы по теме исследования;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cs typeface="Arial" pitchFamily="34" charset="0"/>
              </a:rPr>
              <a:t>Построение Множества Мандельброта в </a:t>
            </a:r>
            <a:r>
              <a:rPr lang="en-US" sz="2800" dirty="0" smtClean="0">
                <a:cs typeface="Arial" pitchFamily="34" charset="0"/>
              </a:rPr>
              <a:t>Geogebra</a:t>
            </a:r>
            <a:r>
              <a:rPr lang="ru-RU" sz="2800" dirty="0" smtClean="0">
                <a:cs typeface="Arial" pitchFamily="34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800" dirty="0" smtClean="0">
                <a:cs typeface="Arial" pitchFamily="34" charset="0"/>
              </a:rPr>
              <a:t>Проведение экспериментов с целью выявления искомой зависимости</a:t>
            </a:r>
            <a:r>
              <a:rPr lang="ru-RU" sz="2800" dirty="0">
                <a:cs typeface="Arial" pitchFamily="34" charset="0"/>
              </a:rPr>
              <a:t>.</a:t>
            </a:r>
          </a:p>
          <a:p>
            <a:endParaRPr lang="ru-RU" sz="3200" dirty="0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8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878" y="1700808"/>
            <a:ext cx="85011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400" dirty="0" smtClean="0">
                <a:cs typeface="Arial" pitchFamily="34" charset="0"/>
              </a:rPr>
              <a:t>«Комплексные числа – это прекрасное и чудесное убежище божественного духа, почти что амфибия бытия с небытием»</a:t>
            </a:r>
          </a:p>
          <a:p>
            <a:pPr algn="r">
              <a:buNone/>
            </a:pPr>
            <a:r>
              <a:rPr lang="ru-RU" sz="2800" i="1" dirty="0" smtClean="0">
                <a:cs typeface="Arial" pitchFamily="34" charset="0"/>
              </a:rPr>
              <a:t> Готфрид Лейбниц</a:t>
            </a:r>
            <a:endParaRPr lang="ru-RU" sz="2800" i="1" dirty="0">
              <a:cs typeface="Arial" pitchFamily="34" charset="0"/>
            </a:endParaRPr>
          </a:p>
        </p:txBody>
      </p:sp>
      <p:pic>
        <p:nvPicPr>
          <p:cNvPr id="1026" name="Picture 2" descr="https://jrbenjamin.files.wordpress.com/2013/07/gottfried-leibni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57722" y="3429000"/>
            <a:ext cx="5246939" cy="281751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91866" y="95833"/>
            <a:ext cx="61782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cs typeface="Arial" pitchFamily="34" charset="0"/>
              </a:rPr>
              <a:t>Решение 1 задачи </a:t>
            </a:r>
            <a:r>
              <a:rPr lang="ru-RU" sz="3200" b="1" i="1" dirty="0">
                <a:cs typeface="Arial" pitchFamily="34" charset="0"/>
              </a:rPr>
              <a:t>исследования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42878" y="841518"/>
            <a:ext cx="774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cs typeface="Arial" pitchFamily="34" charset="0"/>
              </a:rPr>
              <a:t>Исследование множества Мандельброта требует изучения комплексного числа.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2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000000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1279</TotalTime>
  <Words>1168</Words>
  <Application>Microsoft Office PowerPoint</Application>
  <PresentationFormat>Экран (4:3)</PresentationFormat>
  <Paragraphs>138</Paragraphs>
  <Slides>29</Slides>
  <Notes>0</Notes>
  <HiddenSlides>1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Исполнительная</vt:lpstr>
      <vt:lpstr>Уравнение</vt:lpstr>
      <vt:lpstr>Формула</vt:lpstr>
      <vt:lpstr> Исследование множества Мандельброта  с использованием Geogebra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на тем «Комплексные числа»</dc:title>
  <dc:creator>user</dc:creator>
  <cp:lastModifiedBy>Студент (ИМиКН)</cp:lastModifiedBy>
  <cp:revision>150</cp:revision>
  <dcterms:created xsi:type="dcterms:W3CDTF">2017-11-06T16:42:47Z</dcterms:created>
  <dcterms:modified xsi:type="dcterms:W3CDTF">2018-06-21T10:19:14Z</dcterms:modified>
</cp:coreProperties>
</file>